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amp;ehk=56GxdjeMFVWvWnZUBpDbmA&amp;r=0&amp;pid=OfficeInsert"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90" r:id="rId2"/>
    <p:sldId id="256" r:id="rId3"/>
    <p:sldId id="282" r:id="rId4"/>
    <p:sldId id="301" r:id="rId5"/>
    <p:sldId id="268" r:id="rId6"/>
    <p:sldId id="292" r:id="rId7"/>
    <p:sldId id="259" r:id="rId8"/>
    <p:sldId id="278" r:id="rId9"/>
    <p:sldId id="279" r:id="rId10"/>
    <p:sldId id="276" r:id="rId11"/>
    <p:sldId id="277" r:id="rId12"/>
    <p:sldId id="287" r:id="rId13"/>
    <p:sldId id="285" r:id="rId14"/>
    <p:sldId id="286" r:id="rId15"/>
    <p:sldId id="275" r:id="rId16"/>
    <p:sldId id="260" r:id="rId17"/>
    <p:sldId id="273" r:id="rId18"/>
    <p:sldId id="280" r:id="rId19"/>
    <p:sldId id="291" r:id="rId20"/>
    <p:sldId id="302" r:id="rId21"/>
    <p:sldId id="270" r:id="rId22"/>
    <p:sldId id="288" r:id="rId23"/>
    <p:sldId id="269" r:id="rId24"/>
    <p:sldId id="281" r:id="rId25"/>
    <p:sldId id="272" r:id="rId26"/>
    <p:sldId id="284" r:id="rId27"/>
    <p:sldId id="303" r:id="rId28"/>
    <p:sldId id="283" r:id="rId29"/>
    <p:sldId id="271" r:id="rId30"/>
    <p:sldId id="293" r:id="rId31"/>
    <p:sldId id="294" r:id="rId32"/>
    <p:sldId id="295" r:id="rId33"/>
    <p:sldId id="296" r:id="rId34"/>
    <p:sldId id="297" r:id="rId35"/>
    <p:sldId id="300" r:id="rId36"/>
    <p:sldId id="298" r:id="rId37"/>
    <p:sldId id="299" r:id="rId38"/>
    <p:sldId id="266" r:id="rId39"/>
    <p:sldId id="304" r:id="rId40"/>
    <p:sldId id="262" r:id="rId41"/>
    <p:sldId id="28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775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563978-2D45-4615-BFF5-BF933CFE16D5}" type="datetimeFigureOut">
              <a:rPr lang="en-US" smtClean="0"/>
              <a:t>9/16/2017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90449C-DD14-43AA-9DFE-E7F0A2307C41}" type="slidenum">
              <a:rPr lang="en-US" smtClean="0"/>
              <a:t>‹#›</a:t>
            </a:fld>
            <a:endParaRPr lang="en-US"/>
          </a:p>
        </p:txBody>
      </p:sp>
    </p:spTree>
    <p:extLst>
      <p:ext uri="{BB962C8B-B14F-4D97-AF65-F5344CB8AC3E}">
        <p14:creationId xmlns:p14="http://schemas.microsoft.com/office/powerpoint/2010/main" val="372311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2016. Right: 2009. Also a Lenten devotional booklet from 2015.</a:t>
            </a:r>
          </a:p>
        </p:txBody>
      </p:sp>
      <p:sp>
        <p:nvSpPr>
          <p:cNvPr id="4" name="Slide Number Placeholder 3"/>
          <p:cNvSpPr>
            <a:spLocks noGrp="1"/>
          </p:cNvSpPr>
          <p:nvPr>
            <p:ph type="sldNum" sz="quarter" idx="10"/>
          </p:nvPr>
        </p:nvSpPr>
        <p:spPr/>
        <p:txBody>
          <a:bodyPr/>
          <a:lstStyle/>
          <a:p>
            <a:fld id="{8890449C-DD14-43AA-9DFE-E7F0A2307C41}" type="slidenum">
              <a:rPr lang="en-US" smtClean="0"/>
              <a:t>1</a:t>
            </a:fld>
            <a:endParaRPr lang="en-US"/>
          </a:p>
        </p:txBody>
      </p:sp>
    </p:spTree>
    <p:extLst>
      <p:ext uri="{BB962C8B-B14F-4D97-AF65-F5344CB8AC3E}">
        <p14:creationId xmlns:p14="http://schemas.microsoft.com/office/powerpoint/2010/main" val="338006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lent a copy of this book to our youngest</a:t>
            </a:r>
            <a:r>
              <a:rPr lang="en-US" baseline="0" dirty="0"/>
              <a:t> child when he was about twelve years old. The rest is history.</a:t>
            </a:r>
            <a:endParaRPr lang="en-US" dirty="0"/>
          </a:p>
        </p:txBody>
      </p:sp>
      <p:sp>
        <p:nvSpPr>
          <p:cNvPr id="4" name="Slide Number Placeholder 3"/>
          <p:cNvSpPr>
            <a:spLocks noGrp="1"/>
          </p:cNvSpPr>
          <p:nvPr>
            <p:ph type="sldNum" sz="quarter" idx="10"/>
          </p:nvPr>
        </p:nvSpPr>
        <p:spPr/>
        <p:txBody>
          <a:bodyPr/>
          <a:lstStyle/>
          <a:p>
            <a:fld id="{8890449C-DD14-43AA-9DFE-E7F0A2307C41}" type="slidenum">
              <a:rPr lang="en-US" smtClean="0"/>
              <a:t>2</a:t>
            </a:fld>
            <a:endParaRPr lang="en-US"/>
          </a:p>
        </p:txBody>
      </p:sp>
    </p:spTree>
    <p:extLst>
      <p:ext uri="{BB962C8B-B14F-4D97-AF65-F5344CB8AC3E}">
        <p14:creationId xmlns:p14="http://schemas.microsoft.com/office/powerpoint/2010/main" val="3115286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County Antrim near Portrush. The castle was built around 1500, but the area was inhabited in the 13</a:t>
            </a:r>
            <a:r>
              <a:rPr lang="en-US" baseline="30000" dirty="0"/>
              <a:t>th</a:t>
            </a:r>
            <a:r>
              <a:rPr lang="en-US" dirty="0"/>
              <a:t> century. The last chapter with the seagulls, waves, salt water, and the smell of the sea also owes much to Castlerock</a:t>
            </a:r>
            <a:r>
              <a:rPr lang="en-US" baseline="0" dirty="0"/>
              <a:t> and Portrush. There is a free cell phone app for Dunluce Castle, complete with pictures, diagrams, audio, video, and cyber-tours.</a:t>
            </a:r>
            <a:endParaRPr lang="en-US" dirty="0"/>
          </a:p>
        </p:txBody>
      </p:sp>
      <p:sp>
        <p:nvSpPr>
          <p:cNvPr id="4" name="Slide Number Placeholder 3"/>
          <p:cNvSpPr>
            <a:spLocks noGrp="1"/>
          </p:cNvSpPr>
          <p:nvPr>
            <p:ph type="sldNum" sz="quarter" idx="10"/>
          </p:nvPr>
        </p:nvSpPr>
        <p:spPr/>
        <p:txBody>
          <a:bodyPr/>
          <a:lstStyle/>
          <a:p>
            <a:fld id="{8890449C-DD14-43AA-9DFE-E7F0A2307C41}" type="slidenum">
              <a:rPr lang="en-US" smtClean="0"/>
              <a:t>10</a:t>
            </a:fld>
            <a:endParaRPr lang="en-US"/>
          </a:p>
        </p:txBody>
      </p:sp>
    </p:spTree>
    <p:extLst>
      <p:ext uri="{BB962C8B-B14F-4D97-AF65-F5344CB8AC3E}">
        <p14:creationId xmlns:p14="http://schemas.microsoft.com/office/powerpoint/2010/main" val="181146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Ford, </a:t>
            </a:r>
            <a:r>
              <a:rPr lang="en-US" i="1" dirty="0"/>
              <a:t>Companion</a:t>
            </a:r>
            <a:r>
              <a:rPr lang="en-US" i="1" baseline="0" dirty="0"/>
              <a:t> to Narnia</a:t>
            </a:r>
            <a:endParaRPr lang="en-US" i="1" dirty="0"/>
          </a:p>
        </p:txBody>
      </p:sp>
      <p:sp>
        <p:nvSpPr>
          <p:cNvPr id="4" name="Slide Number Placeholder 3"/>
          <p:cNvSpPr>
            <a:spLocks noGrp="1"/>
          </p:cNvSpPr>
          <p:nvPr>
            <p:ph type="sldNum" sz="quarter" idx="10"/>
          </p:nvPr>
        </p:nvSpPr>
        <p:spPr/>
        <p:txBody>
          <a:bodyPr/>
          <a:lstStyle/>
          <a:p>
            <a:fld id="{8890449C-DD14-43AA-9DFE-E7F0A2307C41}" type="slidenum">
              <a:rPr lang="en-US" smtClean="0"/>
              <a:t>17</a:t>
            </a:fld>
            <a:endParaRPr lang="en-US"/>
          </a:p>
        </p:txBody>
      </p:sp>
    </p:spTree>
    <p:extLst>
      <p:ext uri="{BB962C8B-B14F-4D97-AF65-F5344CB8AC3E}">
        <p14:creationId xmlns:p14="http://schemas.microsoft.com/office/powerpoint/2010/main" val="243970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arrow is pointing to Aslan’s How. The witch’s castle, the castle</a:t>
            </a:r>
            <a:r>
              <a:rPr lang="en-US" baseline="0" dirty="0"/>
              <a:t> of </a:t>
            </a:r>
            <a:r>
              <a:rPr lang="en-US" baseline="0" dirty="0" err="1"/>
              <a:t>Miraz</a:t>
            </a:r>
            <a:r>
              <a:rPr lang="en-US" baseline="0" dirty="0"/>
              <a:t>, Lantern Waste, and the beavers’ dam are above and to the left of Aslan’s How.</a:t>
            </a:r>
            <a:endParaRPr lang="en-US" dirty="0"/>
          </a:p>
        </p:txBody>
      </p:sp>
      <p:sp>
        <p:nvSpPr>
          <p:cNvPr id="4" name="Slide Number Placeholder 3"/>
          <p:cNvSpPr>
            <a:spLocks noGrp="1"/>
          </p:cNvSpPr>
          <p:nvPr>
            <p:ph type="sldNum" sz="quarter" idx="10"/>
          </p:nvPr>
        </p:nvSpPr>
        <p:spPr/>
        <p:txBody>
          <a:bodyPr/>
          <a:lstStyle/>
          <a:p>
            <a:fld id="{8890449C-DD14-43AA-9DFE-E7F0A2307C41}" type="slidenum">
              <a:rPr lang="en-US" smtClean="0"/>
              <a:t>23</a:t>
            </a:fld>
            <a:endParaRPr lang="en-US"/>
          </a:p>
        </p:txBody>
      </p:sp>
    </p:spTree>
    <p:extLst>
      <p:ext uri="{BB962C8B-B14F-4D97-AF65-F5344CB8AC3E}">
        <p14:creationId xmlns:p14="http://schemas.microsoft.com/office/powerpoint/2010/main" val="240356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Mere Christianity</a:t>
            </a:r>
            <a:r>
              <a:rPr lang="en-US" dirty="0"/>
              <a:t>, “The Shocking Alternative”</a:t>
            </a:r>
          </a:p>
        </p:txBody>
      </p:sp>
      <p:sp>
        <p:nvSpPr>
          <p:cNvPr id="4" name="Slide Number Placeholder 3"/>
          <p:cNvSpPr>
            <a:spLocks noGrp="1"/>
          </p:cNvSpPr>
          <p:nvPr>
            <p:ph type="sldNum" sz="quarter" idx="10"/>
          </p:nvPr>
        </p:nvSpPr>
        <p:spPr/>
        <p:txBody>
          <a:bodyPr/>
          <a:lstStyle/>
          <a:p>
            <a:fld id="{8890449C-DD14-43AA-9DFE-E7F0A2307C41}" type="slidenum">
              <a:rPr lang="en-US" smtClean="0"/>
              <a:t>32</a:t>
            </a:fld>
            <a:endParaRPr lang="en-US"/>
          </a:p>
        </p:txBody>
      </p:sp>
    </p:spTree>
    <p:extLst>
      <p:ext uri="{BB962C8B-B14F-4D97-AF65-F5344CB8AC3E}">
        <p14:creationId xmlns:p14="http://schemas.microsoft.com/office/powerpoint/2010/main" val="381261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“Wrong will be right, when Aslan comes in sight, / At the sound of his roar, sorrows will be no more.”</a:t>
            </a:r>
            <a:endParaRPr lang="en-US" dirty="0"/>
          </a:p>
        </p:txBody>
      </p:sp>
      <p:sp>
        <p:nvSpPr>
          <p:cNvPr id="4" name="Slide Number Placeholder 3"/>
          <p:cNvSpPr>
            <a:spLocks noGrp="1"/>
          </p:cNvSpPr>
          <p:nvPr>
            <p:ph type="sldNum" sz="quarter" idx="10"/>
          </p:nvPr>
        </p:nvSpPr>
        <p:spPr/>
        <p:txBody>
          <a:bodyPr/>
          <a:lstStyle/>
          <a:p>
            <a:fld id="{8890449C-DD14-43AA-9DFE-E7F0A2307C41}" type="slidenum">
              <a:rPr lang="en-US" smtClean="0"/>
              <a:t>36</a:t>
            </a:fld>
            <a:endParaRPr lang="en-US"/>
          </a:p>
        </p:txBody>
      </p:sp>
    </p:spTree>
    <p:extLst>
      <p:ext uri="{BB962C8B-B14F-4D97-AF65-F5344CB8AC3E}">
        <p14:creationId xmlns:p14="http://schemas.microsoft.com/office/powerpoint/2010/main" val="406068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 name="Rectangle 16"/>
          <p:cNvSpPr/>
          <p:nvPr/>
        </p:nvSpPr>
        <p:spPr>
          <a:xfrm>
            <a:off x="0" y="2438400"/>
            <a:ext cx="9144000" cy="457200"/>
          </a:xfrm>
          <a:prstGeom prst="rect">
            <a:avLst/>
          </a:prstGeom>
          <a:solidFill>
            <a:schemeClr val="accent1">
              <a:shade val="75000"/>
            </a:schemeClr>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1" name="Rectangle 30"/>
          <p:cNvSpPr/>
          <p:nvPr/>
        </p:nvSpPr>
        <p:spPr>
          <a:xfrm>
            <a:off x="0" y="914400"/>
            <a:ext cx="9144000" cy="1524000"/>
          </a:xfrm>
          <a:prstGeom prst="rect">
            <a:avLst/>
          </a:prstGeom>
          <a:solidFill>
            <a:srgbClr val="000000">
              <a:alpha val="89800"/>
            </a:srgbClr>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Date Placeholder 9"/>
          <p:cNvSpPr>
            <a:spLocks noGrp="1"/>
          </p:cNvSpPr>
          <p:nvPr>
            <p:ph type="dt" sz="half" idx="10"/>
          </p:nvPr>
        </p:nvSpPr>
        <p:spPr/>
        <p:txBody>
          <a:bodyPr rtlCol="0"/>
          <a:lstStyle/>
          <a:p>
            <a:fld id="{821968F5-7FC3-4DC1-B1AF-D237B50154E9}" type="datetimeFigureOut">
              <a:rPr lang="en-US" smtClean="0"/>
              <a:pPr/>
              <a:t>9/16/2017</a:t>
            </a:fld>
            <a:endParaRPr lang="en-US"/>
          </a:p>
        </p:txBody>
      </p:sp>
      <p:sp>
        <p:nvSpPr>
          <p:cNvPr id="11" name="Slide Number Placeholder 10"/>
          <p:cNvSpPr>
            <a:spLocks noGrp="1"/>
          </p:cNvSpPr>
          <p:nvPr>
            <p:ph type="sldNum" sz="quarter" idx="11"/>
          </p:nvPr>
        </p:nvSpPr>
        <p:spPr/>
        <p:txBody>
          <a:bodyPr rtlCol="0"/>
          <a:lstStyle/>
          <a:p>
            <a:fld id="{9198149A-46E5-45FE-A79A-9824136F36BC}" type="slidenum">
              <a:rPr lang="en-US" smtClean="0"/>
              <a:pPr/>
              <a:t>‹#›</a:t>
            </a:fld>
            <a:endParaRPr lang="en-US"/>
          </a:p>
        </p:txBody>
      </p:sp>
      <p:sp>
        <p:nvSpPr>
          <p:cNvPr id="12" name="Footer Placeholder 11"/>
          <p:cNvSpPr>
            <a:spLocks noGrp="1"/>
          </p:cNvSpPr>
          <p:nvPr>
            <p:ph type="ftr" sz="quarter" idx="12"/>
          </p:nvPr>
        </p:nvSpPr>
        <p:spPr/>
        <p:txBody>
          <a:bodyPr rtlCol="0"/>
          <a:lstStyle/>
          <a:p>
            <a:endParaRPr lang="en-US"/>
          </a:p>
        </p:txBody>
      </p:sp>
      <p:sp>
        <p:nvSpPr>
          <p:cNvPr id="9" name="Subtitle 8"/>
          <p:cNvSpPr>
            <a:spLocks noGrp="1"/>
          </p:cNvSpPr>
          <p:nvPr>
            <p:ph type="subTitle" idx="1"/>
          </p:nvPr>
        </p:nvSpPr>
        <p:spPr>
          <a:xfrm>
            <a:off x="457200" y="2476108"/>
            <a:ext cx="8305800" cy="381000"/>
          </a:xfrm>
        </p:spPr>
        <p:txBody>
          <a:bodyPr>
            <a:noAutofit/>
          </a:bodyPr>
          <a:lstStyle>
            <a:lvl1pPr marL="0" indent="0" algn="l">
              <a:buNone/>
              <a:defRPr sz="2000" spc="100" baseline="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28" name="Title 27"/>
          <p:cNvSpPr>
            <a:spLocks noGrp="1"/>
          </p:cNvSpPr>
          <p:nvPr>
            <p:ph type="ctrTitle"/>
          </p:nvPr>
        </p:nvSpPr>
        <p:spPr>
          <a:xfrm>
            <a:off x="457200" y="1066800"/>
            <a:ext cx="8305800" cy="1295400"/>
          </a:xfrm>
        </p:spPr>
        <p:txBody>
          <a:bodyPr anchor="ctr" anchorCtr="0">
            <a:noAutofit/>
          </a:bodyPr>
          <a:lstStyle>
            <a:lvl1pPr algn="l">
              <a:defRPr sz="4800" cap="all" spc="-100" baseline="0">
                <a:solidFill>
                  <a:srgbClr val="FFFFFF"/>
                </a:solidFill>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1968F5-7FC3-4DC1-B1AF-D237B50154E9}" type="datetimeFigureOut">
              <a:rPr lang="en-US" smtClean="0"/>
              <a:pPr/>
              <a:t>9/16/2017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8149A-46E5-45FE-A79A-9824136F36B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1968F5-7FC3-4DC1-B1AF-D237B50154E9}" type="datetimeFigureOut">
              <a:rPr lang="en-US" smtClean="0"/>
              <a:pPr/>
              <a:t>9/16/2017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8149A-46E5-45FE-A79A-9824136F36B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p:nvSpPr>
        <p:spPr>
          <a:xfrm>
            <a:off x="0" y="1301926"/>
            <a:ext cx="9144000" cy="45720"/>
          </a:xfrm>
          <a:prstGeom prst="rect">
            <a:avLst/>
          </a:prstGeom>
          <a:solidFill>
            <a:schemeClr val="accent1"/>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0" name="Date Placeholder 9"/>
          <p:cNvSpPr>
            <a:spLocks noGrp="1"/>
          </p:cNvSpPr>
          <p:nvPr>
            <p:ph type="dt" sz="half" idx="14"/>
          </p:nvPr>
        </p:nvSpPr>
        <p:spPr/>
        <p:txBody>
          <a:bodyPr rtlCol="0"/>
          <a:lstStyle/>
          <a:p>
            <a:fld id="{821968F5-7FC3-4DC1-B1AF-D237B50154E9}" type="datetimeFigureOut">
              <a:rPr lang="en-US" smtClean="0"/>
              <a:pPr/>
              <a:t>9/16/2017</a:t>
            </a:fld>
            <a:endParaRPr lang="en-US"/>
          </a:p>
        </p:txBody>
      </p:sp>
      <p:sp>
        <p:nvSpPr>
          <p:cNvPr id="11" name="Slide Number Placeholder 10"/>
          <p:cNvSpPr>
            <a:spLocks noGrp="1"/>
          </p:cNvSpPr>
          <p:nvPr>
            <p:ph type="sldNum" sz="quarter" idx="15"/>
          </p:nvPr>
        </p:nvSpPr>
        <p:spPr/>
        <p:txBody>
          <a:bodyPr rtlCol="0"/>
          <a:lstStyle/>
          <a:p>
            <a:fld id="{9198149A-46E5-45FE-A79A-9824136F36BC}" type="slidenum">
              <a:rPr lang="en-US" smtClean="0"/>
              <a:pPr/>
              <a:t>‹#›</a:t>
            </a:fld>
            <a:endParaRPr lang="en-US"/>
          </a:p>
        </p:txBody>
      </p:sp>
      <p:sp>
        <p:nvSpPr>
          <p:cNvPr id="12" name="Footer Placeholder 11"/>
          <p:cNvSpPr>
            <a:spLocks noGrp="1"/>
          </p:cNvSpPr>
          <p:nvPr>
            <p:ph type="ftr" sz="quarter" idx="16"/>
          </p:nvPr>
        </p:nvSpPr>
        <p:spPr/>
        <p:txBody>
          <a:bodyPr rtlCol="0"/>
          <a:lstStyle/>
          <a:p>
            <a:endParaRPr lang="en-US"/>
          </a:p>
        </p:txBody>
      </p:sp>
      <p:sp>
        <p:nvSpPr>
          <p:cNvPr id="2" name="Title 1"/>
          <p:cNvSpPr>
            <a:spLocks noGrp="1"/>
          </p:cNvSpPr>
          <p:nvPr>
            <p:ph type="title"/>
          </p:nvPr>
        </p:nvSpPr>
        <p:spPr>
          <a:xfrm>
            <a:off x="457200" y="158926"/>
            <a:ext cx="8229600" cy="1143000"/>
          </a:xfrm>
        </p:spPr>
        <p:txBody>
          <a:bodyPr/>
          <a:lstStyle>
            <a:lvl1pPr>
              <a:defRPr>
                <a:solidFill>
                  <a:schemeClr val="tx2"/>
                </a:solidFill>
              </a:defRPr>
            </a:lvl1pPr>
          </a:lstStyle>
          <a:p>
            <a:r>
              <a:rPr lang="en-US"/>
              <a:t>Click to edit Master title style</a:t>
            </a:r>
            <a:endParaRPr lang="en-US" dirty="0"/>
          </a:p>
        </p:txBody>
      </p:sp>
      <p:sp>
        <p:nvSpPr>
          <p:cNvPr id="9" name="Content Placeholder 8"/>
          <p:cNvSpPr>
            <a:spLocks noGrp="1"/>
          </p:cNvSpPr>
          <p:nvPr>
            <p:ph sz="quarter"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6" name="Rectangle 25"/>
          <p:cNvSpPr/>
          <p:nvPr/>
        </p:nvSpPr>
        <p:spPr>
          <a:xfrm>
            <a:off x="0" y="4958864"/>
            <a:ext cx="9144000" cy="457200"/>
          </a:xfrm>
          <a:prstGeom prst="rect">
            <a:avLst/>
          </a:prstGeom>
          <a:solidFill>
            <a:schemeClr val="accent1">
              <a:shade val="75000"/>
            </a:schemeClr>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7" name="Rectangle 26"/>
          <p:cNvSpPr/>
          <p:nvPr/>
        </p:nvSpPr>
        <p:spPr>
          <a:xfrm>
            <a:off x="0" y="3429000"/>
            <a:ext cx="9144000" cy="1527048"/>
          </a:xfrm>
          <a:prstGeom prst="rect">
            <a:avLst/>
          </a:prstGeom>
          <a:solidFill>
            <a:srgbClr val="000000"/>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4" name="Date Placeholder 3"/>
          <p:cNvSpPr>
            <a:spLocks noGrp="1"/>
          </p:cNvSpPr>
          <p:nvPr>
            <p:ph type="dt" sz="half" idx="10"/>
          </p:nvPr>
        </p:nvSpPr>
        <p:spPr/>
        <p:txBody>
          <a:bodyPr/>
          <a:lstStyle/>
          <a:p>
            <a:fld id="{821968F5-7FC3-4DC1-B1AF-D237B50154E9}" type="datetimeFigureOut">
              <a:rPr lang="en-US" smtClean="0"/>
              <a:pPr/>
              <a:t>9/16/2017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8149A-46E5-45FE-A79A-9824136F36BC}"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a:buNone/>
              <a:defRPr sz="4200" b="0" cap="all">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685800" y="4958864"/>
            <a:ext cx="7924800" cy="457200"/>
          </a:xfrm>
        </p:spPr>
        <p:txBody>
          <a:bodyPr anchor="ctr"/>
          <a:lstStyle>
            <a:lvl1pPr>
              <a:buNone/>
              <a:defRPr sz="2000" spc="100" baseline="0">
                <a:solidFill>
                  <a:srgbClr val="FFFFFF"/>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p:cNvSpPr/>
          <p:nvPr/>
        </p:nvSpPr>
        <p:spPr>
          <a:xfrm>
            <a:off x="0" y="1301926"/>
            <a:ext cx="9144000" cy="45720"/>
          </a:xfrm>
          <a:prstGeom prst="rect">
            <a:avLst/>
          </a:prstGeom>
          <a:solidFill>
            <a:schemeClr val="accent1"/>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5" name="Date Placeholder 4"/>
          <p:cNvSpPr>
            <a:spLocks noGrp="1"/>
          </p:cNvSpPr>
          <p:nvPr>
            <p:ph type="dt" sz="half" idx="10"/>
          </p:nvPr>
        </p:nvSpPr>
        <p:spPr/>
        <p:txBody>
          <a:bodyPr/>
          <a:lstStyle/>
          <a:p>
            <a:fld id="{821968F5-7FC3-4DC1-B1AF-D237B50154E9}" type="datetimeFigureOut">
              <a:rPr lang="en-US" smtClean="0"/>
              <a:pPr/>
              <a:t>9/16/2017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8149A-46E5-45FE-A79A-9824136F36BC}"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Content Placeholder 10"/>
          <p:cNvSpPr>
            <a:spLocks noGrp="1"/>
          </p:cNvSpPr>
          <p:nvPr>
            <p:ph sz="quarter"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9198149A-46E5-45FE-A79A-9824136F36BC}"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821968F5-7FC3-4DC1-B1AF-D237B50154E9}" type="datetimeFigureOut">
              <a:rPr lang="en-US" smtClean="0"/>
              <a:pPr/>
              <a:t>9/16/2017</a:t>
            </a:fld>
            <a:endParaRPr lang="en-US"/>
          </a:p>
        </p:txBody>
      </p:sp>
      <p:sp>
        <p:nvSpPr>
          <p:cNvPr id="3" name="Text Placeholder 2"/>
          <p:cNvSpPr>
            <a:spLocks noGrp="1"/>
          </p:cNvSpPr>
          <p:nvPr>
            <p:ph type="body" idx="1"/>
          </p:nvPr>
        </p:nvSpPr>
        <p:spPr>
          <a:xfrm>
            <a:off x="457200" y="1371600"/>
            <a:ext cx="4040188" cy="838200"/>
          </a:xfrm>
          <a:solidFill>
            <a:schemeClr val="accent1">
              <a:alpha val="83000"/>
            </a:schemeClr>
          </a:solidFill>
          <a:ln w="25400" cap="rnd" cmpd="sng" algn="ctr">
            <a:noFill/>
            <a:prstDash val="solid"/>
          </a:ln>
          <a:effectLst/>
          <a:sp3d prstMaterial="flat"/>
        </p:spPr>
        <p:style>
          <a:lnRef idx="3">
            <a:schemeClr val="lt1"/>
          </a:lnRef>
          <a:fillRef idx="1">
            <a:schemeClr val="accent5"/>
          </a:fillRef>
          <a:effectRef idx="1">
            <a:schemeClr val="accent5"/>
          </a:effectRef>
          <a:fontRef idx="minor">
            <a:schemeClr val="lt1"/>
          </a:fontRef>
        </p:style>
        <p:txBody>
          <a:bodyPr lIns="182880" tIns="91440" bIns="91440" anchor="ctr">
            <a:noAutofit/>
          </a:bodyPr>
          <a:lstStyle>
            <a:lvl1pPr marL="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quarter" idx="2"/>
          </p:nvPr>
        </p:nvSpPr>
        <p:spPr>
          <a:xfrm>
            <a:off x="457200" y="2220558"/>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Content Placeholder 33"/>
          <p:cNvSpPr>
            <a:spLocks noGrp="1"/>
          </p:cNvSpPr>
          <p:nvPr>
            <p:ph sz="quarter" idx="4"/>
          </p:nvPr>
        </p:nvSpPr>
        <p:spPr>
          <a:xfrm>
            <a:off x="4649788" y="2220558"/>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lang="en-US"/>
              <a:t>Click to edit Master title style</a:t>
            </a:r>
            <a:endParaRPr lang="en-US" dirty="0"/>
          </a:p>
        </p:txBody>
      </p:sp>
      <p:sp>
        <p:nvSpPr>
          <p:cNvPr id="12" name="Text Placeholder 11"/>
          <p:cNvSpPr>
            <a:spLocks noGrp="1"/>
          </p:cNvSpPr>
          <p:nvPr>
            <p:ph type="body" idx="3"/>
          </p:nvPr>
        </p:nvSpPr>
        <p:spPr>
          <a:xfrm>
            <a:off x="4648200" y="1371600"/>
            <a:ext cx="4040188" cy="838200"/>
          </a:xfrm>
          <a:solidFill>
            <a:schemeClr val="accent2">
              <a:alpha val="83000"/>
            </a:schemeClr>
          </a:solidFill>
          <a:ln w="25400" cap="rnd" cmpd="sng" algn="ctr">
            <a:noFill/>
            <a:prstDash val="solid"/>
          </a:ln>
          <a:effectLst/>
          <a:sp3d prstMaterial="flat"/>
        </p:spPr>
        <p:style>
          <a:lnRef idx="3">
            <a:schemeClr val="lt1"/>
          </a:lnRef>
          <a:fillRef idx="1">
            <a:schemeClr val="accent5"/>
          </a:fillRef>
          <a:effectRef idx="1">
            <a:schemeClr val="accent5"/>
          </a:effectRef>
          <a:fontRef idx="minor">
            <a:schemeClr val="lt1"/>
          </a:fontRef>
        </p:style>
        <p:txBody>
          <a:bodyPr lIns="182880" tIns="91440" bIns="91440" anchor="ctr">
            <a:noAutofit/>
          </a:bodyPr>
          <a:lstStyle>
            <a:lvl1pPr marL="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p:cNvSpPr/>
          <p:nvPr/>
        </p:nvSpPr>
        <p:spPr>
          <a:xfrm>
            <a:off x="0" y="1301926"/>
            <a:ext cx="9144000" cy="45720"/>
          </a:xfrm>
          <a:prstGeom prst="rect">
            <a:avLst/>
          </a:prstGeom>
          <a:solidFill>
            <a:schemeClr val="accent1"/>
          </a:solidFill>
          <a:ln w="25400" cap="rnd" cmpd="sng" algn="ctr">
            <a:noFill/>
            <a:prstDash val="solid"/>
          </a:ln>
          <a:effectLst/>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 name="Date Placeholder 2"/>
          <p:cNvSpPr>
            <a:spLocks noGrp="1"/>
          </p:cNvSpPr>
          <p:nvPr>
            <p:ph type="dt" sz="half" idx="10"/>
          </p:nvPr>
        </p:nvSpPr>
        <p:spPr/>
        <p:txBody>
          <a:bodyPr/>
          <a:lstStyle/>
          <a:p>
            <a:fld id="{821968F5-7FC3-4DC1-B1AF-D237B50154E9}" type="datetimeFigureOut">
              <a:rPr lang="en-US" smtClean="0"/>
              <a:pPr/>
              <a:t>9/16/2017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98149A-46E5-45FE-A79A-9824136F36BC}"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968F5-7FC3-4DC1-B1AF-D237B50154E9}" type="datetimeFigureOut">
              <a:rPr lang="en-US" smtClean="0"/>
              <a:pPr/>
              <a:t>9/16/2017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98149A-46E5-45FE-A79A-9824136F36B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2590800" cy="6858000"/>
          </a:xfrm>
          <a:prstGeom prst="rect">
            <a:avLst/>
          </a:prstGeom>
          <a:solidFill>
            <a:schemeClr val="accent1"/>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7" name="Oval 16"/>
          <p:cNvSpPr/>
          <p:nvPr/>
        </p:nvSpPr>
        <p:spPr>
          <a:xfrm>
            <a:off x="1563892" y="4337173"/>
            <a:ext cx="1026908" cy="1026906"/>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8" name="Rectangle 17"/>
          <p:cNvSpPr/>
          <p:nvPr/>
        </p:nvSpPr>
        <p:spPr>
          <a:xfrm>
            <a:off x="0" y="381000"/>
            <a:ext cx="2133600" cy="2388889"/>
          </a:xfrm>
          <a:prstGeom prst="rect">
            <a:avLst/>
          </a:prstGeom>
          <a:solidFill>
            <a:schemeClr val="accent1">
              <a:tint val="90000"/>
              <a:satMod val="200000"/>
              <a:alpha val="7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9" name="Rectangle 18"/>
          <p:cNvSpPr/>
          <p:nvPr/>
        </p:nvSpPr>
        <p:spPr>
          <a:xfrm>
            <a:off x="1447800" y="0"/>
            <a:ext cx="1175303" cy="633656"/>
          </a:xfrm>
          <a:prstGeom prst="rect">
            <a:avLst/>
          </a:prstGeom>
          <a:solidFill>
            <a:schemeClr val="accent1">
              <a:tint val="60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0" name="Oval 19"/>
          <p:cNvSpPr/>
          <p:nvPr/>
        </p:nvSpPr>
        <p:spPr>
          <a:xfrm>
            <a:off x="59403" y="0"/>
            <a:ext cx="2302797" cy="2378511"/>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buClr>
                <a:schemeClr val="accent2"/>
              </a:buClr>
              <a:buSzPct val="90000"/>
              <a:buFont typeface="Wingdings 2"/>
              <a:buChar char=""/>
            </a:pPr>
            <a:endParaRPr lang="en-US" dirty="0"/>
          </a:p>
        </p:txBody>
      </p:sp>
      <p:sp>
        <p:nvSpPr>
          <p:cNvPr id="21" name="Oval 20"/>
          <p:cNvSpPr/>
          <p:nvPr/>
        </p:nvSpPr>
        <p:spPr>
          <a:xfrm>
            <a:off x="0" y="3276600"/>
            <a:ext cx="891076" cy="886968"/>
          </a:xfrm>
          <a:prstGeom prst="ellipse">
            <a:avLst/>
          </a:prstGeom>
          <a:solidFill>
            <a:schemeClr val="tx2">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2" name="Oval 21"/>
          <p:cNvSpPr/>
          <p:nvPr/>
        </p:nvSpPr>
        <p:spPr>
          <a:xfrm>
            <a:off x="793097" y="1721630"/>
            <a:ext cx="1402570" cy="140257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Oval 22"/>
          <p:cNvSpPr/>
          <p:nvPr/>
        </p:nvSpPr>
        <p:spPr>
          <a:xfrm>
            <a:off x="609600" y="4038600"/>
            <a:ext cx="1554480" cy="1554480"/>
          </a:xfrm>
          <a:prstGeom prst="ellipse">
            <a:avLst/>
          </a:prstGeom>
          <a:solidFill>
            <a:schemeClr val="tx2">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buClr>
                <a:schemeClr val="accent2"/>
              </a:buClr>
              <a:buSzPct val="90000"/>
              <a:buFont typeface="Wingdings 2"/>
              <a:buChar char=""/>
            </a:pPr>
            <a:endParaRPr lang="en-US" dirty="0"/>
          </a:p>
        </p:txBody>
      </p:sp>
      <p:sp>
        <p:nvSpPr>
          <p:cNvPr id="26" name="Oval 25"/>
          <p:cNvSpPr/>
          <p:nvPr/>
        </p:nvSpPr>
        <p:spPr>
          <a:xfrm>
            <a:off x="152400" y="2362200"/>
            <a:ext cx="457200" cy="45720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4" name="Oval 23"/>
          <p:cNvSpPr/>
          <p:nvPr/>
        </p:nvSpPr>
        <p:spPr>
          <a:xfrm>
            <a:off x="1752600" y="381000"/>
            <a:ext cx="457200" cy="457200"/>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5" name="Oval 24"/>
          <p:cNvSpPr/>
          <p:nvPr/>
        </p:nvSpPr>
        <p:spPr>
          <a:xfrm>
            <a:off x="579120" y="2514600"/>
            <a:ext cx="2011680" cy="2011680"/>
          </a:xfrm>
          <a:prstGeom prst="ellipse">
            <a:avLst/>
          </a:prstGeom>
          <a:solidFill>
            <a:schemeClr val="bg2">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0" name="Rectangle 29"/>
          <p:cNvSpPr/>
          <p:nvPr/>
        </p:nvSpPr>
        <p:spPr>
          <a:xfrm>
            <a:off x="0" y="5715000"/>
            <a:ext cx="1600200" cy="1143000"/>
          </a:xfrm>
          <a:prstGeom prst="rect">
            <a:avLst/>
          </a:prstGeom>
          <a:solidFill>
            <a:schemeClr val="accent1">
              <a:shade val="75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7" name="Oval 26"/>
          <p:cNvSpPr/>
          <p:nvPr/>
        </p:nvSpPr>
        <p:spPr>
          <a:xfrm>
            <a:off x="1323393" y="5875179"/>
            <a:ext cx="731520" cy="73152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8" name="Oval 27"/>
          <p:cNvSpPr/>
          <p:nvPr/>
        </p:nvSpPr>
        <p:spPr>
          <a:xfrm>
            <a:off x="30970" y="5212570"/>
            <a:ext cx="1645430" cy="164543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5" name="Date Placeholder 4"/>
          <p:cNvSpPr>
            <a:spLocks noGrp="1"/>
          </p:cNvSpPr>
          <p:nvPr>
            <p:ph type="dt" sz="half" idx="10"/>
          </p:nvPr>
        </p:nvSpPr>
        <p:spPr/>
        <p:txBody>
          <a:bodyPr/>
          <a:lstStyle/>
          <a:p>
            <a:fld id="{821968F5-7FC3-4DC1-B1AF-D237B50154E9}" type="datetimeFigureOut">
              <a:rPr lang="en-US" smtClean="0"/>
              <a:pPr/>
              <a:t>9/16/2017</a:t>
            </a:fld>
            <a:endParaRPr lang="en-US"/>
          </a:p>
        </p:txBody>
      </p:sp>
      <p:sp>
        <p:nvSpPr>
          <p:cNvPr id="6" name="Footer Placeholder 5"/>
          <p:cNvSpPr>
            <a:spLocks noGrp="1"/>
          </p:cNvSpPr>
          <p:nvPr>
            <p:ph type="ftr" sz="quarter" idx="11"/>
          </p:nvPr>
        </p:nvSpPr>
        <p:spPr>
          <a:xfrm>
            <a:off x="2286000" y="6357144"/>
            <a:ext cx="3429000" cy="384048"/>
          </a:xfrm>
        </p:spPr>
        <p:txBody>
          <a:bodyPr/>
          <a:lstStyle/>
          <a:p>
            <a:endParaRPr lang="en-US"/>
          </a:p>
        </p:txBody>
      </p:sp>
      <p:sp>
        <p:nvSpPr>
          <p:cNvPr id="7" name="Slide Number Placeholder 6"/>
          <p:cNvSpPr>
            <a:spLocks noGrp="1"/>
          </p:cNvSpPr>
          <p:nvPr>
            <p:ph type="sldNum" sz="quarter" idx="12"/>
          </p:nvPr>
        </p:nvSpPr>
        <p:spPr>
          <a:xfrm>
            <a:off x="155448" y="6318504"/>
            <a:ext cx="1188720" cy="457200"/>
          </a:xfrm>
        </p:spPr>
        <p:txBody>
          <a:bodyPr/>
          <a:lstStyle>
            <a:lvl1pPr>
              <a:defRPr>
                <a:solidFill>
                  <a:srgbClr val="FFFFFF"/>
                </a:solidFill>
              </a:defRPr>
            </a:lvl1pPr>
          </a:lstStyle>
          <a:p>
            <a:fld id="{9198149A-46E5-45FE-A79A-9824136F36BC}" type="slidenum">
              <a:rPr lang="en-US" smtClean="0"/>
              <a:pPr/>
              <a:t>‹#›</a:t>
            </a:fld>
            <a:endParaRPr lang="en-US"/>
          </a:p>
        </p:txBody>
      </p:sp>
      <p:sp>
        <p:nvSpPr>
          <p:cNvPr id="29" name="Content Placeholder 28"/>
          <p:cNvSpPr>
            <a:spLocks noGrp="1"/>
          </p:cNvSpPr>
          <p:nvPr>
            <p:ph sz="quarter" idx="1"/>
          </p:nvPr>
        </p:nvSpPr>
        <p:spPr>
          <a:xfrm>
            <a:off x="2743200" y="228600"/>
            <a:ext cx="62484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2"/>
          </p:nvPr>
        </p:nvSpPr>
        <p:spPr>
          <a:xfrm>
            <a:off x="301752" y="1600200"/>
            <a:ext cx="2057400" cy="3733800"/>
          </a:xfrm>
        </p:spPr>
        <p:txBody>
          <a:bodyPr tIns="45720" bIns="45720" anchor="t" anchorCtr="0"/>
          <a:lstStyle>
            <a:lvl1pPr marL="0" indent="0">
              <a:lnSpc>
                <a:spcPts val="2400"/>
              </a:lnSpc>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301752" y="384048"/>
            <a:ext cx="2057400" cy="1143000"/>
          </a:xfrm>
        </p:spPr>
        <p:txBody>
          <a:bodyPr lIns="91440" tIns="91440" anchor="b" anchorCtr="0"/>
          <a:lstStyle>
            <a:lvl1pPr algn="l">
              <a:buNone/>
              <a:defRPr sz="1800" b="1" spc="-50" baseline="0">
                <a:solidFill>
                  <a:srgbClr val="FFFFFF"/>
                </a:solidFill>
                <a:latin typeface="+mn-lt"/>
                <a:ea typeface="+mn-lt"/>
                <a:cs typeface="+mn-lt"/>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5" name="Rectangle 24"/>
          <p:cNvSpPr/>
          <p:nvPr/>
        </p:nvSpPr>
        <p:spPr>
          <a:xfrm>
            <a:off x="0" y="0"/>
            <a:ext cx="2590800" cy="6858000"/>
          </a:xfrm>
          <a:prstGeom prst="rect">
            <a:avLst/>
          </a:prstGeom>
          <a:solidFill>
            <a:schemeClr val="accent1"/>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6" name="Oval 25"/>
          <p:cNvSpPr/>
          <p:nvPr/>
        </p:nvSpPr>
        <p:spPr>
          <a:xfrm>
            <a:off x="1563892" y="4337173"/>
            <a:ext cx="1026908" cy="1026906"/>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7" name="Rectangle 26"/>
          <p:cNvSpPr/>
          <p:nvPr/>
        </p:nvSpPr>
        <p:spPr>
          <a:xfrm>
            <a:off x="0" y="381000"/>
            <a:ext cx="2133600" cy="2388889"/>
          </a:xfrm>
          <a:prstGeom prst="rect">
            <a:avLst/>
          </a:prstGeom>
          <a:solidFill>
            <a:schemeClr val="accent1">
              <a:tint val="90000"/>
              <a:satMod val="200000"/>
              <a:alpha val="7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8" name="Rectangle 27"/>
          <p:cNvSpPr/>
          <p:nvPr/>
        </p:nvSpPr>
        <p:spPr>
          <a:xfrm>
            <a:off x="1447800" y="0"/>
            <a:ext cx="1175303" cy="633656"/>
          </a:xfrm>
          <a:prstGeom prst="rect">
            <a:avLst/>
          </a:prstGeom>
          <a:solidFill>
            <a:schemeClr val="accent1">
              <a:tint val="60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9" name="Oval 28"/>
          <p:cNvSpPr/>
          <p:nvPr/>
        </p:nvSpPr>
        <p:spPr>
          <a:xfrm>
            <a:off x="59403" y="0"/>
            <a:ext cx="2302797" cy="2378511"/>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buClr>
                <a:schemeClr val="accent2"/>
              </a:buClr>
              <a:buSzPct val="90000"/>
              <a:buFont typeface="Wingdings 2"/>
              <a:buChar char=""/>
            </a:pPr>
            <a:endParaRPr lang="en-US" dirty="0"/>
          </a:p>
        </p:txBody>
      </p:sp>
      <p:sp>
        <p:nvSpPr>
          <p:cNvPr id="30" name="Oval 29"/>
          <p:cNvSpPr/>
          <p:nvPr/>
        </p:nvSpPr>
        <p:spPr>
          <a:xfrm>
            <a:off x="0" y="3276600"/>
            <a:ext cx="891076" cy="886968"/>
          </a:xfrm>
          <a:prstGeom prst="ellipse">
            <a:avLst/>
          </a:prstGeom>
          <a:solidFill>
            <a:schemeClr val="tx2">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1" name="Oval 30"/>
          <p:cNvSpPr/>
          <p:nvPr/>
        </p:nvSpPr>
        <p:spPr>
          <a:xfrm>
            <a:off x="793097" y="1721630"/>
            <a:ext cx="1402570" cy="140257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2" name="Oval 31"/>
          <p:cNvSpPr/>
          <p:nvPr/>
        </p:nvSpPr>
        <p:spPr>
          <a:xfrm>
            <a:off x="609600" y="4038600"/>
            <a:ext cx="1554480" cy="1554480"/>
          </a:xfrm>
          <a:prstGeom prst="ellipse">
            <a:avLst/>
          </a:prstGeom>
          <a:solidFill>
            <a:schemeClr val="tx2">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buClr>
                <a:schemeClr val="accent2"/>
              </a:buClr>
              <a:buSzPct val="90000"/>
              <a:buFont typeface="Wingdings 2"/>
              <a:buChar char=""/>
            </a:pPr>
            <a:endParaRPr lang="en-US" dirty="0"/>
          </a:p>
        </p:txBody>
      </p:sp>
      <p:sp>
        <p:nvSpPr>
          <p:cNvPr id="34" name="Oval 33"/>
          <p:cNvSpPr/>
          <p:nvPr/>
        </p:nvSpPr>
        <p:spPr>
          <a:xfrm>
            <a:off x="1752600" y="381000"/>
            <a:ext cx="457200" cy="457200"/>
          </a:xfrm>
          <a:prstGeom prst="ellipse">
            <a:avLst/>
          </a:prstGeom>
          <a:solidFill>
            <a:schemeClr val="accent1">
              <a:shade val="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5" name="Oval 34"/>
          <p:cNvSpPr/>
          <p:nvPr/>
        </p:nvSpPr>
        <p:spPr>
          <a:xfrm>
            <a:off x="579120" y="2514600"/>
            <a:ext cx="2011680" cy="2011680"/>
          </a:xfrm>
          <a:prstGeom prst="ellipse">
            <a:avLst/>
          </a:prstGeom>
          <a:solidFill>
            <a:schemeClr val="bg2">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6" name="Rectangle 35"/>
          <p:cNvSpPr/>
          <p:nvPr/>
        </p:nvSpPr>
        <p:spPr>
          <a:xfrm>
            <a:off x="0" y="5715000"/>
            <a:ext cx="1600200" cy="1143000"/>
          </a:xfrm>
          <a:prstGeom prst="rect">
            <a:avLst/>
          </a:prstGeom>
          <a:solidFill>
            <a:schemeClr val="accent1">
              <a:shade val="75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7" name="Oval 36"/>
          <p:cNvSpPr/>
          <p:nvPr/>
        </p:nvSpPr>
        <p:spPr>
          <a:xfrm>
            <a:off x="1323393" y="5875179"/>
            <a:ext cx="731520" cy="73152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8" name="Oval 37"/>
          <p:cNvSpPr/>
          <p:nvPr/>
        </p:nvSpPr>
        <p:spPr>
          <a:xfrm>
            <a:off x="30970" y="5212570"/>
            <a:ext cx="1645430" cy="164543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1" name="Oval 20"/>
          <p:cNvSpPr/>
          <p:nvPr/>
        </p:nvSpPr>
        <p:spPr>
          <a:xfrm>
            <a:off x="152400" y="2362200"/>
            <a:ext cx="457200" cy="457200"/>
          </a:xfrm>
          <a:prstGeom prst="ellipse">
            <a:avLst/>
          </a:prstGeom>
          <a:solidFill>
            <a:schemeClr val="bg2">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5" name="Date Placeholder 4"/>
          <p:cNvSpPr>
            <a:spLocks noGrp="1"/>
          </p:cNvSpPr>
          <p:nvPr>
            <p:ph type="dt" sz="half" idx="10"/>
          </p:nvPr>
        </p:nvSpPr>
        <p:spPr/>
        <p:txBody>
          <a:bodyPr/>
          <a:lstStyle/>
          <a:p>
            <a:fld id="{821968F5-7FC3-4DC1-B1AF-D237B50154E9}" type="datetimeFigureOut">
              <a:rPr lang="en-US" smtClean="0"/>
              <a:pPr/>
              <a:t>9/16/2017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55448" y="6318504"/>
            <a:ext cx="1188720" cy="457200"/>
          </a:xfrm>
        </p:spPr>
        <p:txBody>
          <a:bodyPr/>
          <a:lstStyle>
            <a:lvl1pPr>
              <a:defRPr>
                <a:solidFill>
                  <a:srgbClr val="FFFFFF"/>
                </a:solidFill>
              </a:defRPr>
            </a:lvl1pPr>
          </a:lstStyle>
          <a:p>
            <a:fld id="{9198149A-46E5-45FE-A79A-9824136F36BC}" type="slidenum">
              <a:rPr lang="en-US" smtClean="0"/>
              <a:pPr/>
              <a:t>‹#›</a:t>
            </a:fld>
            <a:endParaRPr lang="en-US"/>
          </a:p>
        </p:txBody>
      </p:sp>
      <p:sp>
        <p:nvSpPr>
          <p:cNvPr id="2" name="Title 1"/>
          <p:cNvSpPr>
            <a:spLocks noGrp="1"/>
          </p:cNvSpPr>
          <p:nvPr>
            <p:ph type="title"/>
          </p:nvPr>
        </p:nvSpPr>
        <p:spPr>
          <a:xfrm>
            <a:off x="304800" y="381000"/>
            <a:ext cx="2057400" cy="1143000"/>
          </a:xfrm>
        </p:spPr>
        <p:txBody>
          <a:bodyPr lIns="91440" tIns="91440" anchor="b" anchorCtr="0"/>
          <a:lstStyle>
            <a:lvl1pPr algn="l">
              <a:buNone/>
              <a:defRPr sz="1800" b="1" spc="-50" baseline="0">
                <a:solidFill>
                  <a:srgbClr val="FFFFFF"/>
                </a:solidFill>
                <a:latin typeface="+mn-lt"/>
                <a:ea typeface="+mn-lt"/>
                <a:cs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2590800" y="0"/>
            <a:ext cx="6553200" cy="5943600"/>
          </a:xfrm>
          <a:solidFill>
            <a:schemeClr val="bg2"/>
          </a:solidFill>
        </p:spPr>
        <p:txBody>
          <a:bodyPr/>
          <a:lstStyle>
            <a:lvl1pPr>
              <a:buNone/>
              <a:defRPr sz="3200"/>
            </a:lvl1pPr>
          </a:lstStyle>
          <a:p>
            <a:r>
              <a:rPr lang="en-US"/>
              <a:t>Click icon to add picture</a:t>
            </a:r>
            <a:endParaRPr lang="en-US" dirty="0"/>
          </a:p>
        </p:txBody>
      </p:sp>
      <p:sp>
        <p:nvSpPr>
          <p:cNvPr id="4" name="Text Placeholder 3"/>
          <p:cNvSpPr>
            <a:spLocks noGrp="1"/>
          </p:cNvSpPr>
          <p:nvPr>
            <p:ph type="body" sz="half" idx="2"/>
          </p:nvPr>
        </p:nvSpPr>
        <p:spPr>
          <a:xfrm>
            <a:off x="304800" y="1600200"/>
            <a:ext cx="2057400" cy="4267200"/>
          </a:xfrm>
        </p:spPr>
        <p:txBody>
          <a:bodyPr anchor="t" anchorCtr="0"/>
          <a:lstStyle>
            <a:lvl1pPr marL="0" indent="0">
              <a:lnSpc>
                <a:spcPts val="2400"/>
              </a:lnSpc>
              <a:spcAft>
                <a:spcPts val="1000"/>
              </a:spcAft>
              <a:buFontTx/>
              <a:buNone/>
              <a:defRPr sz="1600" b="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 name="Rectangle 7"/>
          <p:cNvSpPr/>
          <p:nvPr/>
        </p:nvSpPr>
        <p:spPr>
          <a:xfrm>
            <a:off x="914400" y="2292526"/>
            <a:ext cx="2743200" cy="2127074"/>
          </a:xfrm>
          <a:prstGeom prst="rect">
            <a:avLst/>
          </a:prstGeom>
          <a:solidFill>
            <a:schemeClr val="accent1">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1" name="Oval 10"/>
          <p:cNvSpPr/>
          <p:nvPr/>
        </p:nvSpPr>
        <p:spPr>
          <a:xfrm>
            <a:off x="2977827" y="5072066"/>
            <a:ext cx="1758141" cy="1739481"/>
          </a:xfrm>
          <a:prstGeom prst="ellipse">
            <a:avLst/>
          </a:prstGeom>
          <a:solidFill>
            <a:schemeClr val="accent1">
              <a:tint val="90000"/>
              <a:shade val="45000"/>
              <a:satMod val="200000"/>
              <a:alpha val="13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3" name="Rectangle 12"/>
          <p:cNvSpPr/>
          <p:nvPr/>
        </p:nvSpPr>
        <p:spPr>
          <a:xfrm>
            <a:off x="5257800" y="0"/>
            <a:ext cx="3886200" cy="3048000"/>
          </a:xfrm>
          <a:prstGeom prst="rect">
            <a:avLst/>
          </a:prstGeom>
          <a:solidFill>
            <a:schemeClr val="accent1">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4" name="Rectangle 13"/>
          <p:cNvSpPr/>
          <p:nvPr/>
        </p:nvSpPr>
        <p:spPr>
          <a:xfrm>
            <a:off x="0" y="4114800"/>
            <a:ext cx="2362200" cy="2463018"/>
          </a:xfrm>
          <a:prstGeom prst="rect">
            <a:avLst/>
          </a:prstGeom>
          <a:solidFill>
            <a:schemeClr val="bg2">
              <a:tint val="60000"/>
              <a:alpha val="7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5" name="Oval 14"/>
          <p:cNvSpPr/>
          <p:nvPr/>
        </p:nvSpPr>
        <p:spPr>
          <a:xfrm>
            <a:off x="4178687" y="2389810"/>
            <a:ext cx="2174118" cy="2174118"/>
          </a:xfrm>
          <a:prstGeom prst="ellipse">
            <a:avLst/>
          </a:prstGeom>
          <a:solidFill>
            <a:schemeClr val="accent1">
              <a:tint val="75000"/>
              <a:shade val="50000"/>
              <a:satMod val="200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6" name="Oval 15"/>
          <p:cNvSpPr/>
          <p:nvPr/>
        </p:nvSpPr>
        <p:spPr>
          <a:xfrm>
            <a:off x="6384588" y="5842728"/>
            <a:ext cx="1011260" cy="101126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7" name="Oval 16"/>
          <p:cNvSpPr/>
          <p:nvPr/>
        </p:nvSpPr>
        <p:spPr>
          <a:xfrm>
            <a:off x="6322493" y="1427132"/>
            <a:ext cx="2047390" cy="2047390"/>
          </a:xfrm>
          <a:prstGeom prst="ellipse">
            <a:avLst/>
          </a:prstGeom>
          <a:solidFill>
            <a:srgbClr val="C1E8E4">
              <a:alpha val="10980"/>
            </a:srgb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8" name="Oval 17"/>
          <p:cNvSpPr/>
          <p:nvPr/>
        </p:nvSpPr>
        <p:spPr>
          <a:xfrm>
            <a:off x="114300" y="4803322"/>
            <a:ext cx="1959428" cy="1959428"/>
          </a:xfrm>
          <a:prstGeom prst="ellipse">
            <a:avLst/>
          </a:prstGeom>
          <a:solidFill>
            <a:srgbClr val="C1E8E4">
              <a:alpha val="12157"/>
            </a:srgb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19" name="Oval 18"/>
          <p:cNvSpPr/>
          <p:nvPr/>
        </p:nvSpPr>
        <p:spPr>
          <a:xfrm>
            <a:off x="2021092" y="4578526"/>
            <a:ext cx="1026908" cy="1026906"/>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0" name="Oval 19"/>
          <p:cNvSpPr/>
          <p:nvPr/>
        </p:nvSpPr>
        <p:spPr>
          <a:xfrm>
            <a:off x="4172385" y="4626825"/>
            <a:ext cx="1515880" cy="1394583"/>
          </a:xfrm>
          <a:prstGeom prst="ellipse">
            <a:avLst/>
          </a:prstGeom>
          <a:solidFill>
            <a:schemeClr val="accent1">
              <a:tint val="100000"/>
              <a:satMod val="275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1" name="Rectangle 20"/>
          <p:cNvSpPr/>
          <p:nvPr/>
        </p:nvSpPr>
        <p:spPr>
          <a:xfrm>
            <a:off x="1906" y="361813"/>
            <a:ext cx="2512694" cy="2388889"/>
          </a:xfrm>
          <a:prstGeom prst="rect">
            <a:avLst/>
          </a:prstGeom>
          <a:solidFill>
            <a:schemeClr val="accent1">
              <a:tint val="90000"/>
              <a:satMod val="200000"/>
              <a:alpha val="7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3" name="Rectangle 22"/>
          <p:cNvSpPr/>
          <p:nvPr/>
        </p:nvSpPr>
        <p:spPr>
          <a:xfrm>
            <a:off x="1295400" y="0"/>
            <a:ext cx="1524000" cy="609600"/>
          </a:xfrm>
          <a:prstGeom prst="rect">
            <a:avLst/>
          </a:prstGeom>
          <a:solidFill>
            <a:schemeClr val="accent1">
              <a:tint val="60000"/>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5" name="Oval 24"/>
          <p:cNvSpPr/>
          <p:nvPr/>
        </p:nvSpPr>
        <p:spPr>
          <a:xfrm>
            <a:off x="59403" y="212289"/>
            <a:ext cx="2022300" cy="2022300"/>
          </a:xfrm>
          <a:prstGeom prst="ellipse">
            <a:avLst/>
          </a:prstGeom>
          <a:solidFill>
            <a:schemeClr val="accent1">
              <a:tint val="100000"/>
              <a:satMod val="275000"/>
              <a:alpha val="15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buClr>
                <a:schemeClr val="accent2"/>
              </a:buClr>
              <a:buSzPct val="90000"/>
              <a:buFont typeface="Wingdings 2"/>
              <a:buChar char=""/>
            </a:pPr>
            <a:endParaRPr lang="en-US" dirty="0"/>
          </a:p>
        </p:txBody>
      </p:sp>
      <p:sp>
        <p:nvSpPr>
          <p:cNvPr id="26" name="Oval 25"/>
          <p:cNvSpPr/>
          <p:nvPr/>
        </p:nvSpPr>
        <p:spPr>
          <a:xfrm>
            <a:off x="76200" y="3962400"/>
            <a:ext cx="891076" cy="886968"/>
          </a:xfrm>
          <a:prstGeom prst="ellipse">
            <a:avLst/>
          </a:prstGeom>
          <a:solidFill>
            <a:schemeClr val="accent1">
              <a:tint val="75000"/>
              <a:satMod val="200000"/>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7" name="Oval 26"/>
          <p:cNvSpPr/>
          <p:nvPr/>
        </p:nvSpPr>
        <p:spPr>
          <a:xfrm>
            <a:off x="2121357" y="1507438"/>
            <a:ext cx="1402570" cy="1402570"/>
          </a:xfrm>
          <a:prstGeom prst="ellipse">
            <a:avLst/>
          </a:prstGeom>
          <a:solidFill>
            <a:schemeClr val="accent1">
              <a:tint val="90000"/>
              <a:satMod val="275000"/>
              <a:alpha val="9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8" name="Oval 27"/>
          <p:cNvSpPr/>
          <p:nvPr/>
        </p:nvSpPr>
        <p:spPr>
          <a:xfrm>
            <a:off x="3369253" y="466436"/>
            <a:ext cx="1595105" cy="1595105"/>
          </a:xfrm>
          <a:prstGeom prst="ellipse">
            <a:avLst/>
          </a:prstGeom>
          <a:solidFill>
            <a:schemeClr val="accent1">
              <a:tint val="100000"/>
              <a:satMod val="275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29" name="Oval 28"/>
          <p:cNvSpPr/>
          <p:nvPr/>
        </p:nvSpPr>
        <p:spPr>
          <a:xfrm>
            <a:off x="5189756" y="2967572"/>
            <a:ext cx="3234945" cy="3234944"/>
          </a:xfrm>
          <a:prstGeom prst="ellipse">
            <a:avLst/>
          </a:prstGeom>
          <a:solidFill>
            <a:schemeClr val="accent1">
              <a:tint val="100000"/>
              <a:satMod val="180000"/>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0" name="Oval 29"/>
          <p:cNvSpPr/>
          <p:nvPr/>
        </p:nvSpPr>
        <p:spPr>
          <a:xfrm>
            <a:off x="5562600" y="6526"/>
            <a:ext cx="1026908" cy="1026906"/>
          </a:xfrm>
          <a:prstGeom prst="ellipse">
            <a:avLst/>
          </a:prstGeom>
          <a:solidFill>
            <a:schemeClr val="accent1">
              <a:tint val="90000"/>
              <a:satMod val="275000"/>
              <a:alpha val="4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2" name="Oval 31"/>
          <p:cNvSpPr/>
          <p:nvPr/>
        </p:nvSpPr>
        <p:spPr>
          <a:xfrm>
            <a:off x="6951220" y="4665220"/>
            <a:ext cx="2192780" cy="2192780"/>
          </a:xfrm>
          <a:prstGeom prst="ellipse">
            <a:avLst/>
          </a:prstGeom>
          <a:solidFill>
            <a:schemeClr val="accent1">
              <a:tint val="75000"/>
              <a:shade val="50000"/>
              <a:satMod val="200000"/>
              <a:alpha val="8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3" name="Oval 32"/>
          <p:cNvSpPr/>
          <p:nvPr/>
        </p:nvSpPr>
        <p:spPr>
          <a:xfrm>
            <a:off x="1600200" y="3705807"/>
            <a:ext cx="1195876" cy="1198294"/>
          </a:xfrm>
          <a:prstGeom prst="ellipse">
            <a:avLst/>
          </a:prstGeom>
          <a:solidFill>
            <a:schemeClr val="accent1">
              <a:tint val="75000"/>
              <a:satMod val="200000"/>
              <a:alpha val="95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4" name="Oval 33"/>
          <p:cNvSpPr/>
          <p:nvPr/>
        </p:nvSpPr>
        <p:spPr>
          <a:xfrm>
            <a:off x="6324600" y="228600"/>
            <a:ext cx="822960" cy="822960"/>
          </a:xfrm>
          <a:prstGeom prst="ellipse">
            <a:avLst/>
          </a:prstGeom>
          <a:solidFill>
            <a:schemeClr val="accent1">
              <a:tint val="90000"/>
              <a:satMod val="275000"/>
              <a:alpha val="6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5" name="Oval 34"/>
          <p:cNvSpPr/>
          <p:nvPr/>
        </p:nvSpPr>
        <p:spPr>
          <a:xfrm>
            <a:off x="8077200" y="6526"/>
            <a:ext cx="1026908" cy="1026906"/>
          </a:xfrm>
          <a:prstGeom prst="ellipse">
            <a:avLst/>
          </a:prstGeom>
          <a:solidFill>
            <a:schemeClr val="accent1">
              <a:tint val="90000"/>
              <a:satMod val="275000"/>
              <a:alpha val="4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36" name="Rectangle 35"/>
          <p:cNvSpPr/>
          <p:nvPr/>
        </p:nvSpPr>
        <p:spPr>
          <a:xfrm>
            <a:off x="5410200" y="6324600"/>
            <a:ext cx="1524000" cy="533400"/>
          </a:xfrm>
          <a:prstGeom prst="rect">
            <a:avLst/>
          </a:prstGeom>
          <a:solidFill>
            <a:schemeClr val="accent1">
              <a:alpha val="10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37" name="Oval 36"/>
          <p:cNvSpPr/>
          <p:nvPr/>
        </p:nvSpPr>
        <p:spPr>
          <a:xfrm>
            <a:off x="3011692" y="6526"/>
            <a:ext cx="1026908" cy="1026906"/>
          </a:xfrm>
          <a:prstGeom prst="ellipse">
            <a:avLst/>
          </a:prstGeom>
          <a:solidFill>
            <a:schemeClr val="accent1">
              <a:tint val="90000"/>
              <a:satMod val="275000"/>
              <a:alpha val="4000"/>
            </a:schemeClr>
          </a:solidFill>
          <a:ln w="25400" cap="rnd" cmpd="sng" algn="ctr">
            <a:noFill/>
            <a:prstDash val="solid"/>
          </a:ln>
          <a:effectLst/>
          <a:scene3d>
            <a:camera prst="orthographicFront"/>
            <a:lightRig rig="harsh" dir="tl">
              <a:rot lat="0" lon="0" rev="8400000"/>
            </a:lightRig>
          </a:scene3d>
          <a:sp3d prstMaterial="fla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Date Placeholder 23"/>
          <p:cNvSpPr>
            <a:spLocks noGrp="1"/>
          </p:cNvSpPr>
          <p:nvPr>
            <p:ph type="dt" sz="half" idx="2"/>
          </p:nvPr>
        </p:nvSpPr>
        <p:spPr>
          <a:xfrm>
            <a:off x="5791200" y="6357144"/>
            <a:ext cx="2974848" cy="384048"/>
          </a:xfrm>
          <a:prstGeom prst="rect">
            <a:avLst/>
          </a:prstGeom>
        </p:spPr>
        <p:txBody>
          <a:bodyPr vert="horz" anchor="ctr" anchorCtr="0"/>
          <a:lstStyle>
            <a:lvl1pPr algn="l">
              <a:defRPr sz="1400">
                <a:solidFill>
                  <a:schemeClr val="tx2"/>
                </a:solidFill>
              </a:defRPr>
            </a:lvl1pPr>
          </a:lstStyle>
          <a:p>
            <a:fld id="{821968F5-7FC3-4DC1-B1AF-D237B50154E9}" type="datetimeFigureOut">
              <a:rPr lang="en-US" smtClean="0"/>
              <a:pPr/>
              <a:t>9/16/2017</a:t>
            </a:fld>
            <a:endParaRPr lang="en-US"/>
          </a:p>
        </p:txBody>
      </p:sp>
      <p:sp>
        <p:nvSpPr>
          <p:cNvPr id="10" name="Footer Placeholder 9"/>
          <p:cNvSpPr>
            <a:spLocks noGrp="1"/>
          </p:cNvSpPr>
          <p:nvPr>
            <p:ph type="ftr" sz="quarter" idx="3"/>
          </p:nvPr>
        </p:nvSpPr>
        <p:spPr>
          <a:xfrm>
            <a:off x="2133600" y="6357144"/>
            <a:ext cx="3581400" cy="384048"/>
          </a:xfrm>
          <a:prstGeom prst="rect">
            <a:avLst/>
          </a:prstGeom>
        </p:spPr>
        <p:txBody>
          <a:bodyPr vert="horz" anchor="ctr" anchorCtr="0"/>
          <a:lstStyle>
            <a:lvl1pPr algn="r">
              <a:defRPr sz="1400">
                <a:solidFill>
                  <a:schemeClr val="tx2"/>
                </a:solidFill>
              </a:defRPr>
            </a:lvl1pPr>
          </a:lstStyle>
          <a:p>
            <a:endParaRPr lang="en-US"/>
          </a:p>
        </p:txBody>
      </p:sp>
      <p:sp>
        <p:nvSpPr>
          <p:cNvPr id="22" name="Slide Number Placeholder 21"/>
          <p:cNvSpPr>
            <a:spLocks noGrp="1"/>
          </p:cNvSpPr>
          <p:nvPr>
            <p:ph type="sldNum" sz="quarter" idx="4"/>
          </p:nvPr>
        </p:nvSpPr>
        <p:spPr>
          <a:xfrm>
            <a:off x="155448" y="6315075"/>
            <a:ext cx="1188720" cy="457200"/>
          </a:xfrm>
          <a:prstGeom prst="rect">
            <a:avLst/>
          </a:prstGeom>
          <a:noFill/>
        </p:spPr>
        <p:txBody>
          <a:bodyPr vert="horz" lIns="0" tIns="0" rIns="0" bIns="0" anchor="ctr" anchorCtr="1">
            <a:normAutofit/>
          </a:bodyPr>
          <a:lstStyle>
            <a:lvl1pPr algn="ctr">
              <a:defRPr sz="2800">
                <a:solidFill>
                  <a:schemeClr val="tx2"/>
                </a:solidFill>
              </a:defRPr>
            </a:lvl1pPr>
          </a:lstStyle>
          <a:p>
            <a:fld id="{9198149A-46E5-45FE-A79A-9824136F36BC}" type="slidenum">
              <a:rPr lang="en-US" smtClean="0"/>
              <a:pPr/>
              <a:t>‹#›</a:t>
            </a:fld>
            <a:endParaRPr lang="en-US"/>
          </a:p>
        </p:txBody>
      </p:sp>
      <p:sp>
        <p:nvSpPr>
          <p:cNvPr id="5" name="Title Placeholder 4"/>
          <p:cNvSpPr>
            <a:spLocks noGrp="1"/>
          </p:cNvSpPr>
          <p:nvPr>
            <p:ph type="title"/>
          </p:nvPr>
        </p:nvSpPr>
        <p:spPr>
          <a:xfrm>
            <a:off x="457200" y="152400"/>
            <a:ext cx="8229600" cy="1143000"/>
          </a:xfrm>
          <a:prstGeom prst="rect">
            <a:avLst/>
          </a:prstGeom>
        </p:spPr>
        <p:txBody>
          <a:bodyPr vert="horz" anchor="b" anchorCtr="0">
            <a:normAutofit/>
          </a:bodyPr>
          <a:lstStyle/>
          <a:p>
            <a:r>
              <a:rPr lang="en-US"/>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sz="3800" kern="1200" spc="-100" baseline="0">
          <a:solidFill>
            <a:schemeClr val="tx2"/>
          </a:solidFill>
          <a:latin typeface="+mj-lt"/>
          <a:ea typeface="+mj-ea"/>
          <a:cs typeface="+mj-cs"/>
        </a:defRPr>
      </a:lvl1pPr>
    </p:titleStyle>
    <p:bodyStyle>
      <a:lvl1pPr marL="274320" indent="-274320" algn="l" rtl="0" eaLnBrk="1" latinLnBrk="0" hangingPunct="1">
        <a:spcBef>
          <a:spcPts val="700"/>
        </a:spcBef>
        <a:buClr>
          <a:schemeClr val="accent2"/>
        </a:buClr>
        <a:buSzPct val="85000"/>
        <a:buFont typeface="Wingdings 2"/>
        <a:buChar char=""/>
        <a:defRPr sz="2800" kern="1200">
          <a:solidFill>
            <a:schemeClr val="tx1"/>
          </a:solidFill>
          <a:latin typeface="+mn-lt"/>
          <a:ea typeface="+mn-ea"/>
          <a:cs typeface="+mn-cs"/>
        </a:defRPr>
      </a:lvl1pPr>
      <a:lvl2pPr marL="640080" indent="-274320" algn="l" rtl="0" eaLnBrk="1" latinLnBrk="0" hangingPunct="1">
        <a:spcBef>
          <a:spcPts val="600"/>
        </a:spcBef>
        <a:buClr>
          <a:schemeClr val="accent1"/>
        </a:buClr>
        <a:buSzPct val="85000"/>
        <a:buFont typeface="Wingdings 2"/>
        <a:buChar char=""/>
        <a:defRPr sz="2500" kern="1200">
          <a:solidFill>
            <a:schemeClr val="tx1"/>
          </a:solidFill>
          <a:latin typeface="+mn-lt"/>
          <a:ea typeface="+mn-ea"/>
          <a:cs typeface="+mn-cs"/>
        </a:defRPr>
      </a:lvl2pPr>
      <a:lvl3pPr marL="1005840" indent="-228600" algn="l" rtl="0" eaLnBrk="1" latinLnBrk="0" hangingPunct="1">
        <a:spcBef>
          <a:spcPts val="500"/>
        </a:spcBef>
        <a:buClr>
          <a:schemeClr val="accent3"/>
        </a:buClr>
        <a:buSzPct val="85000"/>
        <a:buFont typeface="Wingdings 2"/>
        <a:buChar char=""/>
        <a:defRPr sz="2200" kern="1200">
          <a:solidFill>
            <a:schemeClr val="tx1"/>
          </a:solidFill>
          <a:latin typeface="+mn-lt"/>
          <a:ea typeface="+mn-ea"/>
          <a:cs typeface="+mn-cs"/>
        </a:defRPr>
      </a:lvl3pPr>
      <a:lvl4pPr marL="1280160" indent="-228600" algn="l" rtl="0" eaLnBrk="1" latinLnBrk="0" hangingPunct="1">
        <a:spcBef>
          <a:spcPts val="400"/>
        </a:spcBef>
        <a:buClr>
          <a:schemeClr val="accent4"/>
        </a:buClr>
        <a:buFont typeface="Wingdings"/>
        <a:buChar char="§"/>
        <a:defRPr sz="2000" kern="1200">
          <a:solidFill>
            <a:schemeClr val="tx1"/>
          </a:solidFill>
          <a:latin typeface="+mn-lt"/>
          <a:ea typeface="+mn-ea"/>
          <a:cs typeface="+mn-cs"/>
        </a:defRPr>
      </a:lvl4pPr>
      <a:lvl5pPr marL="1554480" indent="-228600" algn="l" rtl="0" eaLnBrk="1" latinLnBrk="0" hangingPunct="1">
        <a:spcBef>
          <a:spcPct val="20000"/>
        </a:spcBef>
        <a:buClr>
          <a:schemeClr val="accent5"/>
        </a:buClr>
        <a:buFont typeface="Wingdings"/>
        <a:buChar char="§"/>
        <a:defRPr sz="1600" kern="1200">
          <a:solidFill>
            <a:schemeClr val="tx1"/>
          </a:solidFill>
          <a:latin typeface="+mn-lt"/>
          <a:ea typeface="+mn-ea"/>
          <a:cs typeface="+mn-cs"/>
        </a:defRPr>
      </a:lvl5pPr>
      <a:lvl6pPr marL="1828800" indent="-228600" algn="l" rtl="0" eaLnBrk="1" latinLnBrk="0" hangingPunct="1">
        <a:spcBef>
          <a:spcPct val="20000"/>
        </a:spcBef>
        <a:buClr>
          <a:schemeClr val="accent5"/>
        </a:buClr>
        <a:buFont typeface="Wingdings"/>
        <a:buChar char="§"/>
        <a:defRPr sz="1800" kern="1200">
          <a:solidFill>
            <a:schemeClr val="tx1"/>
          </a:solidFill>
          <a:latin typeface="+mn-lt"/>
          <a:ea typeface="+mn-ea"/>
          <a:cs typeface="+mn-cs"/>
        </a:defRPr>
      </a:lvl6pPr>
      <a:lvl7pPr marL="2011680" indent="-182880" algn="l" rtl="0" eaLnBrk="1" latinLnBrk="0" hangingPunct="1">
        <a:spcBef>
          <a:spcPct val="20000"/>
        </a:spcBef>
        <a:buClr>
          <a:schemeClr val="accent2"/>
        </a:buClr>
        <a:buFont typeface="Wingdings"/>
        <a:buChar char="§"/>
        <a:defRPr sz="1600" kern="1200" baseline="0">
          <a:solidFill>
            <a:schemeClr val="tx1"/>
          </a:solidFill>
          <a:latin typeface="+mn-lt"/>
          <a:ea typeface="+mn-ea"/>
          <a:cs typeface="+mn-cs"/>
        </a:defRPr>
      </a:lvl7pPr>
      <a:lvl8pPr marL="2286000" indent="-182880" algn="l" rtl="0" eaLnBrk="1" latinLnBrk="0" hangingPunct="1">
        <a:spcBef>
          <a:spcPct val="20000"/>
        </a:spcBef>
        <a:buClr>
          <a:schemeClr val="accent3"/>
        </a:buClr>
        <a:buFont typeface="Wingdings"/>
        <a:buChar char="§"/>
        <a:defRPr sz="1600" kern="1200">
          <a:solidFill>
            <a:schemeClr val="tx1"/>
          </a:solidFill>
          <a:latin typeface="+mn-lt"/>
          <a:ea typeface="+mn-ea"/>
          <a:cs typeface="+mn-cs"/>
        </a:defRPr>
      </a:lvl8pPr>
      <a:lvl9pPr marL="2560320" indent="-182880" algn="l" rtl="0" eaLnBrk="1" latinLnBrk="0" hangingPunct="1">
        <a:spcBef>
          <a:spcPct val="20000"/>
        </a:spcBef>
        <a:buClr>
          <a:schemeClr val="accent6"/>
        </a:buClr>
        <a:buFont typeface="Wingdings"/>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lhs-canterburytales-2010-5.wikispaces.com/The+Knight" TargetMode="External"/><Relationship Id="rId2" Type="http://schemas.openxmlformats.org/officeDocument/2006/relationships/image" Target="../media/image18.jpg&amp;ehk=56GxdjeMFVWvWnZUBpDbmA&amp;r=0&amp;pid=OfficeInsert"/><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964"/>
            <a:ext cx="4494328" cy="694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3855"/>
            <a:ext cx="4017818" cy="706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14600" y="-34287"/>
            <a:ext cx="4495800" cy="6873117"/>
          </a:xfrm>
        </p:spPr>
      </p:pic>
    </p:spTree>
    <p:extLst>
      <p:ext uri="{BB962C8B-B14F-4D97-AF65-F5344CB8AC3E}">
        <p14:creationId xmlns:p14="http://schemas.microsoft.com/office/powerpoint/2010/main" val="325159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David C. Downing: Dunluce Castle</a:t>
            </a:r>
          </a:p>
        </p:txBody>
      </p:sp>
      <p:sp>
        <p:nvSpPr>
          <p:cNvPr id="3" name="Content Placeholder 2"/>
          <p:cNvSpPr>
            <a:spLocks noGrp="1"/>
          </p:cNvSpPr>
          <p:nvPr>
            <p:ph sz="quarter" idx="1"/>
          </p:nvPr>
        </p:nvSpPr>
        <p:spPr>
          <a:xfrm>
            <a:off x="381000" y="3429000"/>
            <a:ext cx="8458200" cy="3048000"/>
          </a:xfrm>
        </p:spPr>
        <p:txBody>
          <a:bodyPr>
            <a:normAutofit fontScale="250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1200" dirty="0"/>
              <a:t>County Antrim near Portrush. Inhabited in the 13</a:t>
            </a:r>
            <a:r>
              <a:rPr lang="en-US" sz="11200" baseline="30000" dirty="0"/>
              <a:t>th</a:t>
            </a:r>
            <a:r>
              <a:rPr lang="en-US" sz="11200" dirty="0"/>
              <a:t> century and built in about 1500. The last chapter of </a:t>
            </a:r>
            <a:r>
              <a:rPr lang="en-US" sz="11200" i="1" dirty="0"/>
              <a:t>TLWW</a:t>
            </a:r>
            <a:r>
              <a:rPr lang="en-US" sz="11200" dirty="0"/>
              <a:t> with the seagulls, waves, salt water, and the smell of the sea also owes much to Castlerock and Portrush.</a:t>
            </a:r>
          </a:p>
        </p:txBody>
      </p:sp>
      <p:pic>
        <p:nvPicPr>
          <p:cNvPr id="1026" name="Picture 2" descr="http://www.glenarmcastle.com/images/sce/top-images-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45" y="1461655"/>
            <a:ext cx="93345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85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50" name="Picture 2" descr="http://vignette3.wikia.nocookie.net/narnia/images/3/31/Cair_Paravel.jpg/revision/latest?cb=20131017144612&amp;path-prefix=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8" y="568036"/>
            <a:ext cx="9156698"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40182" y="6172200"/>
            <a:ext cx="3276600" cy="523220"/>
          </a:xfrm>
          <a:prstGeom prst="rect">
            <a:avLst/>
          </a:prstGeom>
          <a:noFill/>
        </p:spPr>
        <p:txBody>
          <a:bodyPr wrap="square" rtlCol="0">
            <a:spAutoFit/>
          </a:bodyPr>
          <a:lstStyle/>
          <a:p>
            <a:pPr algn="ctr"/>
            <a:r>
              <a:rPr lang="en-US" sz="2800" dirty="0"/>
              <a:t>From the movie</a:t>
            </a:r>
          </a:p>
        </p:txBody>
      </p:sp>
    </p:spTree>
    <p:extLst>
      <p:ext uri="{BB962C8B-B14F-4D97-AF65-F5344CB8AC3E}">
        <p14:creationId xmlns:p14="http://schemas.microsoft.com/office/powerpoint/2010/main" val="1084563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0" y="6926"/>
            <a:ext cx="9188538" cy="5860473"/>
          </a:xfrm>
        </p:spPr>
      </p:pic>
      <p:sp>
        <p:nvSpPr>
          <p:cNvPr id="3" name="TextBox 2"/>
          <p:cNvSpPr txBox="1"/>
          <p:nvPr/>
        </p:nvSpPr>
        <p:spPr>
          <a:xfrm>
            <a:off x="2819400" y="6019800"/>
            <a:ext cx="3505200" cy="584775"/>
          </a:xfrm>
          <a:prstGeom prst="rect">
            <a:avLst/>
          </a:prstGeom>
          <a:noFill/>
        </p:spPr>
        <p:txBody>
          <a:bodyPr wrap="square" rtlCol="0">
            <a:spAutoFit/>
          </a:bodyPr>
          <a:lstStyle/>
          <a:p>
            <a:pPr algn="ctr"/>
            <a:r>
              <a:rPr lang="en-US" sz="3200" dirty="0"/>
              <a:t>Pauline Baynes</a:t>
            </a:r>
          </a:p>
        </p:txBody>
      </p:sp>
    </p:spTree>
    <p:extLst>
      <p:ext uri="{BB962C8B-B14F-4D97-AF65-F5344CB8AC3E}">
        <p14:creationId xmlns:p14="http://schemas.microsoft.com/office/powerpoint/2010/main" val="2580239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19" y="0"/>
            <a:ext cx="94483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4572000" y="1944687"/>
            <a:ext cx="685800" cy="10271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143000"/>
            <a:ext cx="84772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4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6" y="-102300"/>
            <a:ext cx="9192885" cy="696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2937164" y="1981200"/>
            <a:ext cx="914400" cy="1396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36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on the Order of the Books</a:t>
            </a:r>
          </a:p>
        </p:txBody>
      </p:sp>
      <p:sp>
        <p:nvSpPr>
          <p:cNvPr id="3" name="Content Placeholder 2"/>
          <p:cNvSpPr>
            <a:spLocks noGrp="1"/>
          </p:cNvSpPr>
          <p:nvPr>
            <p:ph sz="quarter" idx="1"/>
          </p:nvPr>
        </p:nvSpPr>
        <p:spPr/>
        <p:txBody>
          <a:bodyPr/>
          <a:lstStyle/>
          <a:p>
            <a:r>
              <a:rPr lang="en-US" dirty="0"/>
              <a:t>After Mr. Beaver had said the name Aslan, we read, “None of the children knew who Aslan was any more than you do; but the moment the Beaver had spoken these words everyone felt quite different” (Chapter VII. A Day with the Beavers).</a:t>
            </a:r>
          </a:p>
          <a:p>
            <a:r>
              <a:rPr lang="en-US" dirty="0"/>
              <a:t>We experience an “Aha!” when we read </a:t>
            </a:r>
            <a:r>
              <a:rPr lang="en-US" i="1" dirty="0"/>
              <a:t>The Magician’s Nephew</a:t>
            </a:r>
            <a:r>
              <a:rPr lang="en-US" dirty="0"/>
              <a:t> </a:t>
            </a:r>
            <a:r>
              <a:rPr lang="en-US" u="sng" dirty="0"/>
              <a:t>after</a:t>
            </a:r>
            <a:r>
              <a:rPr lang="en-US" dirty="0"/>
              <a:t> </a:t>
            </a:r>
            <a:r>
              <a:rPr lang="en-US" i="1" dirty="0"/>
              <a:t>The Lion, the Witch and the Wardrobe</a:t>
            </a:r>
            <a:r>
              <a:rPr lang="en-US" dirty="0"/>
              <a:t>. We say, “So that’s where the lamppost came from! And the talking animals, and the wardrobe, and the professor, etc.”</a:t>
            </a:r>
          </a:p>
        </p:txBody>
      </p:sp>
    </p:spTree>
    <p:extLst>
      <p:ext uri="{BB962C8B-B14F-4D97-AF65-F5344CB8AC3E}">
        <p14:creationId xmlns:p14="http://schemas.microsoft.com/office/powerpoint/2010/main" val="154571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Narnian Time</a:t>
            </a:r>
          </a:p>
        </p:txBody>
      </p:sp>
      <p:sp>
        <p:nvSpPr>
          <p:cNvPr id="3" name="Content Placeholder 2"/>
          <p:cNvSpPr>
            <a:spLocks noGrp="1"/>
          </p:cNvSpPr>
          <p:nvPr>
            <p:ph sz="quarter" idx="1"/>
          </p:nvPr>
        </p:nvSpPr>
        <p:spPr/>
        <p:txBody>
          <a:bodyPr>
            <a:normAutofit fontScale="92500" lnSpcReduction="20000"/>
          </a:bodyPr>
          <a:lstStyle/>
          <a:p>
            <a:r>
              <a:rPr lang="en-US" dirty="0"/>
              <a:t>The year is 1000 in </a:t>
            </a:r>
            <a:r>
              <a:rPr lang="en-US" dirty="0" err="1"/>
              <a:t>Narnian</a:t>
            </a:r>
            <a:r>
              <a:rPr lang="en-US" dirty="0"/>
              <a:t> time and 1940 in English time.</a:t>
            </a:r>
          </a:p>
          <a:p>
            <a:r>
              <a:rPr lang="en-US" dirty="0" err="1"/>
              <a:t>Jadis</a:t>
            </a:r>
            <a:r>
              <a:rPr lang="en-US" dirty="0"/>
              <a:t> returned to Narnia in 898, and the long winter began in 900. Therefore, as the story starts, winter has lasted for one hundred years.</a:t>
            </a:r>
          </a:p>
          <a:p>
            <a:r>
              <a:rPr lang="en-US" dirty="0"/>
              <a:t>At the end of the story they hunt the White Stag in 1015. And they see the lamppost.</a:t>
            </a:r>
          </a:p>
        </p:txBody>
      </p:sp>
      <p:pic>
        <p:nvPicPr>
          <p:cNvPr id="5" name="Content Placeholder 4"/>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321184" y="2667000"/>
            <a:ext cx="4713270" cy="2286000"/>
          </a:xfrm>
        </p:spPr>
      </p:pic>
      <p:sp>
        <p:nvSpPr>
          <p:cNvPr id="6" name="Donut 5"/>
          <p:cNvSpPr/>
          <p:nvPr/>
        </p:nvSpPr>
        <p:spPr>
          <a:xfrm>
            <a:off x="7239000" y="2590800"/>
            <a:ext cx="1828800" cy="1752600"/>
          </a:xfrm>
          <a:prstGeom prst="donu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Comparison of Narnian and Earth Time</a:t>
            </a:r>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828800" y="0"/>
            <a:ext cx="5314778" cy="6858000"/>
          </a:xfrm>
        </p:spPr>
      </p:pic>
    </p:spTree>
    <p:extLst>
      <p:ext uri="{BB962C8B-B14F-4D97-AF65-F5344CB8AC3E}">
        <p14:creationId xmlns:p14="http://schemas.microsoft.com/office/powerpoint/2010/main" val="224284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Words</a:t>
            </a:r>
          </a:p>
        </p:txBody>
      </p:sp>
      <p:sp>
        <p:nvSpPr>
          <p:cNvPr id="4" name="Content Placeholder 3"/>
          <p:cNvSpPr>
            <a:spLocks noGrp="1"/>
          </p:cNvSpPr>
          <p:nvPr>
            <p:ph sz="quarter" idx="2"/>
          </p:nvPr>
        </p:nvSpPr>
        <p:spPr/>
        <p:txBody>
          <a:bodyPr/>
          <a:lstStyle/>
          <a:p>
            <a:r>
              <a:rPr lang="en-US" dirty="0"/>
              <a:t>The very first words uttered by a Narnian are “Goodness gracious me!”</a:t>
            </a:r>
          </a:p>
          <a:p>
            <a:r>
              <a:rPr lang="en-US" dirty="0"/>
              <a:t>Goodness and grace will play fundamental roles throughout the story.</a:t>
            </a:r>
          </a:p>
        </p:txBody>
      </p:sp>
      <p:pic>
        <p:nvPicPr>
          <p:cNvPr id="7" name="Content Placeholder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474432"/>
            <a:ext cx="4388919" cy="4697768"/>
          </a:xfrm>
        </p:spPr>
      </p:pic>
    </p:spTree>
    <p:extLst>
      <p:ext uri="{BB962C8B-B14F-4D97-AF65-F5344CB8AC3E}">
        <p14:creationId xmlns:p14="http://schemas.microsoft.com/office/powerpoint/2010/main" val="244949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Words</a:t>
            </a:r>
          </a:p>
        </p:txBody>
      </p:sp>
      <p:sp>
        <p:nvSpPr>
          <p:cNvPr id="3" name="Content Placeholder 2"/>
          <p:cNvSpPr>
            <a:spLocks noGrp="1"/>
          </p:cNvSpPr>
          <p:nvPr>
            <p:ph sz="quarter" idx="1"/>
          </p:nvPr>
        </p:nvSpPr>
        <p:spPr>
          <a:xfrm>
            <a:off x="457200" y="1524000"/>
            <a:ext cx="8305800" cy="1981200"/>
          </a:xfrm>
        </p:spPr>
        <p:txBody>
          <a:bodyPr/>
          <a:lstStyle/>
          <a:p>
            <a:r>
              <a:rPr lang="en-US" dirty="0"/>
              <a:t>“Always winter and never Christmas.”</a:t>
            </a:r>
          </a:p>
          <a:p>
            <a:r>
              <a:rPr lang="en-US" dirty="0"/>
              <a:t>The “four thrones” at Cair Paravel</a:t>
            </a:r>
          </a:p>
          <a:p>
            <a:r>
              <a:rPr lang="en-US" dirty="0"/>
              <a:t>Only once, but … “Not like a </a:t>
            </a:r>
            <a:r>
              <a:rPr lang="en-US" i="1" dirty="0"/>
              <a:t>tame </a:t>
            </a:r>
            <a:r>
              <a:rPr lang="en-US" dirty="0"/>
              <a:t>lion.”</a:t>
            </a:r>
          </a:p>
        </p:txBody>
      </p:sp>
      <p:pic>
        <p:nvPicPr>
          <p:cNvPr id="5" name="Content Placeholder 4"/>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762000" y="3200400"/>
            <a:ext cx="7620000" cy="3489801"/>
          </a:xfrm>
        </p:spPr>
      </p:pic>
    </p:spTree>
    <p:extLst>
      <p:ext uri="{BB962C8B-B14F-4D97-AF65-F5344CB8AC3E}">
        <p14:creationId xmlns:p14="http://schemas.microsoft.com/office/powerpoint/2010/main" val="299220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To Lucy Barfield</a:t>
            </a:r>
          </a:p>
        </p:txBody>
      </p:sp>
      <p:sp>
        <p:nvSpPr>
          <p:cNvPr id="2" name="Title 1"/>
          <p:cNvSpPr>
            <a:spLocks noGrp="1"/>
          </p:cNvSpPr>
          <p:nvPr>
            <p:ph type="ctrTitle"/>
          </p:nvPr>
        </p:nvSpPr>
        <p:spPr/>
        <p:txBody>
          <a:bodyPr/>
          <a:lstStyle/>
          <a:p>
            <a:r>
              <a:rPr lang="en-US" dirty="0"/>
              <a:t>The Lion, the witch and the wardrobe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2514599"/>
            <a:ext cx="2895600" cy="4327663"/>
          </a:xfrm>
          <a:prstGeom prst="rect">
            <a:avLst/>
          </a:prstGeom>
        </p:spPr>
      </p:pic>
      <p:sp>
        <p:nvSpPr>
          <p:cNvPr id="4" name="TextBox 3"/>
          <p:cNvSpPr txBox="1"/>
          <p:nvPr/>
        </p:nvSpPr>
        <p:spPr>
          <a:xfrm rot="10800000" flipH="1" flipV="1">
            <a:off x="502919" y="3763835"/>
            <a:ext cx="2468881" cy="1200329"/>
          </a:xfrm>
          <a:prstGeom prst="rect">
            <a:avLst/>
          </a:prstGeom>
          <a:noFill/>
        </p:spPr>
        <p:txBody>
          <a:bodyPr wrap="square" rtlCol="0">
            <a:spAutoFit/>
          </a:bodyPr>
          <a:lstStyle/>
          <a:p>
            <a:pPr algn="ctr"/>
            <a:r>
              <a:rPr lang="en-US" sz="2400" dirty="0"/>
              <a:t>The story of the one who is not a tame lion.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67ECB3-0687-4DD2-BD6F-0E9AA5AC49A4}"/>
              </a:ext>
            </a:extLst>
          </p:cNvPr>
          <p:cNvSpPr>
            <a:spLocks noGrp="1"/>
          </p:cNvSpPr>
          <p:nvPr>
            <p:ph type="title"/>
          </p:nvPr>
        </p:nvSpPr>
        <p:spPr/>
        <p:txBody>
          <a:bodyPr/>
          <a:lstStyle/>
          <a:p>
            <a:r>
              <a:rPr lang="en-US" dirty="0"/>
              <a:t>Father Christmas</a:t>
            </a:r>
          </a:p>
        </p:txBody>
      </p:sp>
      <p:sp>
        <p:nvSpPr>
          <p:cNvPr id="6" name="Content Placeholder 5">
            <a:extLst>
              <a:ext uri="{FF2B5EF4-FFF2-40B4-BE49-F238E27FC236}">
                <a16:creationId xmlns:a16="http://schemas.microsoft.com/office/drawing/2014/main" id="{5832B559-C232-45A9-BFD1-F49F5EC405DE}"/>
              </a:ext>
            </a:extLst>
          </p:cNvPr>
          <p:cNvSpPr>
            <a:spLocks noGrp="1"/>
          </p:cNvSpPr>
          <p:nvPr>
            <p:ph sz="quarter" idx="1"/>
          </p:nvPr>
        </p:nvSpPr>
        <p:spPr/>
        <p:txBody>
          <a:bodyPr>
            <a:normAutofit fontScale="85000" lnSpcReduction="20000"/>
          </a:bodyPr>
          <a:lstStyle/>
          <a:p>
            <a:r>
              <a:rPr lang="en-US" dirty="0"/>
              <a:t>Tolkien’s criticism: he detested the mixture of various mythologies in </a:t>
            </a:r>
            <a:r>
              <a:rPr lang="en-US" i="1" dirty="0"/>
              <a:t>TLWW</a:t>
            </a:r>
          </a:p>
          <a:p>
            <a:r>
              <a:rPr lang="en-US" dirty="0"/>
              <a:t>Lewis: they exist side by side in a child’s mind</a:t>
            </a:r>
          </a:p>
          <a:p>
            <a:r>
              <a:rPr lang="en-US" dirty="0"/>
              <a:t>“Always winter and never Christmas.”</a:t>
            </a:r>
          </a:p>
          <a:p>
            <a:r>
              <a:rPr lang="en-US" dirty="0"/>
              <a:t>The arrival of Father Christmas</a:t>
            </a:r>
          </a:p>
          <a:p>
            <a:r>
              <a:rPr lang="en-US" dirty="0"/>
              <a:t>“These are your presents,” states Father Christmas, “and they are tools not toys.” (to be continued)</a:t>
            </a:r>
          </a:p>
        </p:txBody>
      </p:sp>
      <p:pic>
        <p:nvPicPr>
          <p:cNvPr id="9" name="Content Placeholder 8" descr="A picture containing boy, person, building, young&#10;&#10;Description generated with very high confidence">
            <a:extLst>
              <a:ext uri="{FF2B5EF4-FFF2-40B4-BE49-F238E27FC236}">
                <a16:creationId xmlns:a16="http://schemas.microsoft.com/office/drawing/2014/main" id="{2D055477-1003-470C-8FAC-970839D2C793}"/>
              </a:ext>
            </a:extLst>
          </p:cNvPr>
          <p:cNvPicPr>
            <a:picLocks noGrp="1" noChangeAspect="1"/>
          </p:cNvPicPr>
          <p:nvPr>
            <p:ph sz="quarter"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8200" y="1832423"/>
            <a:ext cx="4059238" cy="3955154"/>
          </a:xfrm>
        </p:spPr>
      </p:pic>
    </p:spTree>
    <p:extLst>
      <p:ext uri="{BB962C8B-B14F-4D97-AF65-F5344CB8AC3E}">
        <p14:creationId xmlns:p14="http://schemas.microsoft.com/office/powerpoint/2010/main" val="81789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Story Line</a:t>
            </a:r>
          </a:p>
        </p:txBody>
      </p:sp>
      <p:sp>
        <p:nvSpPr>
          <p:cNvPr id="3" name="Content Placeholder 2"/>
          <p:cNvSpPr>
            <a:spLocks noGrp="1"/>
          </p:cNvSpPr>
          <p:nvPr>
            <p:ph sz="quarter" idx="1"/>
          </p:nvPr>
        </p:nvSpPr>
        <p:spPr>
          <a:xfrm>
            <a:off x="533400" y="1371600"/>
            <a:ext cx="8229600" cy="5257800"/>
          </a:xfrm>
        </p:spPr>
        <p:txBody>
          <a:bodyPr>
            <a:normAutofit fontScale="85000" lnSpcReduction="20000"/>
          </a:bodyPr>
          <a:lstStyle/>
          <a:p>
            <a:r>
              <a:rPr lang="en-US" sz="3200" dirty="0"/>
              <a:t>Because of the bombing in London during the war, four children arrive at the Professor’s house.</a:t>
            </a:r>
          </a:p>
          <a:p>
            <a:r>
              <a:rPr lang="en-US" sz="3200" dirty="0"/>
              <a:t>They enter Narnia through a wardrobe.</a:t>
            </a:r>
          </a:p>
          <a:p>
            <a:r>
              <a:rPr lang="en-US" sz="3200" dirty="0"/>
              <a:t>Narnia is under a spell cast by the White Witch.</a:t>
            </a:r>
          </a:p>
          <a:p>
            <a:r>
              <a:rPr lang="en-US" sz="3200" dirty="0"/>
              <a:t>They have been prophesied:</a:t>
            </a:r>
          </a:p>
          <a:p>
            <a:pPr marL="0" indent="0">
              <a:spcBef>
                <a:spcPts val="300"/>
              </a:spcBef>
              <a:buNone/>
            </a:pPr>
            <a:r>
              <a:rPr lang="en-US" sz="3200" dirty="0"/>
              <a:t>	When Adam’s flesh and Adam’s bone</a:t>
            </a:r>
          </a:p>
          <a:p>
            <a:pPr marL="0" indent="0">
              <a:spcBef>
                <a:spcPts val="300"/>
              </a:spcBef>
              <a:buNone/>
            </a:pPr>
            <a:r>
              <a:rPr lang="en-US" sz="3200" dirty="0"/>
              <a:t>	Sits at Cair Paravel in throne,</a:t>
            </a:r>
          </a:p>
          <a:p>
            <a:pPr marL="0" indent="0">
              <a:spcBef>
                <a:spcPts val="300"/>
              </a:spcBef>
              <a:buNone/>
            </a:pPr>
            <a:r>
              <a:rPr lang="en-US" sz="3200" dirty="0"/>
              <a:t>	The evil time will be over and done.</a:t>
            </a:r>
          </a:p>
          <a:p>
            <a:pPr>
              <a:spcBef>
                <a:spcPts val="300"/>
              </a:spcBef>
            </a:pPr>
            <a:r>
              <a:rPr lang="en-US" sz="3200" dirty="0"/>
              <a:t>Edmund falls under a different spell (Turkish delight).</a:t>
            </a:r>
          </a:p>
          <a:p>
            <a:pPr>
              <a:spcBef>
                <a:spcPts val="300"/>
              </a:spcBef>
            </a:pPr>
            <a:r>
              <a:rPr lang="en-US" sz="3200" dirty="0"/>
              <a:t>Mr. Beaver leads them to his lodge.</a:t>
            </a:r>
          </a:p>
          <a:p>
            <a:pPr>
              <a:spcBef>
                <a:spcPts val="300"/>
              </a:spcBef>
            </a:pPr>
            <a:r>
              <a:rPr lang="en-US" sz="3200" dirty="0"/>
              <a:t>Edmund sneaks away to go to the witch’s castle.</a:t>
            </a:r>
          </a:p>
          <a:p>
            <a:pPr>
              <a:spcBef>
                <a:spcPts val="300"/>
              </a:spcBef>
            </a:pPr>
            <a:r>
              <a:rPr lang="en-US" sz="3200" dirty="0"/>
              <a:t>The beavers, Peter, Susan, and Lucy head to the Stone 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Story Line</a:t>
            </a:r>
          </a:p>
        </p:txBody>
      </p:sp>
      <p:sp>
        <p:nvSpPr>
          <p:cNvPr id="3" name="Content Placeholder 2"/>
          <p:cNvSpPr>
            <a:spLocks noGrp="1"/>
          </p:cNvSpPr>
          <p:nvPr>
            <p:ph sz="quarter" idx="1"/>
          </p:nvPr>
        </p:nvSpPr>
        <p:spPr/>
        <p:txBody>
          <a:bodyPr>
            <a:normAutofit fontScale="92500" lnSpcReduction="10000"/>
          </a:bodyPr>
          <a:lstStyle/>
          <a:p>
            <a:r>
              <a:rPr lang="en-US" dirty="0"/>
              <a:t>Aslan, the Christ-figure of Narnia, brings a thaw.</a:t>
            </a:r>
          </a:p>
          <a:p>
            <a:r>
              <a:rPr lang="en-US" dirty="0"/>
              <a:t>Father Christmas appears.</a:t>
            </a:r>
          </a:p>
          <a:p>
            <a:r>
              <a:rPr lang="en-US" dirty="0"/>
              <a:t>In exchange for Edmund … the Stone Table</a:t>
            </a:r>
          </a:p>
          <a:p>
            <a:r>
              <a:rPr lang="en-US" dirty="0"/>
              <a:t>Resurrection</a:t>
            </a:r>
          </a:p>
          <a:p>
            <a:r>
              <a:rPr lang="en-US" dirty="0"/>
              <a:t>A final, climactic battle</a:t>
            </a:r>
          </a:p>
          <a:p>
            <a:r>
              <a:rPr lang="en-US" dirty="0"/>
              <a:t>The enthronement of Peter, Susan, Edmund, &amp; Lucy</a:t>
            </a:r>
          </a:p>
        </p:txBody>
      </p:sp>
      <p:pic>
        <p:nvPicPr>
          <p:cNvPr id="5" name="Content Placeholder 4"/>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82764" y="1371600"/>
            <a:ext cx="4114801" cy="5029200"/>
          </a:xfrm>
        </p:spPr>
      </p:pic>
    </p:spTree>
    <p:extLst>
      <p:ext uri="{BB962C8B-B14F-4D97-AF65-F5344CB8AC3E}">
        <p14:creationId xmlns:p14="http://schemas.microsoft.com/office/powerpoint/2010/main" val="51592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409.jpg"/>
          <p:cNvPicPr>
            <a:picLocks noGrp="1" noChangeAspect="1"/>
          </p:cNvPicPr>
          <p:nvPr>
            <p:ph sz="quarter" idx="1"/>
          </p:nvPr>
        </p:nvPicPr>
        <p:blipFill>
          <a:blip r:embed="rId3" cstate="print"/>
          <a:stretch>
            <a:fillRect/>
          </a:stretch>
        </p:blipFill>
        <p:spPr>
          <a:xfrm>
            <a:off x="2438400" y="0"/>
            <a:ext cx="4468454" cy="6858000"/>
          </a:xfrm>
        </p:spPr>
      </p:pic>
      <p:sp>
        <p:nvSpPr>
          <p:cNvPr id="6" name="Right Arrow 5"/>
          <p:cNvSpPr/>
          <p:nvPr/>
        </p:nvSpPr>
        <p:spPr>
          <a:xfrm>
            <a:off x="609600" y="2286000"/>
            <a:ext cx="2057400" cy="1143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 y="0"/>
            <a:ext cx="91478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7315200" y="4343400"/>
            <a:ext cx="1828800" cy="914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43800" y="4648200"/>
            <a:ext cx="1447800" cy="369332"/>
          </a:xfrm>
          <a:prstGeom prst="rect">
            <a:avLst/>
          </a:prstGeom>
          <a:noFill/>
        </p:spPr>
        <p:txBody>
          <a:bodyPr wrap="square" rtlCol="0">
            <a:spAutoFit/>
          </a:bodyPr>
          <a:lstStyle/>
          <a:p>
            <a:r>
              <a:rPr lang="en-US" dirty="0">
                <a:solidFill>
                  <a:schemeClr val="bg1"/>
                </a:solidFill>
              </a:rPr>
              <a:t>Cair Paravel</a:t>
            </a:r>
          </a:p>
        </p:txBody>
      </p:sp>
      <p:sp>
        <p:nvSpPr>
          <p:cNvPr id="6" name="Right Arrow 5"/>
          <p:cNvSpPr/>
          <p:nvPr/>
        </p:nvSpPr>
        <p:spPr>
          <a:xfrm>
            <a:off x="457200" y="3962400"/>
            <a:ext cx="1828800" cy="167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4349234"/>
            <a:ext cx="1447800" cy="923330"/>
          </a:xfrm>
          <a:prstGeom prst="rect">
            <a:avLst/>
          </a:prstGeom>
          <a:noFill/>
        </p:spPr>
        <p:txBody>
          <a:bodyPr wrap="square" rtlCol="0">
            <a:spAutoFit/>
          </a:bodyPr>
          <a:lstStyle/>
          <a:p>
            <a:r>
              <a:rPr lang="en-US" dirty="0">
                <a:solidFill>
                  <a:schemeClr val="bg1"/>
                </a:solidFill>
              </a:rPr>
              <a:t>Aslan’s How/The Stone Table</a:t>
            </a:r>
          </a:p>
        </p:txBody>
      </p:sp>
    </p:spTree>
    <p:extLst>
      <p:ext uri="{BB962C8B-B14F-4D97-AF65-F5344CB8AC3E}">
        <p14:creationId xmlns:p14="http://schemas.microsoft.com/office/powerpoint/2010/main" val="179686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Biblical Theme I: Deep and Deeper Magic</a:t>
            </a:r>
          </a:p>
        </p:txBody>
      </p:sp>
      <p:sp>
        <p:nvSpPr>
          <p:cNvPr id="3" name="Content Placeholder 2"/>
          <p:cNvSpPr>
            <a:spLocks noGrp="1"/>
          </p:cNvSpPr>
          <p:nvPr>
            <p:ph sz="quarter" idx="1"/>
          </p:nvPr>
        </p:nvSpPr>
        <p:spPr/>
        <p:txBody>
          <a:bodyPr/>
          <a:lstStyle/>
          <a:p>
            <a:r>
              <a:rPr lang="en-US" dirty="0"/>
              <a:t>The Witch to Aslan: “Fool! Now I will kill you instead of the human traitor and so the Deep Magic will be appeased!”</a:t>
            </a:r>
          </a:p>
          <a:p>
            <a:r>
              <a:rPr lang="en-US" dirty="0"/>
              <a:t>(Chapter XIV. The Triumph of the Witch)</a:t>
            </a:r>
          </a:p>
          <a:p>
            <a:endParaRPr lang="en-US" dirty="0"/>
          </a:p>
          <a:p>
            <a:r>
              <a:rPr lang="en-US" dirty="0"/>
              <a:t>Gen. 2:17</a:t>
            </a:r>
          </a:p>
          <a:p>
            <a:r>
              <a:rPr lang="en-US" dirty="0"/>
              <a:t>Ezek. 18:4</a:t>
            </a:r>
          </a:p>
          <a:p>
            <a:r>
              <a:rPr lang="en-US" dirty="0"/>
              <a:t>Rev. 13:8</a:t>
            </a:r>
          </a:p>
          <a:p>
            <a:r>
              <a:rPr lang="en-US" dirty="0"/>
              <a:t>1 Peter 1:20</a:t>
            </a:r>
          </a:p>
        </p:txBody>
      </p:sp>
    </p:spTree>
    <p:extLst>
      <p:ext uri="{BB962C8B-B14F-4D97-AF65-F5344CB8AC3E}">
        <p14:creationId xmlns:p14="http://schemas.microsoft.com/office/powerpoint/2010/main" val="337616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Biblical Theme I: Deep and Deeper Magic</a:t>
            </a:r>
          </a:p>
        </p:txBody>
      </p:sp>
      <p:pic>
        <p:nvPicPr>
          <p:cNvPr id="6" name="Content Placeholder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09600" y="1295400"/>
            <a:ext cx="3352800" cy="5362678"/>
          </a:xfrm>
        </p:spPr>
      </p:pic>
      <p:sp>
        <p:nvSpPr>
          <p:cNvPr id="5" name="Content Placeholder 4"/>
          <p:cNvSpPr>
            <a:spLocks noGrp="1"/>
          </p:cNvSpPr>
          <p:nvPr>
            <p:ph sz="quarter" idx="2"/>
          </p:nvPr>
        </p:nvSpPr>
        <p:spPr/>
        <p:txBody>
          <a:bodyPr/>
          <a:lstStyle/>
          <a:p>
            <a:r>
              <a:rPr lang="en-US" dirty="0"/>
              <a:t>“When a willing victim who had committed no treachery was killed in a traitor’s stead, the Table would crack and Death itself would start working backwards.”</a:t>
            </a:r>
          </a:p>
          <a:p>
            <a:r>
              <a:rPr lang="en-US" dirty="0"/>
              <a:t>(Chapter XV. Deeper Magic from Before the Dawn of Time)</a:t>
            </a:r>
          </a:p>
        </p:txBody>
      </p:sp>
    </p:spTree>
    <p:extLst>
      <p:ext uri="{BB962C8B-B14F-4D97-AF65-F5344CB8AC3E}">
        <p14:creationId xmlns:p14="http://schemas.microsoft.com/office/powerpoint/2010/main" val="1875807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D097-206C-4391-8A75-804248F7CB72}"/>
              </a:ext>
            </a:extLst>
          </p:cNvPr>
          <p:cNvSpPr>
            <a:spLocks noGrp="1"/>
          </p:cNvSpPr>
          <p:nvPr>
            <p:ph type="title"/>
          </p:nvPr>
        </p:nvSpPr>
        <p:spPr/>
        <p:txBody>
          <a:bodyPr/>
          <a:lstStyle/>
          <a:p>
            <a:r>
              <a:rPr lang="en-US" dirty="0"/>
              <a:t>Literary Artistry</a:t>
            </a:r>
          </a:p>
        </p:txBody>
      </p:sp>
      <p:sp>
        <p:nvSpPr>
          <p:cNvPr id="3" name="Content Placeholder 2">
            <a:extLst>
              <a:ext uri="{FF2B5EF4-FFF2-40B4-BE49-F238E27FC236}">
                <a16:creationId xmlns:a16="http://schemas.microsoft.com/office/drawing/2014/main" id="{88E09EB5-DA64-4C15-A0CE-15713B62893F}"/>
              </a:ext>
            </a:extLst>
          </p:cNvPr>
          <p:cNvSpPr>
            <a:spLocks noGrp="1"/>
          </p:cNvSpPr>
          <p:nvPr>
            <p:ph sz="quarter" idx="1"/>
          </p:nvPr>
        </p:nvSpPr>
        <p:spPr/>
        <p:txBody>
          <a:bodyPr/>
          <a:lstStyle/>
          <a:p>
            <a:r>
              <a:rPr lang="en-US" dirty="0"/>
              <a:t>“… and whether it was more like playing with a thunderstorm or playing with a kitten Lucy could never make up her mind.”</a:t>
            </a:r>
          </a:p>
          <a:p>
            <a:r>
              <a:rPr lang="en-US" dirty="0"/>
              <a:t>After all, Aslan is not a tame lion!</a:t>
            </a:r>
          </a:p>
        </p:txBody>
      </p:sp>
      <p:pic>
        <p:nvPicPr>
          <p:cNvPr id="6" name="Content Placeholder 5" descr="A close up of a tree&#10;&#10;Description generated with very high confidence">
            <a:extLst>
              <a:ext uri="{FF2B5EF4-FFF2-40B4-BE49-F238E27FC236}">
                <a16:creationId xmlns:a16="http://schemas.microsoft.com/office/drawing/2014/main" id="{589B5DB8-ACBF-42A5-99FE-3389E2CB1EB1}"/>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389710" y="2667000"/>
            <a:ext cx="4728759" cy="2362200"/>
          </a:xfrm>
        </p:spPr>
      </p:pic>
    </p:spTree>
    <p:extLst>
      <p:ext uri="{BB962C8B-B14F-4D97-AF65-F5344CB8AC3E}">
        <p14:creationId xmlns:p14="http://schemas.microsoft.com/office/powerpoint/2010/main" val="10072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Biblical Theme II: Sons of Adam and Daughters of Eve</a:t>
            </a:r>
          </a:p>
        </p:txBody>
      </p:sp>
      <p:sp>
        <p:nvSpPr>
          <p:cNvPr id="3" name="Content Placeholder 2"/>
          <p:cNvSpPr>
            <a:spLocks noGrp="1"/>
          </p:cNvSpPr>
          <p:nvPr>
            <p:ph sz="quarter" idx="1"/>
          </p:nvPr>
        </p:nvSpPr>
        <p:spPr/>
        <p:txBody>
          <a:bodyPr>
            <a:normAutofit lnSpcReduction="10000"/>
          </a:bodyPr>
          <a:lstStyle/>
          <a:p>
            <a:r>
              <a:rPr lang="en-US" dirty="0"/>
              <a:t>Phrasing borrowed from William Morris</a:t>
            </a:r>
          </a:p>
          <a:p>
            <a:r>
              <a:rPr lang="en-US" dirty="0"/>
              <a:t>G. K. Chesterton: “The simplest truth about man is that he is a very strange being; almost in the sense of being a stranger on the earth.”</a:t>
            </a:r>
          </a:p>
          <a:p>
            <a:r>
              <a:rPr lang="en-US" dirty="0"/>
              <a:t>Alexander Pope: humanity as “the glory, jest, and riddle of the world.”</a:t>
            </a:r>
          </a:p>
          <a:p>
            <a:r>
              <a:rPr lang="en-US" dirty="0"/>
              <a:t>Socrates: “I want to know … about myself. Am I a monster more complicated and swollen with passion than the serpent </a:t>
            </a:r>
            <a:r>
              <a:rPr lang="en-US" dirty="0" err="1"/>
              <a:t>Typho</a:t>
            </a:r>
            <a:r>
              <a:rPr lang="en-US" dirty="0"/>
              <a:t>, or a creature of a gentler and simpler sort?”</a:t>
            </a:r>
          </a:p>
        </p:txBody>
      </p:sp>
    </p:spTree>
    <p:extLst>
      <p:ext uri="{BB962C8B-B14F-4D97-AF65-F5344CB8AC3E}">
        <p14:creationId xmlns:p14="http://schemas.microsoft.com/office/powerpoint/2010/main" val="424493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Biblical Theme II: Sons of Adam and Daughters of Eve</a:t>
            </a:r>
          </a:p>
        </p:txBody>
      </p:sp>
      <p:sp>
        <p:nvSpPr>
          <p:cNvPr id="3" name="Content Placeholder 2"/>
          <p:cNvSpPr>
            <a:spLocks noGrp="1"/>
          </p:cNvSpPr>
          <p:nvPr>
            <p:ph sz="quarter" idx="1"/>
          </p:nvPr>
        </p:nvSpPr>
        <p:spPr/>
        <p:txBody>
          <a:bodyPr>
            <a:normAutofit fontScale="92500" lnSpcReduction="20000"/>
          </a:bodyPr>
          <a:lstStyle/>
          <a:p>
            <a:r>
              <a:rPr lang="en-US" dirty="0"/>
              <a:t>“When Adam’s flesh and Adam’s bone</a:t>
            </a:r>
          </a:p>
          <a:p>
            <a:r>
              <a:rPr lang="en-US" dirty="0"/>
              <a:t>Sits at </a:t>
            </a:r>
            <a:r>
              <a:rPr lang="en-US" dirty="0" err="1"/>
              <a:t>Cair</a:t>
            </a:r>
            <a:r>
              <a:rPr lang="en-US" dirty="0"/>
              <a:t> </a:t>
            </a:r>
            <a:r>
              <a:rPr lang="en-US" dirty="0" err="1"/>
              <a:t>Paravel</a:t>
            </a:r>
            <a:r>
              <a:rPr lang="en-US" dirty="0"/>
              <a:t> in throne,</a:t>
            </a:r>
          </a:p>
          <a:p>
            <a:r>
              <a:rPr lang="en-US" dirty="0"/>
              <a:t>The evil time will be over and done.” </a:t>
            </a:r>
          </a:p>
          <a:p>
            <a:r>
              <a:rPr lang="en-US" dirty="0"/>
              <a:t>(Chapter VIII. What Happened After Dinner)</a:t>
            </a:r>
          </a:p>
          <a:p>
            <a:endParaRPr lang="en-US" dirty="0"/>
          </a:p>
          <a:p>
            <a:r>
              <a:rPr lang="en-US" dirty="0"/>
              <a:t>Psalm 8:3-4 and 5-6</a:t>
            </a:r>
          </a:p>
          <a:p>
            <a:r>
              <a:rPr lang="en-US" dirty="0"/>
              <a:t>Matt. 19:28</a:t>
            </a:r>
          </a:p>
          <a:p>
            <a:r>
              <a:rPr lang="en-US" dirty="0"/>
              <a:t>Lewis: “It is a serious thing to live in a society of possible gods and goddesses…”</a:t>
            </a:r>
          </a:p>
          <a:p>
            <a:r>
              <a:rPr lang="en-US" dirty="0"/>
              <a:t>Professor Kirke: “Once a King in Narnia, always a King in Narnia.”</a:t>
            </a:r>
          </a:p>
        </p:txBody>
      </p:sp>
    </p:spTree>
    <p:extLst>
      <p:ext uri="{BB962C8B-B14F-4D97-AF65-F5344CB8AC3E}">
        <p14:creationId xmlns:p14="http://schemas.microsoft.com/office/powerpoint/2010/main" val="218682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Humor (</a:t>
            </a:r>
            <a:r>
              <a:rPr lang="en-US"/>
              <a:t>and some authorial </a:t>
            </a:r>
            <a:r>
              <a:rPr lang="en-US" dirty="0"/>
              <a:t>intrusions)</a:t>
            </a:r>
          </a:p>
        </p:txBody>
      </p:sp>
      <p:sp>
        <p:nvSpPr>
          <p:cNvPr id="3" name="Content Placeholder 2"/>
          <p:cNvSpPr>
            <a:spLocks noGrp="1"/>
          </p:cNvSpPr>
          <p:nvPr>
            <p:ph sz="quarter" idx="1"/>
          </p:nvPr>
        </p:nvSpPr>
        <p:spPr/>
        <p:txBody>
          <a:bodyPr>
            <a:normAutofit fontScale="92500"/>
          </a:bodyPr>
          <a:lstStyle/>
          <a:p>
            <a:r>
              <a:rPr lang="en-US" dirty="0"/>
              <a:t>“… and other creatures whom I won’t describe because if I did the grownups would probably not let you read this book…” (Chapter XIV. The Triumph of the Witch)</a:t>
            </a:r>
          </a:p>
          <a:p>
            <a:r>
              <a:rPr lang="en-US" dirty="0"/>
              <a:t>“… giants of any sort are now so rare in England and so few giants are good tempered that ten to one you have never seen a giant when his face is beaming. It’s a sight well worth looking at.” (Chapter XVI. What Happened about the Statues)</a:t>
            </a:r>
          </a:p>
          <a:p>
            <a:r>
              <a:rPr lang="en-US" dirty="0"/>
              <a:t>“Bless me, what </a:t>
            </a:r>
            <a:r>
              <a:rPr lang="en-US" i="1" dirty="0"/>
              <a:t>do </a:t>
            </a:r>
            <a:r>
              <a:rPr lang="en-US" dirty="0"/>
              <a:t>they teach them at these schools?” (Chapter XVII. The Hunting of the White Stag)</a:t>
            </a:r>
          </a:p>
        </p:txBody>
      </p:sp>
    </p:spTree>
    <p:extLst>
      <p:ext uri="{BB962C8B-B14F-4D97-AF65-F5344CB8AC3E}">
        <p14:creationId xmlns:p14="http://schemas.microsoft.com/office/powerpoint/2010/main" val="394502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Lucy &amp; the Trilemma in </a:t>
            </a:r>
            <a:r>
              <a:rPr lang="en-US" i="1" dirty="0"/>
              <a:t>The Lion, the Witch…</a:t>
            </a:r>
          </a:p>
        </p:txBody>
      </p:sp>
      <p:sp>
        <p:nvSpPr>
          <p:cNvPr id="6" name="Content Placeholder 5"/>
          <p:cNvSpPr>
            <a:spLocks noGrp="1"/>
          </p:cNvSpPr>
          <p:nvPr>
            <p:ph sz="half" idx="1"/>
          </p:nvPr>
        </p:nvSpPr>
        <p:spPr>
          <a:xfrm>
            <a:off x="152400" y="1524000"/>
            <a:ext cx="3886200" cy="4572000"/>
          </a:xfrm>
        </p:spPr>
        <p:txBody>
          <a:bodyPr>
            <a:noAutofit/>
          </a:bodyPr>
          <a:lstStyle/>
          <a:p>
            <a:r>
              <a:rPr lang="en-US" sz="2500" dirty="0"/>
              <a:t>The context of this story early in </a:t>
            </a:r>
            <a:r>
              <a:rPr lang="en-US" sz="2500" i="1" dirty="0"/>
              <a:t>The Lion, the Witch and the Wardrobe</a:t>
            </a:r>
            <a:r>
              <a:rPr lang="en-US" sz="2500" dirty="0"/>
              <a:t>.</a:t>
            </a:r>
          </a:p>
          <a:p>
            <a:r>
              <a:rPr lang="en-US" sz="2500" dirty="0"/>
              <a:t>The three options for describing Lucy.</a:t>
            </a:r>
          </a:p>
          <a:p>
            <a:r>
              <a:rPr lang="en-US" sz="2500" dirty="0"/>
              <a:t>“Logic!” said the Professor half to himself. “Why don’t they teach logic at these schools? There are only three possibilities.”</a:t>
            </a:r>
          </a:p>
        </p:txBody>
      </p:sp>
      <p:sp>
        <p:nvSpPr>
          <p:cNvPr id="2" name="Content Placeholder 1"/>
          <p:cNvSpPr>
            <a:spLocks noGrp="1"/>
          </p:cNvSpPr>
          <p:nvPr>
            <p:ph sz="half" idx="2"/>
          </p:nvPr>
        </p:nvSpPr>
        <p:spPr/>
        <p:txBody>
          <a:bodyPr/>
          <a:lstStyle/>
          <a:p>
            <a:endParaRPr lang="en-US"/>
          </a:p>
        </p:txBody>
      </p:sp>
      <p:pic>
        <p:nvPicPr>
          <p:cNvPr id="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2285999"/>
            <a:ext cx="5016904" cy="2895601"/>
          </a:xfrm>
          <a:prstGeom prst="rect">
            <a:avLst/>
          </a:prstGeom>
        </p:spPr>
      </p:pic>
    </p:spTree>
    <p:extLst>
      <p:ext uri="{BB962C8B-B14F-4D97-AF65-F5344CB8AC3E}">
        <p14:creationId xmlns:p14="http://schemas.microsoft.com/office/powerpoint/2010/main" val="128363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Professor </a:t>
            </a:r>
            <a:r>
              <a:rPr lang="en-US" dirty="0" err="1"/>
              <a:t>Kirke</a:t>
            </a:r>
            <a:endParaRPr lang="en-US" dirty="0"/>
          </a:p>
        </p:txBody>
      </p:sp>
      <p:sp>
        <p:nvSpPr>
          <p:cNvPr id="3" name="Content Placeholder 2"/>
          <p:cNvSpPr>
            <a:spLocks noGrp="1"/>
          </p:cNvSpPr>
          <p:nvPr>
            <p:ph sz="half" idx="1"/>
          </p:nvPr>
        </p:nvSpPr>
        <p:spPr/>
        <p:txBody>
          <a:bodyPr>
            <a:normAutofit fontScale="92500"/>
          </a:bodyPr>
          <a:lstStyle/>
          <a:p>
            <a:r>
              <a:rPr lang="en-US" dirty="0"/>
              <a:t>“Either your sister is telling </a:t>
            </a:r>
            <a:r>
              <a:rPr lang="en-US" u="sng" dirty="0"/>
              <a:t>lies</a:t>
            </a:r>
            <a:r>
              <a:rPr lang="en-US" dirty="0"/>
              <a:t>, or she is </a:t>
            </a:r>
            <a:r>
              <a:rPr lang="en-US" u="sng" dirty="0"/>
              <a:t>mad</a:t>
            </a:r>
            <a:r>
              <a:rPr lang="en-US" dirty="0"/>
              <a:t>, or she is telling the </a:t>
            </a:r>
            <a:r>
              <a:rPr lang="en-US" u="sng" dirty="0"/>
              <a:t>truth</a:t>
            </a:r>
            <a:r>
              <a:rPr lang="en-US" dirty="0"/>
              <a:t>. You know she doesn’t tell lies and it is obvious that she is not mad. For the moment then and unless any further evidence turns up, we must assume that she is telling the truth.”</a:t>
            </a:r>
          </a:p>
        </p:txBody>
      </p:sp>
      <p:pic>
        <p:nvPicPr>
          <p:cNvPr id="6" name="Content Placeholder 8" descr="img012.jpg"/>
          <p:cNvPicPr>
            <a:picLocks noChangeAspect="1"/>
          </p:cNvPicPr>
          <p:nvPr/>
        </p:nvPicPr>
        <p:blipFill>
          <a:blip r:embed="rId2" cstate="print"/>
          <a:stretch>
            <a:fillRect/>
          </a:stretch>
        </p:blipFill>
        <p:spPr>
          <a:xfrm>
            <a:off x="4648200" y="1408829"/>
            <a:ext cx="4014297" cy="4915771"/>
          </a:xfrm>
          <a:prstGeom prst="rect">
            <a:avLst/>
          </a:prstGeom>
        </p:spPr>
      </p:pic>
    </p:spTree>
    <p:extLst>
      <p:ext uri="{BB962C8B-B14F-4D97-AF65-F5344CB8AC3E}">
        <p14:creationId xmlns:p14="http://schemas.microsoft.com/office/powerpoint/2010/main" val="2560842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“The Shocking Alternative”: </a:t>
            </a:r>
            <a:br>
              <a:rPr lang="en-US" dirty="0"/>
            </a:br>
            <a:r>
              <a:rPr lang="en-US" dirty="0"/>
              <a:t>Lord, Liar, or lunatic</a:t>
            </a:r>
          </a:p>
        </p:txBody>
      </p:sp>
      <p:sp>
        <p:nvSpPr>
          <p:cNvPr id="3" name="Content Placeholder 2"/>
          <p:cNvSpPr>
            <a:spLocks noGrp="1"/>
          </p:cNvSpPr>
          <p:nvPr>
            <p:ph idx="1"/>
          </p:nvPr>
        </p:nvSpPr>
        <p:spPr/>
        <p:txBody>
          <a:bodyPr>
            <a:normAutofit/>
          </a:bodyPr>
          <a:lstStyle/>
          <a:p>
            <a:r>
              <a:rPr lang="en-US" dirty="0"/>
              <a:t>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lunatic—on a level with the man who says he is a poached egg—or else he would be the Devil of Hell.</a:t>
            </a:r>
          </a:p>
        </p:txBody>
      </p:sp>
    </p:spTree>
    <p:extLst>
      <p:ext uri="{BB962C8B-B14F-4D97-AF65-F5344CB8AC3E}">
        <p14:creationId xmlns:p14="http://schemas.microsoft.com/office/powerpoint/2010/main" val="3400520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Lord, Liar, or lunatic</a:t>
            </a:r>
          </a:p>
        </p:txBody>
      </p:sp>
      <p:sp>
        <p:nvSpPr>
          <p:cNvPr id="3" name="Content Placeholder 2"/>
          <p:cNvSpPr>
            <a:spLocks noGrp="1"/>
          </p:cNvSpPr>
          <p:nvPr>
            <p:ph idx="1"/>
          </p:nvPr>
        </p:nvSpPr>
        <p:spPr/>
        <p:txBody>
          <a:bodyPr/>
          <a:lstStyle/>
          <a:p>
            <a:r>
              <a:rPr lang="en-US" dirty="0"/>
              <a:t>You must make your choice. Either this man was, and is, the Son of God: or else a madman or something worse. You can shut Him up for a fool, you can spit at Him and kill Him as a demon; or you can fall at His feet and call Him Lord and God. But let us not come with any patronizing nonsense about His being a great human teacher [a good man]. He has not left that open to us. He did not intend </a:t>
            </a:r>
            <a:r>
              <a:rPr lang="en-US"/>
              <a:t>to.</a:t>
            </a:r>
            <a:endParaRPr lang="en-US" dirty="0"/>
          </a:p>
        </p:txBody>
      </p:sp>
    </p:spTree>
    <p:extLst>
      <p:ext uri="{BB962C8B-B14F-4D97-AF65-F5344CB8AC3E}">
        <p14:creationId xmlns:p14="http://schemas.microsoft.com/office/powerpoint/2010/main" val="2508899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Michael Ward, </a:t>
            </a:r>
            <a:r>
              <a:rPr lang="en-US" i="1" dirty="0"/>
              <a:t>Planet Narnia</a:t>
            </a:r>
          </a:p>
        </p:txBody>
      </p:sp>
      <p:sp>
        <p:nvSpPr>
          <p:cNvPr id="3" name="Content Placeholder 2"/>
          <p:cNvSpPr>
            <a:spLocks noGrp="1"/>
          </p:cNvSpPr>
          <p:nvPr>
            <p:ph sz="quarter" idx="1"/>
          </p:nvPr>
        </p:nvSpPr>
        <p:spPr/>
        <p:txBody>
          <a:bodyPr/>
          <a:lstStyle/>
          <a:p>
            <a:r>
              <a:rPr lang="en-US" dirty="0"/>
              <a:t>After Aslan’s death and before his resurrection:</a:t>
            </a:r>
          </a:p>
          <a:p>
            <a:r>
              <a:rPr lang="en-US" dirty="0"/>
              <a:t>“The sky in the East was whitish by now and the stars were getting fainter—all except one very big one low down on the Eastern horizon.”</a:t>
            </a:r>
          </a:p>
          <a:p>
            <a:r>
              <a:rPr lang="en-US" dirty="0"/>
              <a:t>The planet? </a:t>
            </a:r>
          </a:p>
          <a:p>
            <a:r>
              <a:rPr lang="en-US" dirty="0"/>
              <a:t>Characteristics: kingship, prosperity, cheerfulness</a:t>
            </a:r>
          </a:p>
          <a:p>
            <a:r>
              <a:rPr lang="en-US" dirty="0"/>
              <a:t>Element: wood (patient, hard-working, reliable)</a:t>
            </a:r>
          </a:p>
          <a:p>
            <a:r>
              <a:rPr lang="en-US" dirty="0"/>
              <a:t>Metal: tin</a:t>
            </a:r>
          </a:p>
        </p:txBody>
      </p:sp>
      <p:sp>
        <p:nvSpPr>
          <p:cNvPr id="4" name="TextBox 3">
            <a:extLst>
              <a:ext uri="{FF2B5EF4-FFF2-40B4-BE49-F238E27FC236}">
                <a16:creationId xmlns:a16="http://schemas.microsoft.com/office/drawing/2014/main" id="{8CF7C398-5754-4BD8-9745-9DD2E1F7DDF2}"/>
              </a:ext>
            </a:extLst>
          </p:cNvPr>
          <p:cNvSpPr txBox="1"/>
          <p:nvPr/>
        </p:nvSpPr>
        <p:spPr>
          <a:xfrm>
            <a:off x="2667000" y="3352800"/>
            <a:ext cx="1447800" cy="523220"/>
          </a:xfrm>
          <a:prstGeom prst="rect">
            <a:avLst/>
          </a:prstGeom>
          <a:noFill/>
        </p:spPr>
        <p:txBody>
          <a:bodyPr wrap="square" rtlCol="0">
            <a:spAutoFit/>
          </a:bodyPr>
          <a:lstStyle/>
          <a:p>
            <a:pPr algn="ctr"/>
            <a:r>
              <a:rPr lang="en-US" sz="2800" dirty="0"/>
              <a:t>Jupiter</a:t>
            </a:r>
            <a:endParaRPr lang="en-US" sz="2000" dirty="0"/>
          </a:p>
        </p:txBody>
      </p:sp>
    </p:spTree>
    <p:extLst>
      <p:ext uri="{BB962C8B-B14F-4D97-AF65-F5344CB8AC3E}">
        <p14:creationId xmlns:p14="http://schemas.microsoft.com/office/powerpoint/2010/main" val="25768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Lewis, </a:t>
            </a:r>
            <a:r>
              <a:rPr lang="en-US" i="1" dirty="0"/>
              <a:t>The Discarded Image</a:t>
            </a:r>
          </a:p>
        </p:txBody>
      </p:sp>
      <p:sp>
        <p:nvSpPr>
          <p:cNvPr id="3" name="Content Placeholder 2"/>
          <p:cNvSpPr>
            <a:spLocks noGrp="1"/>
          </p:cNvSpPr>
          <p:nvPr>
            <p:ph sz="quarter" idx="1"/>
          </p:nvPr>
        </p:nvSpPr>
        <p:spPr/>
        <p:txBody>
          <a:bodyPr/>
          <a:lstStyle/>
          <a:p>
            <a:r>
              <a:rPr lang="en-GB" dirty="0"/>
              <a:t>“Jupiter, the King . . . The character he produces in men would now be very imperfectly expressed by the word ‘jovial,’ and is not very easy to grasp . . . We may say that it is Kingly; but we must think of a King at peace, enthroned, taking his leisure, serene.  The Jovial character is cheerful, festive, yet temperate, tranquil, magnanimous.  When this planet dominates we may expect halcyon days and prosperity.”</a:t>
            </a:r>
            <a:endParaRPr lang="en-US" dirty="0"/>
          </a:p>
        </p:txBody>
      </p:sp>
    </p:spTree>
    <p:extLst>
      <p:ext uri="{BB962C8B-B14F-4D97-AF65-F5344CB8AC3E}">
        <p14:creationId xmlns:p14="http://schemas.microsoft.com/office/powerpoint/2010/main" val="3266530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From “The Planets”:</a:t>
            </a:r>
          </a:p>
        </p:txBody>
      </p:sp>
      <p:sp>
        <p:nvSpPr>
          <p:cNvPr id="3" name="Content Placeholder 2"/>
          <p:cNvSpPr>
            <a:spLocks noGrp="1"/>
          </p:cNvSpPr>
          <p:nvPr>
            <p:ph sz="quarter" idx="1"/>
          </p:nvPr>
        </p:nvSpPr>
        <p:spPr/>
        <p:txBody>
          <a:bodyPr>
            <a:normAutofit lnSpcReduction="10000"/>
          </a:bodyPr>
          <a:lstStyle/>
          <a:p>
            <a:pPr marL="0" indent="0">
              <a:buNone/>
            </a:pPr>
            <a:r>
              <a:rPr lang="en-US" dirty="0"/>
              <a:t>Joy and jubilee. It is JOVE’s orbit,</a:t>
            </a:r>
          </a:p>
          <a:p>
            <a:pPr marL="0" indent="0">
              <a:buNone/>
            </a:pPr>
            <a:r>
              <a:rPr lang="en-US" dirty="0"/>
              <a:t>Filled and festal, faster turning</a:t>
            </a:r>
          </a:p>
          <a:p>
            <a:pPr marL="0" indent="0">
              <a:buNone/>
            </a:pPr>
            <a:r>
              <a:rPr lang="en-US" dirty="0"/>
              <a:t>With arc ampler. From the Isles of </a:t>
            </a:r>
            <a:r>
              <a:rPr lang="en-US" u="sng" dirty="0"/>
              <a:t>Tin</a:t>
            </a:r>
          </a:p>
          <a:p>
            <a:pPr marL="0" indent="0">
              <a:buNone/>
            </a:pPr>
            <a:r>
              <a:rPr lang="en-US" dirty="0"/>
              <a:t>Tyrian traders, in trouble steering</a:t>
            </a:r>
          </a:p>
          <a:p>
            <a:pPr marL="0" indent="0">
              <a:buNone/>
            </a:pPr>
            <a:r>
              <a:rPr lang="en-US" dirty="0"/>
              <a:t>Came with his cargoes; the Cornish treasure</a:t>
            </a:r>
          </a:p>
          <a:p>
            <a:pPr marL="0" indent="0">
              <a:buNone/>
            </a:pPr>
            <a:r>
              <a:rPr lang="en-US" dirty="0"/>
              <a:t>That his ray ripens. Of </a:t>
            </a:r>
            <a:r>
              <a:rPr lang="en-US" u="sng" dirty="0"/>
              <a:t>wrath ended</a:t>
            </a:r>
          </a:p>
          <a:p>
            <a:pPr marL="0" indent="0">
              <a:buNone/>
            </a:pPr>
            <a:r>
              <a:rPr lang="en-US" dirty="0"/>
              <a:t>And </a:t>
            </a:r>
            <a:r>
              <a:rPr lang="en-US" u="sng" dirty="0"/>
              <a:t>woes mended</a:t>
            </a:r>
            <a:r>
              <a:rPr lang="en-US" dirty="0"/>
              <a:t>, of </a:t>
            </a:r>
            <a:r>
              <a:rPr lang="en-US" u="sng" dirty="0"/>
              <a:t>winter passed</a:t>
            </a:r>
          </a:p>
          <a:p>
            <a:pPr marL="0" indent="0">
              <a:buNone/>
            </a:pPr>
            <a:r>
              <a:rPr lang="en-US" dirty="0"/>
              <a:t>And </a:t>
            </a:r>
            <a:r>
              <a:rPr lang="en-US" u="sng" dirty="0"/>
              <a:t>guilt forgiven</a:t>
            </a:r>
            <a:r>
              <a:rPr lang="en-US" dirty="0"/>
              <a:t>, and good fortune</a:t>
            </a:r>
          </a:p>
          <a:p>
            <a:pPr marL="0" indent="0">
              <a:buNone/>
            </a:pPr>
            <a:r>
              <a:rPr lang="en-US" dirty="0"/>
              <a:t>Jove is master; and of </a:t>
            </a:r>
            <a:r>
              <a:rPr lang="en-US" u="sng" dirty="0"/>
              <a:t>jocund revel</a:t>
            </a:r>
            <a:r>
              <a:rPr lang="en-US" dirty="0"/>
              <a:t>,</a:t>
            </a:r>
          </a:p>
        </p:txBody>
      </p:sp>
    </p:spTree>
    <p:extLst>
      <p:ext uri="{BB962C8B-B14F-4D97-AF65-F5344CB8AC3E}">
        <p14:creationId xmlns:p14="http://schemas.microsoft.com/office/powerpoint/2010/main" val="3223576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From “The Planets”:</a:t>
            </a:r>
          </a:p>
        </p:txBody>
      </p:sp>
      <p:sp>
        <p:nvSpPr>
          <p:cNvPr id="3" name="Content Placeholder 2"/>
          <p:cNvSpPr>
            <a:spLocks noGrp="1"/>
          </p:cNvSpPr>
          <p:nvPr>
            <p:ph sz="quarter" idx="1"/>
          </p:nvPr>
        </p:nvSpPr>
        <p:spPr/>
        <p:txBody>
          <a:bodyPr>
            <a:normAutofit fontScale="92500" lnSpcReduction="10000"/>
          </a:bodyPr>
          <a:lstStyle/>
          <a:p>
            <a:pPr marL="0" indent="0">
              <a:buNone/>
            </a:pPr>
            <a:r>
              <a:rPr lang="en-US" u="sng" dirty="0"/>
              <a:t>Laughter of ladies</a:t>
            </a:r>
            <a:r>
              <a:rPr lang="en-US" dirty="0"/>
              <a:t>. </a:t>
            </a:r>
            <a:r>
              <a:rPr lang="en-US" u="sng" dirty="0"/>
              <a:t>The lion-hearted</a:t>
            </a:r>
            <a:r>
              <a:rPr lang="en-US" dirty="0"/>
              <a:t>,</a:t>
            </a:r>
          </a:p>
          <a:p>
            <a:pPr marL="0" indent="0">
              <a:buNone/>
            </a:pPr>
            <a:r>
              <a:rPr lang="en-US" dirty="0"/>
              <a:t>The myriad-minded, men like the gods,</a:t>
            </a:r>
          </a:p>
          <a:p>
            <a:pPr marL="0" indent="0">
              <a:buNone/>
            </a:pPr>
            <a:r>
              <a:rPr lang="en-US" dirty="0"/>
              <a:t>Helps and heroes, helms of nations</a:t>
            </a:r>
          </a:p>
          <a:p>
            <a:pPr marL="0" indent="0">
              <a:buNone/>
            </a:pPr>
            <a:r>
              <a:rPr lang="en-US" dirty="0"/>
              <a:t>Just and gentle, are Jove’s children,</a:t>
            </a:r>
          </a:p>
          <a:p>
            <a:pPr marL="0" indent="0">
              <a:buNone/>
            </a:pPr>
            <a:r>
              <a:rPr lang="en-US" dirty="0"/>
              <a:t>Work his wonders. On his </a:t>
            </a:r>
            <a:r>
              <a:rPr lang="en-US"/>
              <a:t>wide forehead</a:t>
            </a:r>
          </a:p>
          <a:p>
            <a:pPr marL="0" indent="0">
              <a:buNone/>
            </a:pPr>
            <a:r>
              <a:rPr lang="en-US" u="sng" dirty="0"/>
              <a:t>Calm and kingly</a:t>
            </a:r>
            <a:r>
              <a:rPr lang="en-US" dirty="0"/>
              <a:t>, no care darkens</a:t>
            </a:r>
          </a:p>
          <a:p>
            <a:pPr marL="0" indent="0">
              <a:buNone/>
            </a:pPr>
            <a:r>
              <a:rPr lang="en-US" dirty="0"/>
              <a:t>Nor wrath wrinkles: but righteous power</a:t>
            </a:r>
          </a:p>
          <a:p>
            <a:pPr marL="0" indent="0">
              <a:buNone/>
            </a:pPr>
            <a:r>
              <a:rPr lang="en-US" dirty="0"/>
              <a:t>And leisure and largess their loose splendors</a:t>
            </a:r>
          </a:p>
          <a:p>
            <a:pPr marL="0" indent="0">
              <a:buNone/>
            </a:pPr>
            <a:r>
              <a:rPr lang="en-US" dirty="0"/>
              <a:t>Have wrapped around him—a rich mantle</a:t>
            </a:r>
          </a:p>
          <a:p>
            <a:pPr marL="0" indent="0">
              <a:buNone/>
            </a:pPr>
            <a:r>
              <a:rPr lang="en-US" dirty="0"/>
              <a:t>Of ease and empire. Up far beyond</a:t>
            </a:r>
          </a:p>
        </p:txBody>
      </p:sp>
    </p:spTree>
    <p:extLst>
      <p:ext uri="{BB962C8B-B14F-4D97-AF65-F5344CB8AC3E}">
        <p14:creationId xmlns:p14="http://schemas.microsoft.com/office/powerpoint/2010/main" val="1800007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Factual Quiz Just for Fun</a:t>
            </a:r>
          </a:p>
        </p:txBody>
      </p:sp>
      <p:sp>
        <p:nvSpPr>
          <p:cNvPr id="3" name="Content Placeholder 2"/>
          <p:cNvSpPr>
            <a:spLocks noGrp="1"/>
          </p:cNvSpPr>
          <p:nvPr>
            <p:ph sz="quarter" idx="1"/>
          </p:nvPr>
        </p:nvSpPr>
        <p:spPr/>
        <p:txBody>
          <a:bodyPr>
            <a:normAutofit fontScale="70000" lnSpcReduction="20000"/>
          </a:bodyPr>
          <a:lstStyle/>
          <a:p>
            <a:pPr marL="514350" indent="-514350">
              <a:buFont typeface="+mj-lt"/>
              <a:buAutoNum type="arabicPeriod"/>
            </a:pPr>
            <a:r>
              <a:rPr lang="en-US" dirty="0"/>
              <a:t>Lucy entered Narnia through the Wardrobe (a) once, (b) twice, (c) three times, (d) four times.</a:t>
            </a:r>
          </a:p>
          <a:p>
            <a:pPr marL="514350" indent="-514350">
              <a:buFont typeface="+mj-lt"/>
              <a:buAutoNum type="arabicPeriod"/>
            </a:pPr>
            <a:r>
              <a:rPr lang="en-US" dirty="0"/>
              <a:t>The first to risk his life for another was (a) the old professor, (b) the Faun, (c) Aslan, (d) </a:t>
            </a:r>
            <a:r>
              <a:rPr lang="en-US" dirty="0" err="1"/>
              <a:t>Rumblebuffin</a:t>
            </a:r>
            <a:r>
              <a:rPr lang="en-US" dirty="0"/>
              <a:t>.</a:t>
            </a:r>
          </a:p>
          <a:p>
            <a:pPr marL="514350" indent="-514350">
              <a:buFont typeface="+mj-lt"/>
              <a:buAutoNum type="arabicPeriod"/>
            </a:pPr>
            <a:r>
              <a:rPr lang="en-US" dirty="0"/>
              <a:t>“At the sound of his roar, ________ will be no more.” (a) winter, (b) summer, (c) sorrows, (d) deep magic.</a:t>
            </a:r>
          </a:p>
          <a:p>
            <a:pPr marL="514350" indent="-514350">
              <a:buFont typeface="+mj-lt"/>
              <a:buAutoNum type="arabicPeriod"/>
            </a:pPr>
            <a:r>
              <a:rPr lang="en-US" dirty="0"/>
              <a:t>The name of the White Witch was (a) Jadis, (b) Lilith, (c) Wanda, (d) Samantha.</a:t>
            </a:r>
          </a:p>
          <a:p>
            <a:pPr marL="514350" indent="-514350">
              <a:buFont typeface="+mj-lt"/>
              <a:buAutoNum type="arabicPeriod"/>
            </a:pPr>
            <a:r>
              <a:rPr lang="en-US" dirty="0"/>
              <a:t>Peter obeyed Aslan and risked his life killing the wolf in order to save (a) Edmund, (b) Susan, (c) Lucy, (d) the Faun.</a:t>
            </a:r>
          </a:p>
          <a:p>
            <a:pPr marL="514350" indent="-514350">
              <a:buFont typeface="+mj-lt"/>
              <a:buAutoNum type="arabicPeriod"/>
            </a:pPr>
            <a:r>
              <a:rPr lang="en-US" dirty="0"/>
              <a:t>Aslan died for the sins of (a) Adam, (b) all humankind, (c) </a:t>
            </a:r>
            <a:r>
              <a:rPr lang="en-US" dirty="0" err="1"/>
              <a:t>Jadis</a:t>
            </a:r>
            <a:r>
              <a:rPr lang="en-US" dirty="0"/>
              <a:t>, (d) Edmund.</a:t>
            </a:r>
          </a:p>
          <a:p>
            <a:pPr marL="514350" indent="-514350">
              <a:buFont typeface="+mj-lt"/>
              <a:buAutoNum type="arabicPeriod"/>
            </a:pPr>
            <a:r>
              <a:rPr lang="en-US" dirty="0"/>
              <a:t>The four kings and queens were finally led back to this world by a creature the Faun had told Lucy about on her first visit: (a) a talking robin, (b) a White Stag, (c) Mr. Beaver, (d) a Red Dwarf.</a:t>
            </a:r>
          </a:p>
        </p:txBody>
      </p:sp>
      <p:sp>
        <p:nvSpPr>
          <p:cNvPr id="4" name="TextBox 3"/>
          <p:cNvSpPr txBox="1"/>
          <p:nvPr/>
        </p:nvSpPr>
        <p:spPr>
          <a:xfrm>
            <a:off x="4191000" y="1752600"/>
            <a:ext cx="1371600" cy="369332"/>
          </a:xfrm>
          <a:prstGeom prst="rect">
            <a:avLst/>
          </a:prstGeom>
          <a:noFill/>
        </p:spPr>
        <p:txBody>
          <a:bodyPr wrap="square" rtlCol="0">
            <a:spAutoFit/>
          </a:bodyPr>
          <a:lstStyle/>
          <a:p>
            <a:r>
              <a:rPr lang="en-US" u="sng" dirty="0"/>
              <a:t>Answer</a:t>
            </a:r>
            <a:r>
              <a:rPr lang="en-US" dirty="0"/>
              <a:t>: c</a:t>
            </a:r>
          </a:p>
        </p:txBody>
      </p:sp>
      <p:sp>
        <p:nvSpPr>
          <p:cNvPr id="5" name="TextBox 4"/>
          <p:cNvSpPr txBox="1"/>
          <p:nvPr/>
        </p:nvSpPr>
        <p:spPr>
          <a:xfrm>
            <a:off x="5105400" y="2286000"/>
            <a:ext cx="1447800" cy="369332"/>
          </a:xfrm>
          <a:prstGeom prst="rect">
            <a:avLst/>
          </a:prstGeom>
          <a:noFill/>
        </p:spPr>
        <p:txBody>
          <a:bodyPr wrap="square" rtlCol="0">
            <a:spAutoFit/>
          </a:bodyPr>
          <a:lstStyle/>
          <a:p>
            <a:r>
              <a:rPr lang="en-US" u="sng" dirty="0"/>
              <a:t>Answer</a:t>
            </a:r>
            <a:r>
              <a:rPr lang="en-US" dirty="0"/>
              <a:t>: b</a:t>
            </a:r>
          </a:p>
        </p:txBody>
      </p:sp>
      <p:sp>
        <p:nvSpPr>
          <p:cNvPr id="6" name="TextBox 5"/>
          <p:cNvSpPr txBox="1"/>
          <p:nvPr/>
        </p:nvSpPr>
        <p:spPr>
          <a:xfrm>
            <a:off x="5410200" y="2895601"/>
            <a:ext cx="1447800" cy="369332"/>
          </a:xfrm>
          <a:prstGeom prst="rect">
            <a:avLst/>
          </a:prstGeom>
          <a:noFill/>
        </p:spPr>
        <p:txBody>
          <a:bodyPr wrap="square" rtlCol="0">
            <a:spAutoFit/>
          </a:bodyPr>
          <a:lstStyle/>
          <a:p>
            <a:r>
              <a:rPr lang="en-US" u="sng" dirty="0"/>
              <a:t>Answer</a:t>
            </a:r>
            <a:r>
              <a:rPr lang="en-US" dirty="0"/>
              <a:t>: c</a:t>
            </a:r>
          </a:p>
        </p:txBody>
      </p:sp>
      <p:sp>
        <p:nvSpPr>
          <p:cNvPr id="7" name="TextBox 6"/>
          <p:cNvSpPr txBox="1"/>
          <p:nvPr/>
        </p:nvSpPr>
        <p:spPr>
          <a:xfrm>
            <a:off x="2667000" y="3505200"/>
            <a:ext cx="1524000" cy="369332"/>
          </a:xfrm>
          <a:prstGeom prst="rect">
            <a:avLst/>
          </a:prstGeom>
          <a:noFill/>
        </p:spPr>
        <p:txBody>
          <a:bodyPr wrap="square" rtlCol="0">
            <a:spAutoFit/>
          </a:bodyPr>
          <a:lstStyle/>
          <a:p>
            <a:r>
              <a:rPr lang="en-US" u="sng" dirty="0"/>
              <a:t>Answer</a:t>
            </a:r>
            <a:r>
              <a:rPr lang="en-US" dirty="0"/>
              <a:t>: a</a:t>
            </a:r>
          </a:p>
        </p:txBody>
      </p:sp>
      <p:sp>
        <p:nvSpPr>
          <p:cNvPr id="8" name="TextBox 7"/>
          <p:cNvSpPr txBox="1"/>
          <p:nvPr/>
        </p:nvSpPr>
        <p:spPr>
          <a:xfrm>
            <a:off x="6553200" y="4038600"/>
            <a:ext cx="1447800" cy="369332"/>
          </a:xfrm>
          <a:prstGeom prst="rect">
            <a:avLst/>
          </a:prstGeom>
          <a:noFill/>
        </p:spPr>
        <p:txBody>
          <a:bodyPr wrap="square" rtlCol="0">
            <a:spAutoFit/>
          </a:bodyPr>
          <a:lstStyle/>
          <a:p>
            <a:r>
              <a:rPr lang="en-US" u="sng" dirty="0"/>
              <a:t>Answer</a:t>
            </a:r>
            <a:r>
              <a:rPr lang="en-US" dirty="0"/>
              <a:t>: b</a:t>
            </a:r>
          </a:p>
        </p:txBody>
      </p:sp>
      <p:sp>
        <p:nvSpPr>
          <p:cNvPr id="9" name="TextBox 8"/>
          <p:cNvSpPr txBox="1"/>
          <p:nvPr/>
        </p:nvSpPr>
        <p:spPr>
          <a:xfrm>
            <a:off x="2590800" y="4648200"/>
            <a:ext cx="1676400" cy="369332"/>
          </a:xfrm>
          <a:prstGeom prst="rect">
            <a:avLst/>
          </a:prstGeom>
          <a:noFill/>
        </p:spPr>
        <p:txBody>
          <a:bodyPr wrap="square" rtlCol="0">
            <a:spAutoFit/>
          </a:bodyPr>
          <a:lstStyle/>
          <a:p>
            <a:r>
              <a:rPr lang="en-US" u="sng" dirty="0"/>
              <a:t>Answer</a:t>
            </a:r>
            <a:r>
              <a:rPr lang="en-US" dirty="0"/>
              <a:t>: d</a:t>
            </a:r>
          </a:p>
        </p:txBody>
      </p:sp>
      <p:sp>
        <p:nvSpPr>
          <p:cNvPr id="10" name="TextBox 9"/>
          <p:cNvSpPr txBox="1"/>
          <p:nvPr/>
        </p:nvSpPr>
        <p:spPr>
          <a:xfrm>
            <a:off x="3505200" y="6019800"/>
            <a:ext cx="2057400" cy="381000"/>
          </a:xfrm>
          <a:prstGeom prst="rect">
            <a:avLst/>
          </a:prstGeom>
          <a:noFill/>
        </p:spPr>
        <p:txBody>
          <a:bodyPr wrap="square" rtlCol="0">
            <a:spAutoFit/>
          </a:bodyPr>
          <a:lstStyle/>
          <a:p>
            <a:pPr algn="ctr"/>
            <a:r>
              <a:rPr lang="en-US" u="sng" dirty="0"/>
              <a:t>Answer</a:t>
            </a:r>
            <a:r>
              <a:rPr lang="en-US" dirty="0"/>
              <a:t>: 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linds(horizont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blinds(horizontal)">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blinds(horizontal)">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blinds(horizontal)">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blinds(horizontal)">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9">
                                            <p:txEl>
                                              <p:pRg st="0" end="0"/>
                                            </p:txEl>
                                          </p:spTgt>
                                        </p:tgtEl>
                                        <p:attrNameLst>
                                          <p:attrName>style.visibility</p:attrName>
                                        </p:attrNameLst>
                                      </p:cBhvr>
                                      <p:to>
                                        <p:strVal val="visible"/>
                                      </p:to>
                                    </p:set>
                                    <p:animEffect transition="in" filter="blinds(horizontal)">
                                      <p:cBhvr>
                                        <p:cTn id="62" dur="500"/>
                                        <p:tgtEl>
                                          <p:spTgt spid="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Effect transition="in" filter="blinds(horizontal)">
                                      <p:cBhvr>
                                        <p:cTn id="67" dur="500"/>
                                        <p:tgtEl>
                                          <p:spTgt spid="3">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0">
                                            <p:txEl>
                                              <p:pRg st="0" end="0"/>
                                            </p:txEl>
                                          </p:spTgt>
                                        </p:tgtEl>
                                        <p:attrNameLst>
                                          <p:attrName>style.visibility</p:attrName>
                                        </p:attrNameLst>
                                      </p:cBhvr>
                                      <p:to>
                                        <p:strVal val="visible"/>
                                      </p:to>
                                    </p:set>
                                    <p:animEffect transition="in" filter="blinds(horizontal)">
                                      <p:cBhvr>
                                        <p:cTn id="7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02A1-7CAC-41CE-A3E4-08860B669727}"/>
              </a:ext>
            </a:extLst>
          </p:cNvPr>
          <p:cNvSpPr>
            <a:spLocks noGrp="1"/>
          </p:cNvSpPr>
          <p:nvPr>
            <p:ph type="title"/>
          </p:nvPr>
        </p:nvSpPr>
        <p:spPr/>
        <p:txBody>
          <a:bodyPr/>
          <a:lstStyle/>
          <a:p>
            <a:r>
              <a:rPr lang="en-US" dirty="0"/>
              <a:t>Factual Quiz Just for Fun</a:t>
            </a:r>
          </a:p>
        </p:txBody>
      </p:sp>
      <p:sp>
        <p:nvSpPr>
          <p:cNvPr id="3" name="Content Placeholder 2">
            <a:extLst>
              <a:ext uri="{FF2B5EF4-FFF2-40B4-BE49-F238E27FC236}">
                <a16:creationId xmlns:a16="http://schemas.microsoft.com/office/drawing/2014/main" id="{515CA1DE-25B7-4840-867C-B103E155EB00}"/>
              </a:ext>
            </a:extLst>
          </p:cNvPr>
          <p:cNvSpPr>
            <a:spLocks noGrp="1"/>
          </p:cNvSpPr>
          <p:nvPr>
            <p:ph sz="quarter" idx="1"/>
          </p:nvPr>
        </p:nvSpPr>
        <p:spPr/>
        <p:txBody>
          <a:bodyPr>
            <a:normAutofit fontScale="92500" lnSpcReduction="10000"/>
          </a:bodyPr>
          <a:lstStyle/>
          <a:p>
            <a:pPr marL="514350" indent="-514350">
              <a:buFont typeface="+mj-lt"/>
              <a:buAutoNum type="arabicPeriod" startAt="8"/>
            </a:pPr>
            <a:r>
              <a:rPr lang="en-US" dirty="0"/>
              <a:t>Which one of the following phrases does </a:t>
            </a:r>
            <a:r>
              <a:rPr lang="en-US" u="sng" dirty="0"/>
              <a:t>not</a:t>
            </a:r>
            <a:r>
              <a:rPr lang="en-US" dirty="0"/>
              <a:t> appear in </a:t>
            </a:r>
            <a:r>
              <a:rPr lang="en-US" i="1" dirty="0"/>
              <a:t>The Lion, the Witch and the Wardrobe</a:t>
            </a:r>
            <a:r>
              <a:rPr lang="en-US" dirty="0"/>
              <a:t>? a) “Always winter and never Christmas.” b) “Not like a </a:t>
            </a:r>
            <a:r>
              <a:rPr lang="en-US" i="1" dirty="0"/>
              <a:t>tame </a:t>
            </a:r>
            <a:r>
              <a:rPr lang="en-US" dirty="0"/>
              <a:t>lion,” c) “We’re on an island!” d) “Adam’s flesh and Adam’s bone.”</a:t>
            </a:r>
          </a:p>
          <a:p>
            <a:pPr marL="514350" indent="-514350">
              <a:buFont typeface="+mj-lt"/>
              <a:buAutoNum type="arabicPeriod" startAt="8"/>
            </a:pPr>
            <a:r>
              <a:rPr lang="en-US" dirty="0"/>
              <a:t>“When Adam’s flesh and Adam’s bone, sits at </a:t>
            </a:r>
            <a:r>
              <a:rPr lang="en-US" dirty="0" err="1"/>
              <a:t>Cair</a:t>
            </a:r>
            <a:r>
              <a:rPr lang="en-US" dirty="0"/>
              <a:t> Paravel _________...” a) well done, b) in stone, c) well known, d) in throne.</a:t>
            </a:r>
          </a:p>
          <a:p>
            <a:pPr marL="514350" indent="-514350">
              <a:buFont typeface="+mj-lt"/>
              <a:buAutoNum type="arabicPeriod" startAt="8"/>
            </a:pPr>
            <a:r>
              <a:rPr lang="en-US" dirty="0"/>
              <a:t>What was the last name of Peter, Susan, Edmund, and Lucy? a) Smith, b) </a:t>
            </a:r>
            <a:r>
              <a:rPr lang="en-US" dirty="0" err="1"/>
              <a:t>Pevensie</a:t>
            </a:r>
            <a:r>
              <a:rPr lang="en-US" dirty="0"/>
              <a:t>, c) Baldridge, d) Windsor. </a:t>
            </a:r>
          </a:p>
          <a:p>
            <a:pPr marL="514350" indent="-514350">
              <a:buFont typeface="+mj-lt"/>
              <a:buAutoNum type="arabicPeriod" startAt="9"/>
            </a:pPr>
            <a:endParaRPr lang="en-US" dirty="0"/>
          </a:p>
        </p:txBody>
      </p:sp>
      <p:sp>
        <p:nvSpPr>
          <p:cNvPr id="4" name="TextBox 3">
            <a:extLst>
              <a:ext uri="{FF2B5EF4-FFF2-40B4-BE49-F238E27FC236}">
                <a16:creationId xmlns:a16="http://schemas.microsoft.com/office/drawing/2014/main" id="{87560766-5878-4473-AE56-88DF5280871B}"/>
              </a:ext>
            </a:extLst>
          </p:cNvPr>
          <p:cNvSpPr txBox="1"/>
          <p:nvPr/>
        </p:nvSpPr>
        <p:spPr>
          <a:xfrm>
            <a:off x="3733800" y="2895600"/>
            <a:ext cx="1676400" cy="461665"/>
          </a:xfrm>
          <a:prstGeom prst="rect">
            <a:avLst/>
          </a:prstGeom>
          <a:noFill/>
        </p:spPr>
        <p:txBody>
          <a:bodyPr wrap="square" rtlCol="0">
            <a:spAutoFit/>
          </a:bodyPr>
          <a:lstStyle/>
          <a:p>
            <a:r>
              <a:rPr lang="en-US" sz="2400" u="sng" dirty="0"/>
              <a:t>Answer</a:t>
            </a:r>
            <a:r>
              <a:rPr lang="en-US" sz="2400" dirty="0"/>
              <a:t>: c</a:t>
            </a:r>
            <a:endParaRPr lang="en-US" dirty="0"/>
          </a:p>
        </p:txBody>
      </p:sp>
      <p:sp>
        <p:nvSpPr>
          <p:cNvPr id="5" name="TextBox 4">
            <a:extLst>
              <a:ext uri="{FF2B5EF4-FFF2-40B4-BE49-F238E27FC236}">
                <a16:creationId xmlns:a16="http://schemas.microsoft.com/office/drawing/2014/main" id="{151E96B1-8449-4D64-87C0-734861EB98DE}"/>
              </a:ext>
            </a:extLst>
          </p:cNvPr>
          <p:cNvSpPr txBox="1"/>
          <p:nvPr/>
        </p:nvSpPr>
        <p:spPr>
          <a:xfrm>
            <a:off x="5105400" y="4114800"/>
            <a:ext cx="2590800" cy="461665"/>
          </a:xfrm>
          <a:prstGeom prst="rect">
            <a:avLst/>
          </a:prstGeom>
          <a:noFill/>
        </p:spPr>
        <p:txBody>
          <a:bodyPr wrap="square" rtlCol="0">
            <a:spAutoFit/>
          </a:bodyPr>
          <a:lstStyle/>
          <a:p>
            <a:r>
              <a:rPr lang="en-US" sz="2400" u="sng" dirty="0"/>
              <a:t>Answer</a:t>
            </a:r>
            <a:r>
              <a:rPr lang="en-US" sz="2400" dirty="0"/>
              <a:t>: d</a:t>
            </a:r>
            <a:endParaRPr lang="en-US" dirty="0"/>
          </a:p>
        </p:txBody>
      </p:sp>
      <p:sp>
        <p:nvSpPr>
          <p:cNvPr id="6" name="TextBox 5">
            <a:extLst>
              <a:ext uri="{FF2B5EF4-FFF2-40B4-BE49-F238E27FC236}">
                <a16:creationId xmlns:a16="http://schemas.microsoft.com/office/drawing/2014/main" id="{3F74421F-F607-4B8C-BF18-DDD8C2AF0B63}"/>
              </a:ext>
            </a:extLst>
          </p:cNvPr>
          <p:cNvSpPr txBox="1"/>
          <p:nvPr/>
        </p:nvSpPr>
        <p:spPr>
          <a:xfrm>
            <a:off x="2819400" y="5334000"/>
            <a:ext cx="1752600" cy="369332"/>
          </a:xfrm>
          <a:prstGeom prst="rect">
            <a:avLst/>
          </a:prstGeom>
          <a:noFill/>
        </p:spPr>
        <p:txBody>
          <a:bodyPr wrap="square" rtlCol="0">
            <a:spAutoFit/>
          </a:bodyPr>
          <a:lstStyle/>
          <a:p>
            <a:r>
              <a:rPr lang="en-US" u="sng" dirty="0"/>
              <a:t>Answer</a:t>
            </a:r>
            <a:r>
              <a:rPr lang="en-US" dirty="0"/>
              <a:t>: b</a:t>
            </a:r>
          </a:p>
        </p:txBody>
      </p:sp>
    </p:spTree>
    <p:extLst>
      <p:ext uri="{BB962C8B-B14F-4D97-AF65-F5344CB8AC3E}">
        <p14:creationId xmlns:p14="http://schemas.microsoft.com/office/powerpoint/2010/main" val="276831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65161-3FF6-4AA1-B58D-42D98B758658}"/>
              </a:ext>
            </a:extLst>
          </p:cNvPr>
          <p:cNvSpPr>
            <a:spLocks noGrp="1"/>
          </p:cNvSpPr>
          <p:nvPr>
            <p:ph type="title"/>
          </p:nvPr>
        </p:nvSpPr>
        <p:spPr/>
        <p:txBody>
          <a:bodyPr/>
          <a:lstStyle/>
          <a:p>
            <a:r>
              <a:rPr lang="en-US" dirty="0"/>
              <a:t>Humor (and one authorial intrusion)</a:t>
            </a:r>
          </a:p>
        </p:txBody>
      </p:sp>
      <p:sp>
        <p:nvSpPr>
          <p:cNvPr id="3" name="Content Placeholder 2">
            <a:extLst>
              <a:ext uri="{FF2B5EF4-FFF2-40B4-BE49-F238E27FC236}">
                <a16:creationId xmlns:a16="http://schemas.microsoft.com/office/drawing/2014/main" id="{8632D6ED-139B-4727-8BE9-E6B07270E6CA}"/>
              </a:ext>
            </a:extLst>
          </p:cNvPr>
          <p:cNvSpPr>
            <a:spLocks noGrp="1"/>
          </p:cNvSpPr>
          <p:nvPr>
            <p:ph sz="quarter" idx="1"/>
          </p:nvPr>
        </p:nvSpPr>
        <p:spPr/>
        <p:txBody>
          <a:bodyPr/>
          <a:lstStyle/>
          <a:p>
            <a:pPr marL="0" indent="0">
              <a:buNone/>
            </a:pPr>
            <a:r>
              <a:rPr lang="en-US" dirty="0"/>
              <a:t>Mr. Beaver:</a:t>
            </a:r>
          </a:p>
          <a:p>
            <a:pPr marL="0" indent="0">
              <a:buNone/>
            </a:pPr>
            <a:r>
              <a:rPr lang="en-US" dirty="0"/>
              <a:t>	“It’s all right,” he was shouting. “Come out, Mrs. Beaver. Come out, Sons and Daughters of Adam and Eve. It’s all right! It isn’t </a:t>
            </a:r>
            <a:r>
              <a:rPr lang="en-US" i="1" dirty="0"/>
              <a:t>her</a:t>
            </a:r>
            <a:r>
              <a:rPr lang="en-US" dirty="0"/>
              <a:t>!” This was bad grammar of course, but that is how beavers talk when they are excited; I mean, in Narnia—in our world they usually don’t talk at all.</a:t>
            </a:r>
          </a:p>
        </p:txBody>
      </p:sp>
    </p:spTree>
    <p:extLst>
      <p:ext uri="{BB962C8B-B14F-4D97-AF65-F5344CB8AC3E}">
        <p14:creationId xmlns:p14="http://schemas.microsoft.com/office/powerpoint/2010/main" val="2480118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Benediction</a:t>
            </a:r>
          </a:p>
        </p:txBody>
      </p:sp>
      <p:sp>
        <p:nvSpPr>
          <p:cNvPr id="3" name="Content Placeholder 2"/>
          <p:cNvSpPr>
            <a:spLocks noGrp="1"/>
          </p:cNvSpPr>
          <p:nvPr>
            <p:ph sz="quarter" idx="1"/>
          </p:nvPr>
        </p:nvSpPr>
        <p:spPr/>
        <p:txBody>
          <a:bodyPr/>
          <a:lstStyle/>
          <a:p>
            <a:pPr>
              <a:buNone/>
            </a:pPr>
            <a:r>
              <a:rPr lang="en-US" dirty="0"/>
              <a:t>May Aslan restore all names to their proper owners.</a:t>
            </a:r>
          </a:p>
          <a:p>
            <a:pPr>
              <a:buNone/>
            </a:pPr>
            <a:r>
              <a:rPr lang="en-US" dirty="0"/>
              <a:t>May the warmth of his breath come over us.</a:t>
            </a:r>
          </a:p>
          <a:p>
            <a:pPr>
              <a:buNone/>
            </a:pPr>
            <a:r>
              <a:rPr lang="en-US" dirty="0"/>
              <a:t>May his breath bring the stone parts of us to life.</a:t>
            </a:r>
          </a:p>
          <a:p>
            <a:pPr>
              <a:buNone/>
            </a:pPr>
            <a:r>
              <a:rPr lang="en-US" dirty="0"/>
              <a:t>May we live on both sides of the wardrobe door.</a:t>
            </a:r>
          </a:p>
          <a:p>
            <a:pPr>
              <a:buNone/>
            </a:pPr>
            <a:endParaRPr lang="en-US" dirty="0"/>
          </a:p>
          <a:p>
            <a:pPr>
              <a:buNone/>
            </a:pPr>
            <a:r>
              <a:rPr lang="en-US" dirty="0"/>
              <a:t>P.S.</a:t>
            </a:r>
          </a:p>
          <a:p>
            <a:pPr algn="ctr">
              <a:buNone/>
            </a:pPr>
            <a:r>
              <a:rPr lang="en-US" dirty="0"/>
              <a:t>As Queen Susan said at the end of the story, “Let us go on and take the adventure that shall fall to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sz="quarter"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6" y="0"/>
            <a:ext cx="92232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838200"/>
            <a:ext cx="1828800" cy="646331"/>
          </a:xfrm>
          <a:prstGeom prst="rect">
            <a:avLst/>
          </a:prstGeom>
          <a:solidFill>
            <a:schemeClr val="tx1"/>
          </a:solidFill>
        </p:spPr>
        <p:txBody>
          <a:bodyPr wrap="square" rtlCol="0">
            <a:spAutoFit/>
          </a:bodyPr>
          <a:lstStyle/>
          <a:p>
            <a:pPr algn="ctr"/>
            <a:r>
              <a:rPr lang="en-US" dirty="0">
                <a:solidFill>
                  <a:schemeClr val="bg1"/>
                </a:solidFill>
              </a:rPr>
              <a:t>Next Week: </a:t>
            </a:r>
            <a:r>
              <a:rPr lang="en-US" i="1" dirty="0">
                <a:solidFill>
                  <a:schemeClr val="bg1"/>
                </a:solidFill>
              </a:rPr>
              <a:t>Prince Caspian</a:t>
            </a:r>
          </a:p>
        </p:txBody>
      </p:sp>
    </p:spTree>
    <p:extLst>
      <p:ext uri="{BB962C8B-B14F-4D97-AF65-F5344CB8AC3E}">
        <p14:creationId xmlns:p14="http://schemas.microsoft.com/office/powerpoint/2010/main" val="2657811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410.jpg"/>
          <p:cNvPicPr>
            <a:picLocks noGrp="1" noChangeAspect="1"/>
          </p:cNvPicPr>
          <p:nvPr>
            <p:ph sz="quarter" idx="1"/>
          </p:nvPr>
        </p:nvPicPr>
        <p:blipFill>
          <a:blip r:embed="rId2" cstate="print"/>
          <a:stretch>
            <a:fillRect/>
          </a:stretch>
        </p:blipFill>
        <p:spPr>
          <a:xfrm>
            <a:off x="0" y="0"/>
            <a:ext cx="4372323" cy="6858001"/>
          </a:xfrm>
        </p:spPr>
      </p:pic>
      <p:pic>
        <p:nvPicPr>
          <p:cNvPr id="5" name="Content Placeholder 3" descr="The-chronicles-of-narnia-poster.jpg"/>
          <p:cNvPicPr>
            <a:picLocks noChangeAspect="1"/>
          </p:cNvPicPr>
          <p:nvPr/>
        </p:nvPicPr>
        <p:blipFill>
          <a:blip r:embed="rId3" cstate="print"/>
          <a:stretch>
            <a:fillRect/>
          </a:stretch>
        </p:blipFill>
        <p:spPr>
          <a:xfrm>
            <a:off x="4510216" y="0"/>
            <a:ext cx="463378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Moral Development</a:t>
            </a:r>
          </a:p>
        </p:txBody>
      </p:sp>
      <p:sp>
        <p:nvSpPr>
          <p:cNvPr id="3" name="Content Placeholder 2"/>
          <p:cNvSpPr>
            <a:spLocks noGrp="1"/>
          </p:cNvSpPr>
          <p:nvPr>
            <p:ph sz="quarter" idx="1"/>
          </p:nvPr>
        </p:nvSpPr>
        <p:spPr/>
        <p:txBody>
          <a:bodyPr>
            <a:normAutofit fontScale="92500" lnSpcReduction="10000"/>
          </a:bodyPr>
          <a:lstStyle/>
          <a:p>
            <a:r>
              <a:rPr lang="en-US" dirty="0"/>
              <a:t>For example, “Lucy was a very truthful girl” </a:t>
            </a:r>
            <a:r>
              <a:rPr lang="en-US" u="sng" dirty="0"/>
              <a:t>vs.</a:t>
            </a:r>
            <a:r>
              <a:rPr lang="en-US" dirty="0"/>
              <a:t> the Witch’s house in which “There are whole rooms full of Turkish Delight” and “I want a nice boy whom I could bring up as a Prince and who would be King of Narnia when I am gone.”</a:t>
            </a:r>
          </a:p>
          <a:p>
            <a:r>
              <a:rPr lang="en-US" dirty="0"/>
              <a:t>And “ ‘I’m all right,’ said Edmund, but this was not true. He was feeling very sick.”</a:t>
            </a:r>
          </a:p>
          <a:p>
            <a:r>
              <a:rPr lang="en-US" dirty="0"/>
              <a:t>Or, “But Edmund had got past thinking about himself after all he’d been through and after the talk he’d had that morning. He just went on looking at Aslan. It didn’t seem to matter what the Witch said.” (XIII. Deep Magic from the Dawn of Time)</a:t>
            </a:r>
          </a:p>
        </p:txBody>
      </p:sp>
    </p:spTree>
    <p:extLst>
      <p:ext uri="{BB962C8B-B14F-4D97-AF65-F5344CB8AC3E}">
        <p14:creationId xmlns:p14="http://schemas.microsoft.com/office/powerpoint/2010/main" val="325843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sz="quarter" idx="1"/>
          </p:nvPr>
        </p:nvSpPr>
        <p:spPr/>
        <p:txBody>
          <a:bodyPr>
            <a:normAutofit lnSpcReduction="10000"/>
          </a:bodyPr>
          <a:lstStyle/>
          <a:p>
            <a:r>
              <a:rPr lang="en-US" dirty="0"/>
              <a:t>Lewis started writing the first chronicle in 1939 and then stopped.</a:t>
            </a:r>
          </a:p>
          <a:p>
            <a:r>
              <a:rPr lang="en-US" dirty="0"/>
              <a:t>Started again in Summer, 1948.</a:t>
            </a:r>
          </a:p>
          <a:p>
            <a:r>
              <a:rPr lang="en-US" dirty="0"/>
              <a:t>Finished in Spring, 1949.</a:t>
            </a:r>
          </a:p>
          <a:p>
            <a:r>
              <a:rPr lang="en-US" dirty="0"/>
              <a:t>Published in 1950.</a:t>
            </a:r>
          </a:p>
          <a:p>
            <a:r>
              <a:rPr lang="en-US" dirty="0"/>
              <a:t>“It All Began with a Picture…”</a:t>
            </a:r>
          </a:p>
          <a:p>
            <a:r>
              <a:rPr lang="en-US" dirty="0"/>
              <a:t>George </a:t>
            </a:r>
            <a:r>
              <a:rPr lang="en-US" dirty="0" err="1"/>
              <a:t>Sayer</a:t>
            </a:r>
            <a:r>
              <a:rPr lang="en-US" dirty="0"/>
              <a:t>: Lewis would say, “But it’s there for the story.”</a:t>
            </a:r>
          </a:p>
          <a:p>
            <a:r>
              <a:rPr lang="en-US" dirty="0"/>
              <a:t>Lewis: “No, I didn’t start with four real children in mind: I just made them 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 Facts That Add Meaning</a:t>
            </a:r>
          </a:p>
        </p:txBody>
      </p:sp>
      <p:sp>
        <p:nvSpPr>
          <p:cNvPr id="3" name="Content Placeholder 2"/>
          <p:cNvSpPr>
            <a:spLocks noGrp="1"/>
          </p:cNvSpPr>
          <p:nvPr>
            <p:ph sz="quarter" idx="1"/>
          </p:nvPr>
        </p:nvSpPr>
        <p:spPr>
          <a:xfrm>
            <a:off x="457200" y="1524000"/>
            <a:ext cx="8229600" cy="5105400"/>
          </a:xfrm>
        </p:spPr>
        <p:txBody>
          <a:bodyPr>
            <a:normAutofit lnSpcReduction="10000"/>
          </a:bodyPr>
          <a:lstStyle/>
          <a:p>
            <a:pPr marL="514350" indent="-514350">
              <a:buFont typeface="+mj-lt"/>
              <a:buAutoNum type="arabicPeriod"/>
            </a:pPr>
            <a:r>
              <a:rPr lang="en-US" u="sng" dirty="0"/>
              <a:t>Pevensie</a:t>
            </a:r>
            <a:r>
              <a:rPr lang="en-US" dirty="0"/>
              <a:t>: Pevensey Bay, Normans landed in 1066.</a:t>
            </a:r>
          </a:p>
          <a:p>
            <a:pPr marL="514350" indent="-514350">
              <a:buFont typeface="+mj-lt"/>
              <a:buAutoNum type="arabicPeriod"/>
            </a:pPr>
            <a:r>
              <a:rPr lang="en-US" u="sng" dirty="0"/>
              <a:t>The names Kirke and Macready</a:t>
            </a:r>
            <a:r>
              <a:rPr lang="en-US" dirty="0"/>
              <a:t>: Digory Kirke. Kirk is a Scottish form of the word church. Kirkpatrick? As boys, Jack and Warren had a housekeeper named Mrs. </a:t>
            </a:r>
            <a:r>
              <a:rPr lang="en-US" dirty="0" err="1"/>
              <a:t>McCreedy</a:t>
            </a:r>
            <a:r>
              <a:rPr lang="en-US" dirty="0"/>
              <a:t>.</a:t>
            </a:r>
          </a:p>
          <a:p>
            <a:pPr marL="514350" indent="-514350">
              <a:buFont typeface="+mj-lt"/>
              <a:buAutoNum type="arabicPeriod"/>
            </a:pPr>
            <a:r>
              <a:rPr lang="en-US" u="sng" dirty="0" err="1"/>
              <a:t>Bigwardrobeinspareroom</a:t>
            </a:r>
            <a:r>
              <a:rPr lang="en-US" dirty="0"/>
              <a:t>: The name of a train station in E. </a:t>
            </a:r>
            <a:r>
              <a:rPr lang="en-US" dirty="0" err="1"/>
              <a:t>Nesbit’s</a:t>
            </a:r>
            <a:r>
              <a:rPr lang="en-US" dirty="0"/>
              <a:t> “The Aunt and </a:t>
            </a:r>
            <a:r>
              <a:rPr lang="en-US" dirty="0" err="1"/>
              <a:t>Amabel</a:t>
            </a:r>
            <a:r>
              <a:rPr lang="en-US" dirty="0"/>
              <a:t>.”</a:t>
            </a:r>
          </a:p>
          <a:p>
            <a:pPr marL="514350" indent="-514350">
              <a:buFont typeface="+mj-lt"/>
              <a:buAutoNum type="arabicPeriod"/>
            </a:pPr>
            <a:r>
              <a:rPr lang="en-US" u="sng" dirty="0"/>
              <a:t>Modesty</a:t>
            </a:r>
            <a:r>
              <a:rPr lang="en-US" dirty="0"/>
              <a:t>: Mr. Beaver about his house and Lewis about the book.</a:t>
            </a:r>
          </a:p>
          <a:p>
            <a:pPr marL="514350" indent="-514350">
              <a:buFont typeface="+mj-lt"/>
              <a:buAutoNum type="arabicPeriod"/>
            </a:pPr>
            <a:r>
              <a:rPr lang="en-US" u="sng" dirty="0"/>
              <a:t>Animal Characters</a:t>
            </a:r>
            <a:r>
              <a:rPr lang="en-US" dirty="0"/>
              <a:t>: Peter thinks of eagles, stags, and hawks; Lucy of badgers; Edmund of snakes; and Susan of foxes.</a:t>
            </a:r>
          </a:p>
        </p:txBody>
      </p:sp>
    </p:spTree>
    <p:extLst>
      <p:ext uri="{BB962C8B-B14F-4D97-AF65-F5344CB8AC3E}">
        <p14:creationId xmlns:p14="http://schemas.microsoft.com/office/powerpoint/2010/main" val="205961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 Facts That Add Meaning</a:t>
            </a:r>
          </a:p>
        </p:txBody>
      </p:sp>
      <p:sp>
        <p:nvSpPr>
          <p:cNvPr id="3" name="Content Placeholder 2"/>
          <p:cNvSpPr>
            <a:spLocks noGrp="1"/>
          </p:cNvSpPr>
          <p:nvPr>
            <p:ph sz="quarter" idx="1"/>
          </p:nvPr>
        </p:nvSpPr>
        <p:spPr>
          <a:xfrm>
            <a:off x="457200" y="1524000"/>
            <a:ext cx="8229600" cy="5105400"/>
          </a:xfrm>
        </p:spPr>
        <p:txBody>
          <a:bodyPr>
            <a:normAutofit/>
          </a:bodyPr>
          <a:lstStyle/>
          <a:p>
            <a:pPr marL="514350" indent="-514350">
              <a:buFont typeface="+mj-lt"/>
              <a:buAutoNum type="arabicPeriod" startAt="6"/>
            </a:pPr>
            <a:r>
              <a:rPr lang="en-US" u="sng" dirty="0"/>
              <a:t>Fur coats</a:t>
            </a:r>
            <a:r>
              <a:rPr lang="en-US" dirty="0"/>
              <a:t>: Lucy enjoys, foreshadowing her enjoyment of Aslan’s fur.</a:t>
            </a:r>
          </a:p>
          <a:p>
            <a:pPr marL="514350" indent="-514350">
              <a:buFont typeface="+mj-lt"/>
              <a:buAutoNum type="arabicPeriod" startAt="6"/>
            </a:pPr>
            <a:r>
              <a:rPr lang="en-US" u="sng" dirty="0"/>
              <a:t>The Right Side</a:t>
            </a:r>
            <a:r>
              <a:rPr lang="en-US" dirty="0"/>
              <a:t>: Moral choice by Tumnus, Peter, and </a:t>
            </a:r>
            <a:r>
              <a:rPr lang="en-US" dirty="0" err="1"/>
              <a:t>Fenris</a:t>
            </a:r>
            <a:r>
              <a:rPr lang="en-US" dirty="0"/>
              <a:t> Ulf/</a:t>
            </a:r>
            <a:r>
              <a:rPr lang="en-US" dirty="0" err="1"/>
              <a:t>Maugrim</a:t>
            </a:r>
            <a:r>
              <a:rPr lang="en-US" dirty="0"/>
              <a:t>.</a:t>
            </a:r>
          </a:p>
          <a:p>
            <a:pPr marL="514350" indent="-514350">
              <a:buFont typeface="+mj-lt"/>
              <a:buAutoNum type="arabicPeriod" startAt="6"/>
            </a:pPr>
            <a:r>
              <a:rPr lang="en-US" u="sng" dirty="0"/>
              <a:t>New Names</a:t>
            </a:r>
            <a:r>
              <a:rPr lang="en-US" dirty="0"/>
              <a:t>: “Peter the Magnificent,” “Susan the Gentle,” “Edmund the Just,” “Lucy the Valiant.”</a:t>
            </a:r>
          </a:p>
          <a:p>
            <a:pPr marL="514350" indent="-514350">
              <a:buFont typeface="+mj-lt"/>
              <a:buAutoNum type="arabicPeriod" startAt="6"/>
            </a:pPr>
            <a:r>
              <a:rPr lang="en-US" dirty="0"/>
              <a:t>Father Christmas and the Trinity.</a:t>
            </a:r>
          </a:p>
          <a:p>
            <a:pPr marL="514350" indent="-514350">
              <a:buFont typeface="+mj-lt"/>
              <a:buAutoNum type="arabicPeriod" startAt="6"/>
            </a:pPr>
            <a:r>
              <a:rPr lang="en-US" u="sng" dirty="0"/>
              <a:t>Dedication</a:t>
            </a:r>
            <a:r>
              <a:rPr lang="en-US" dirty="0"/>
              <a:t>: Lucy Barfield later got multiple sclerosis. “And when he shakes his mane, we shall have spring again.”</a:t>
            </a:r>
          </a:p>
        </p:txBody>
      </p:sp>
    </p:spTree>
    <p:extLst>
      <p:ext uri="{BB962C8B-B14F-4D97-AF65-F5344CB8AC3E}">
        <p14:creationId xmlns:p14="http://schemas.microsoft.com/office/powerpoint/2010/main" val="117599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rrency">
  <a:themeElements>
    <a:clrScheme name="Currency">
      <a:dk1>
        <a:sysClr val="windowText" lastClr="000000"/>
      </a:dk1>
      <a:lt1>
        <a:sysClr val="window" lastClr="FFFFFF"/>
      </a:lt1>
      <a:dk2>
        <a:srgbClr val="4A606E"/>
      </a:dk2>
      <a:lt2>
        <a:srgbClr val="D1E1E3"/>
      </a:lt2>
      <a:accent1>
        <a:srgbClr val="79B5B0"/>
      </a:accent1>
      <a:accent2>
        <a:srgbClr val="B4BC4C"/>
      </a:accent2>
      <a:accent3>
        <a:srgbClr val="B77851"/>
      </a:accent3>
      <a:accent4>
        <a:srgbClr val="776A5B"/>
      </a:accent4>
      <a:accent5>
        <a:srgbClr val="B6AD76"/>
      </a:accent5>
      <a:accent6>
        <a:srgbClr val="95AEB1"/>
      </a:accent6>
      <a:hlink>
        <a:srgbClr val="3ECCED"/>
      </a:hlink>
      <a:folHlink>
        <a:srgbClr val="2C6C93"/>
      </a:folHlink>
    </a:clrScheme>
    <a:fontScheme name="Currency">
      <a:majorFont>
        <a:latin typeface="Constantia"/>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urrency">
      <a:fillStyleLst>
        <a:solidFill>
          <a:schemeClr val="phClr"/>
        </a:solidFill>
        <a:gradFill rotWithShape="1">
          <a:gsLst>
            <a:gs pos="0">
              <a:schemeClr val="phClr">
                <a:tint val="80000"/>
                <a:satMod val="110000"/>
              </a:schemeClr>
            </a:gs>
            <a:gs pos="47500">
              <a:schemeClr val="phClr">
                <a:tint val="35000"/>
                <a:satMod val="110000"/>
              </a:schemeClr>
            </a:gs>
            <a:gs pos="58500">
              <a:schemeClr val="phClr">
                <a:tint val="35000"/>
                <a:satMod val="110000"/>
              </a:schemeClr>
            </a:gs>
            <a:gs pos="100000">
              <a:schemeClr val="phClr">
                <a:tint val="80000"/>
                <a:satMod val="110000"/>
              </a:schemeClr>
            </a:gs>
          </a:gsLst>
          <a:lin ang="3600000" scaled="1"/>
        </a:gradFill>
        <a:gradFill rotWithShape="1">
          <a:gsLst>
            <a:gs pos="0">
              <a:schemeClr val="phClr">
                <a:shade val="52000"/>
                <a:satMod val="105000"/>
              </a:schemeClr>
            </a:gs>
            <a:gs pos="47500">
              <a:schemeClr val="phClr">
                <a:shade val="89000"/>
                <a:satMod val="105000"/>
              </a:schemeClr>
            </a:gs>
            <a:gs pos="58500">
              <a:schemeClr val="phClr">
                <a:shade val="89000"/>
                <a:satMod val="105000"/>
              </a:schemeClr>
            </a:gs>
            <a:gs pos="100000">
              <a:schemeClr val="phClr">
                <a:shade val="52000"/>
                <a:satMod val="105000"/>
              </a:schemeClr>
            </a:gs>
          </a:gsLst>
          <a:lin ang="3600000" scaled="1"/>
        </a:gradFill>
      </a:fillStyleLst>
      <a:lnStyleLst>
        <a:ln w="10000" cap="flat" cmpd="sng" algn="ctr">
          <a:solidFill>
            <a:schemeClr val="phClr"/>
          </a:solidFill>
          <a:prstDash val="solid"/>
        </a:ln>
        <a:ln w="60000" cap="flat" cmpd="thickThin" algn="ctr">
          <a:solidFill>
            <a:schemeClr val="phClr"/>
          </a:solidFill>
          <a:prstDash val="solid"/>
        </a:ln>
        <a:ln w="25400" cap="flat" cmpd="sng" algn="ctr">
          <a:solidFill>
            <a:schemeClr val="phClr"/>
          </a:solidFill>
          <a:prstDash val="solid"/>
        </a:ln>
      </a:lnStyleLst>
      <a:effectStyleLst>
        <a:effectStyle>
          <a:effectLst>
            <a:outerShdw blurRad="38100" dist="38100" dir="5400000" algn="r" rotWithShape="0">
              <a:srgbClr val="000000">
                <a:alpha val="60000"/>
              </a:srgbClr>
            </a:outerShdw>
          </a:effectLst>
        </a:effectStyle>
        <a:effectStyle>
          <a:effectLst>
            <a:outerShdw blurRad="38100" dist="38100" dir="5400000" algn="r" rotWithShape="0">
              <a:srgbClr val="000000">
                <a:alpha val="60000"/>
              </a:srgbClr>
            </a:outerShdw>
          </a:effectLst>
          <a:scene3d>
            <a:camera prst="orthographicFront">
              <a:rot lat="0" lon="0" rev="0"/>
            </a:camera>
            <a:lightRig rig="harsh" dir="tl">
              <a:rot lat="0" lon="0" rev="8400000"/>
            </a:lightRig>
          </a:scene3d>
          <a:sp3d prstMaterial="flat">
            <a:bevelT w="38100" h="50800" prst="softRound"/>
          </a:sp3d>
        </a:effectStyle>
        <a:effectStyle>
          <a:effectLst>
            <a:outerShdw blurRad="50800" dist="63500" dir="5400000" algn="r" rotWithShape="0">
              <a:srgbClr val="000000">
                <a:alpha val="65000"/>
              </a:srgbClr>
            </a:outerShdw>
          </a:effectLst>
          <a:scene3d>
            <a:camera prst="orthographicFront">
              <a:rot lat="0" lon="0" rev="0"/>
            </a:camera>
            <a:lightRig rig="harsh" dir="tl">
              <a:rot lat="0" lon="0" rev="840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80000"/>
                <a:satMod val="300000"/>
              </a:schemeClr>
            </a:gs>
            <a:gs pos="100000">
              <a:schemeClr val="phClr">
                <a:shade val="20000"/>
                <a:satMod val="350000"/>
              </a:schemeClr>
            </a:gs>
          </a:gsLst>
          <a:path path="circle">
            <a:fillToRect l="50000" t="50000" r="50000" b="50000"/>
          </a:path>
        </a:gradFill>
        <a:blipFill>
          <a:blip xmlns:r="http://schemas.openxmlformats.org/officeDocument/2006/relationships" r:embed="rId1">
            <a:duotone>
              <a:schemeClr val="phClr">
                <a:tint val="98000"/>
                <a:shade val="98000"/>
                <a:satMod val="120000"/>
              </a:schemeClr>
              <a:schemeClr val="phClr">
                <a:tint val="86000"/>
                <a:shade val="92000"/>
                <a:satMod val="150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Currency</Template>
  <TotalTime>13544</TotalTime>
  <Words>2647</Words>
  <Application>Microsoft Office PowerPoint</Application>
  <PresentationFormat>On-screen Show (4:3)</PresentationFormat>
  <Paragraphs>206</Paragraphs>
  <Slides>41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Calibri</vt:lpstr>
      <vt:lpstr>Constantia</vt:lpstr>
      <vt:lpstr>Wingdings</vt:lpstr>
      <vt:lpstr>Wingdings 2</vt:lpstr>
      <vt:lpstr>Currency</vt:lpstr>
      <vt:lpstr>PowerPoint Presentation</vt:lpstr>
      <vt:lpstr>The Lion, the witch and the wardrobe</vt:lpstr>
      <vt:lpstr>Humor (and some authorial intrusions)</vt:lpstr>
      <vt:lpstr>Humor (and one authorial intrusion)</vt:lpstr>
      <vt:lpstr>PowerPoint Presentation</vt:lpstr>
      <vt:lpstr>Moral Development</vt:lpstr>
      <vt:lpstr>Background</vt:lpstr>
      <vt:lpstr>Ten Facts That Add Meaning</vt:lpstr>
      <vt:lpstr>Ten Facts That Add Meaning</vt:lpstr>
      <vt:lpstr>David C. Downing: Dunluce Castle</vt:lpstr>
      <vt:lpstr>PowerPoint Presentation</vt:lpstr>
      <vt:lpstr>PowerPoint Presentation</vt:lpstr>
      <vt:lpstr>PowerPoint Presentation</vt:lpstr>
      <vt:lpstr>PowerPoint Presentation</vt:lpstr>
      <vt:lpstr>Notes on the Order of the Books</vt:lpstr>
      <vt:lpstr>Narnian Time</vt:lpstr>
      <vt:lpstr>A Comparison of Narnian and Earth Time</vt:lpstr>
      <vt:lpstr>First Words</vt:lpstr>
      <vt:lpstr>Important Words</vt:lpstr>
      <vt:lpstr>Father Christmas</vt:lpstr>
      <vt:lpstr>The Story Line</vt:lpstr>
      <vt:lpstr>The Story Line</vt:lpstr>
      <vt:lpstr>PowerPoint Presentation</vt:lpstr>
      <vt:lpstr>PowerPoint Presentation</vt:lpstr>
      <vt:lpstr>Biblical Theme I: Deep and Deeper Magic</vt:lpstr>
      <vt:lpstr>Biblical Theme I: Deep and Deeper Magic</vt:lpstr>
      <vt:lpstr>Literary Artistry</vt:lpstr>
      <vt:lpstr>Biblical Theme II: Sons of Adam and Daughters of Eve</vt:lpstr>
      <vt:lpstr>Biblical Theme II: Sons of Adam and Daughters of Eve</vt:lpstr>
      <vt:lpstr>Lucy &amp; the Trilemma in The Lion, the Witch…</vt:lpstr>
      <vt:lpstr>Professor Kirke</vt:lpstr>
      <vt:lpstr>“The Shocking Alternative”:  Lord, Liar, or lunatic</vt:lpstr>
      <vt:lpstr>Lord, Liar, or lunatic</vt:lpstr>
      <vt:lpstr>Michael Ward, Planet Narnia</vt:lpstr>
      <vt:lpstr>Lewis, The Discarded Image</vt:lpstr>
      <vt:lpstr>From “The Planets”:</vt:lpstr>
      <vt:lpstr>From “The Planets”:</vt:lpstr>
      <vt:lpstr>Factual Quiz Just for Fun</vt:lpstr>
      <vt:lpstr>Factual Quiz Just for Fun</vt:lpstr>
      <vt:lpstr>Benediction</vt:lpstr>
      <vt:lpstr>PowerPoint Presentation</vt:lpstr>
    </vt:vector>
  </TitlesOfParts>
  <Company>Concordia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Lion, the witch and the wardrobe</dc:title>
  <dc:creator>Joel D. Heck</dc:creator>
  <cp:lastModifiedBy>Joel Heck</cp:lastModifiedBy>
  <cp:revision>364</cp:revision>
  <dcterms:created xsi:type="dcterms:W3CDTF">2008-10-06T15:27:11Z</dcterms:created>
  <dcterms:modified xsi:type="dcterms:W3CDTF">2017-09-17T18:32:53Z</dcterms:modified>
</cp:coreProperties>
</file>