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60" r:id="rId2"/>
    <p:sldId id="261" r:id="rId3"/>
    <p:sldId id="263" r:id="rId4"/>
    <p:sldId id="271" r:id="rId5"/>
    <p:sldId id="272" r:id="rId6"/>
    <p:sldId id="273" r:id="rId7"/>
    <p:sldId id="274" r:id="rId8"/>
    <p:sldId id="275" r:id="rId9"/>
    <p:sldId id="276" r:id="rId10"/>
    <p:sldId id="277" r:id="rId11"/>
    <p:sldId id="267" r:id="rId12"/>
    <p:sldId id="270" r:id="rId13"/>
    <p:sldId id="269" r:id="rId14"/>
    <p:sldId id="265" r:id="rId15"/>
    <p:sldId id="264" r:id="rId16"/>
    <p:sldId id="262" r:id="rId17"/>
    <p:sldId id="266"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8497F124-EE41-41EE-9033-AF7A97476739}" type="datetimeFigureOut">
              <a:rPr lang="en-US" smtClean="0"/>
              <a:t>2/11/2012</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43E88BF6-9274-4D90-8323-1E2B53587366}" type="slidenum">
              <a:rPr lang="en-US" smtClean="0"/>
              <a:t>‹#›</a:t>
            </a:fld>
            <a:endParaRPr lang="en-US"/>
          </a:p>
        </p:txBody>
      </p:sp>
    </p:spTree>
    <p:extLst>
      <p:ext uri="{BB962C8B-B14F-4D97-AF65-F5344CB8AC3E}">
        <p14:creationId xmlns:p14="http://schemas.microsoft.com/office/powerpoint/2010/main" val="53563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D18AF821-5A05-4020-8FF4-6A493B2C92D6}" type="datetimeFigureOut">
              <a:rPr lang="en-US" smtClean="0"/>
              <a:pPr/>
              <a:t>2/11/2012</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5CBB8114-9B1B-4A9F-AF04-40317DCEC4AF}" type="slidenum">
              <a:rPr lang="en-US" smtClean="0"/>
              <a:pPr/>
              <a:t>‹#›</a:t>
            </a:fld>
            <a:endParaRPr lang="en-US"/>
          </a:p>
        </p:txBody>
      </p:sp>
    </p:spTree>
    <p:extLst>
      <p:ext uri="{BB962C8B-B14F-4D97-AF65-F5344CB8AC3E}">
        <p14:creationId xmlns:p14="http://schemas.microsoft.com/office/powerpoint/2010/main" val="269866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B8114-9B1B-4A9F-AF04-40317DCEC4A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14550"/>
            <a:ext cx="7924800" cy="1771650"/>
          </a:xfrm>
        </p:spPr>
        <p:txBody>
          <a:bodyPr>
            <a:noAutofit/>
          </a:bodyPr>
          <a:lstStyle>
            <a:lvl1pPr algn="r">
              <a:defRPr sz="6000" cap="all" baseline="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838200" y="3886200"/>
            <a:ext cx="7924800" cy="121920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E41DDF7-CE0C-44B9-BA95-046CB055FFD1}"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AFA97-002B-44B4-AAB1-D147C72598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1908810" y="4828310"/>
            <a:ext cx="6780213" cy="640080"/>
          </a:xfrm>
        </p:spPr>
        <p:txBody>
          <a:bodyPr anchor="b"/>
          <a:lstStyle>
            <a:lvl1pPr algn="r">
              <a:defRPr sz="2400" b="0"/>
            </a:lvl1pPr>
          </a:lstStyle>
          <a:p>
            <a:r>
              <a:rPr lang="en-US" smtClean="0"/>
              <a:t>Click to edit Master title style</a:t>
            </a:r>
            <a:endParaRPr/>
          </a:p>
        </p:txBody>
      </p:sp>
      <p:sp>
        <p:nvSpPr>
          <p:cNvPr id="4" name="Text Placeholder 3"/>
          <p:cNvSpPr>
            <a:spLocks noGrp="1"/>
          </p:cNvSpPr>
          <p:nvPr>
            <p:ph type="body" sz="half" idx="2"/>
          </p:nvPr>
        </p:nvSpPr>
        <p:spPr>
          <a:xfrm>
            <a:off x="1908811" y="5486400"/>
            <a:ext cx="6780212" cy="640358"/>
          </a:xfrm>
        </p:spPr>
        <p:txBody>
          <a:bodyPr/>
          <a:lstStyle>
            <a:lvl1pPr marL="0" indent="0" algn="r">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8" name="Rectangle 7"/>
          <p:cNvSpPr/>
          <p:nvPr/>
        </p:nvSpPr>
        <p:spPr>
          <a:xfrm>
            <a:off x="550863" y="685800"/>
            <a:ext cx="8138160" cy="38404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916623" y="1005840"/>
            <a:ext cx="7406640" cy="3200400"/>
          </a:xfrm>
          <a:solidFill>
            <a:schemeClr val="tx1"/>
          </a:solidFill>
          <a:effectLst>
            <a:innerShdw blurRad="152400">
              <a:schemeClr val="bg2">
                <a:lumMod val="25000"/>
              </a:schemeClr>
            </a:innerShdw>
            <a:softEdge rad="19050"/>
          </a:effectLst>
        </p:spPr>
        <p:txBody>
          <a:bodyPr>
            <a:normAutofit/>
          </a:bodyPr>
          <a:lstStyle>
            <a:lvl1pPr marL="0" indent="0">
              <a:buNone/>
              <a:defRPr sz="20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2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8" name="Rectangle 7"/>
          <p:cNvSpPr>
            <a:spLocks/>
          </p:cNvSpPr>
          <p:nvPr/>
        </p:nvSpPr>
        <p:spPr>
          <a:xfrm>
            <a:off x="3575304"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918204" y="1257300"/>
            <a:ext cx="1828800" cy="4114800"/>
          </a:xfrm>
          <a:solidFill>
            <a:schemeClr val="bg1"/>
          </a:solidFill>
          <a:effectLst>
            <a:innerShdw blurRad="152400">
              <a:schemeClr val="bg2">
                <a:lumMod val="25000"/>
              </a:schemeClr>
            </a:innerShdw>
            <a:softEdge rad="19050"/>
          </a:effectLst>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a:spLocks/>
          </p:cNvSpPr>
          <p:nvPr/>
        </p:nvSpPr>
        <p:spPr>
          <a:xfrm>
            <a:off x="6400800"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3"/>
          </p:nvPr>
        </p:nvSpPr>
        <p:spPr>
          <a:xfrm>
            <a:off x="6743700" y="1257300"/>
            <a:ext cx="1828800" cy="4114800"/>
          </a:xfrm>
          <a:solidFill>
            <a:schemeClr val="bg1"/>
          </a:solidFill>
          <a:effectLst>
            <a:innerShdw blurRad="152400">
              <a:schemeClr val="bg2">
                <a:lumMod val="25000"/>
              </a:schemeClr>
            </a:innerShdw>
            <a:softEdge rad="19050"/>
          </a:effectLst>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Al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8" name="Rectangle 7"/>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Rectangle 12"/>
          <p:cNvSpPr/>
          <p:nvPr/>
        </p:nvSpPr>
        <p:spPr>
          <a:xfrm>
            <a:off x="3566160" y="34290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Picture Placeholder 2"/>
          <p:cNvSpPr>
            <a:spLocks noGrp="1"/>
          </p:cNvSpPr>
          <p:nvPr>
            <p:ph type="pic" idx="13"/>
          </p:nvPr>
        </p:nvSpPr>
        <p:spPr>
          <a:xfrm>
            <a:off x="3886200" y="37719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3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8" name="Rectangle 7"/>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Rectangle 8"/>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9" name="Rectangle 8"/>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Rectangle 12"/>
          <p:cNvSpPr/>
          <p:nvPr/>
        </p:nvSpPr>
        <p:spPr>
          <a:xfrm>
            <a:off x="35814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Picture Placeholder 2"/>
          <p:cNvSpPr>
            <a:spLocks noGrp="1"/>
          </p:cNvSpPr>
          <p:nvPr>
            <p:ph type="pic" idx="15"/>
          </p:nvPr>
        </p:nvSpPr>
        <p:spPr>
          <a:xfrm>
            <a:off x="3924300" y="1261872"/>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5" name="Rectangle 14"/>
          <p:cNvSpPr/>
          <p:nvPr/>
        </p:nvSpPr>
        <p:spPr>
          <a:xfrm>
            <a:off x="64008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Picture Placeholder 2"/>
          <p:cNvSpPr>
            <a:spLocks noGrp="1"/>
          </p:cNvSpPr>
          <p:nvPr>
            <p:ph type="pic" idx="16"/>
          </p:nvPr>
        </p:nvSpPr>
        <p:spPr>
          <a:xfrm>
            <a:off x="6742113" y="1261872"/>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E41DDF7-CE0C-44B9-BA95-046CB055FFD1}"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AFA97-002B-44B4-AAB1-D147C72598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4" y="699247"/>
            <a:ext cx="1667435" cy="501416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199" y="699247"/>
            <a:ext cx="6037729" cy="50141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E41DDF7-CE0C-44B9-BA95-046CB055FFD1}"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AFA97-002B-44B4-AAB1-D147C72598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E41DDF7-CE0C-44B9-BA95-046CB055FFD1}"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AFA97-002B-44B4-AAB1-D147C725989F}" type="slidenum">
              <a:rPr lang="en-US" smtClean="0"/>
              <a:pPr/>
              <a:t>‹#›</a:t>
            </a:fld>
            <a:endParaRPr lang="en-US"/>
          </a:p>
        </p:txBody>
      </p:sp>
      <p:sp>
        <p:nvSpPr>
          <p:cNvPr id="7" name="TextBox 6"/>
          <p:cNvSpPr txBox="1"/>
          <p:nvPr/>
        </p:nvSpPr>
        <p:spPr>
          <a:xfrm rot="13549715">
            <a:off x="8120300" y="5774378"/>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33600"/>
            <a:ext cx="7772400" cy="1362075"/>
          </a:xfrm>
        </p:spPr>
        <p:txBody>
          <a:bodyPr anchor="b" anchorCtr="0"/>
          <a:lstStyle>
            <a:lvl1pPr algn="r">
              <a:defRPr sz="3600" b="0" i="0" cap="all"/>
            </a:lvl1pPr>
          </a:lstStyle>
          <a:p>
            <a:r>
              <a:rPr lang="en-US" smtClean="0"/>
              <a:t>Click to edit Master title style</a:t>
            </a:r>
            <a:endParaRPr/>
          </a:p>
        </p:txBody>
      </p:sp>
      <p:sp>
        <p:nvSpPr>
          <p:cNvPr id="3" name="Text Placeholder 2"/>
          <p:cNvSpPr>
            <a:spLocks noGrp="1"/>
          </p:cNvSpPr>
          <p:nvPr>
            <p:ph type="body" idx="1"/>
          </p:nvPr>
        </p:nvSpPr>
        <p:spPr>
          <a:xfrm>
            <a:off x="722313" y="3505200"/>
            <a:ext cx="7772400" cy="901700"/>
          </a:xfrm>
        </p:spPr>
        <p:txBody>
          <a:bodyPr anchor="t" anchorCtr="0"/>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1DDF7-CE0C-44B9-BA95-046CB055FFD1}"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AFA97-002B-44B4-AAB1-D147C725989F}" type="slidenum">
              <a:rPr lang="en-US" smtClean="0"/>
              <a:pPr/>
              <a:t>‹#›</a:t>
            </a:fld>
            <a:endParaRPr lang="en-US"/>
          </a:p>
        </p:txBody>
      </p:sp>
      <p:sp>
        <p:nvSpPr>
          <p:cNvPr id="7" name="TextBox 6"/>
          <p:cNvSpPr txBox="1"/>
          <p:nvPr/>
        </p:nvSpPr>
        <p:spPr>
          <a:xfrm rot="2783796">
            <a:off x="6232" y="-270992"/>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1336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864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133600" y="1515035"/>
            <a:ext cx="3200400" cy="639762"/>
          </a:xfrm>
        </p:spPr>
        <p:txBody>
          <a:bodyPr anchor="ctr" anchorCtr="0">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36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486400" y="1515035"/>
            <a:ext cx="3200400" cy="639762"/>
          </a:xfrm>
        </p:spPr>
        <p:txBody>
          <a:bodyPr anchor="ctr" anchorCtr="0">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E41DDF7-CE0C-44B9-BA95-046CB055FFD1}" type="datetimeFigureOut">
              <a:rPr lang="en-US" smtClean="0"/>
              <a:pPr/>
              <a:t>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AFA97-002B-44B4-AAB1-D147C72598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E41DDF7-CE0C-44B9-BA95-046CB055FFD1}" type="datetimeFigureOut">
              <a:rPr lang="en-US" smtClean="0"/>
              <a:pPr/>
              <a:t>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AFA97-002B-44B4-AAB1-D147C72598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1DDF7-CE0C-44B9-BA95-046CB055FFD1}" type="datetimeFigureOut">
              <a:rPr lang="en-US" smtClean="0"/>
              <a:pPr/>
              <a:t>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AFA97-002B-44B4-AAB1-D147C725989F}" type="slidenum">
              <a:rPr lang="en-US" smtClean="0"/>
              <a:pPr/>
              <a:t>‹#›</a:t>
            </a:fld>
            <a:endParaRPr lang="en-US"/>
          </a:p>
        </p:txBody>
      </p:sp>
      <p:sp>
        <p:nvSpPr>
          <p:cNvPr id="5" name="TextBox 4"/>
          <p:cNvSpPr txBox="1"/>
          <p:nvPr/>
        </p:nvSpPr>
        <p:spPr>
          <a:xfrm rot="13549715">
            <a:off x="8120300" y="5774378"/>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2"/>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5153" y="273050"/>
            <a:ext cx="2680447" cy="1162050"/>
          </a:xfrm>
        </p:spPr>
        <p:txBody>
          <a:bodyPr anchor="b"/>
          <a:lstStyle>
            <a:lvl1pPr algn="l">
              <a:defRPr sz="2400" b="0"/>
            </a:lvl1pPr>
          </a:lstStyle>
          <a:p>
            <a:r>
              <a:rPr lang="en-US" smtClean="0"/>
              <a:t>Click to edit Master title style</a:t>
            </a:r>
            <a:endParaRPr/>
          </a:p>
        </p:txBody>
      </p:sp>
      <p:sp>
        <p:nvSpPr>
          <p:cNvPr id="3" name="Content Placeholder 2"/>
          <p:cNvSpPr>
            <a:spLocks noGrp="1"/>
          </p:cNvSpPr>
          <p:nvPr>
            <p:ph idx="1"/>
          </p:nvPr>
        </p:nvSpPr>
        <p:spPr>
          <a:xfrm>
            <a:off x="3575049" y="914400"/>
            <a:ext cx="5338763" cy="4799013"/>
          </a:xfrm>
        </p:spPr>
        <p:txBody>
          <a:bodyPr>
            <a:normAutofit/>
          </a:bodyPr>
          <a:lstStyle>
            <a:lvl1pPr>
              <a:defRPr sz="2000"/>
            </a:lvl1pPr>
            <a:lvl2pPr>
              <a:defRPr sz="1800"/>
            </a:lvl2pPr>
            <a:lvl3pPr>
              <a:defRPr sz="1600">
                <a:solidFill>
                  <a:schemeClr val="tx2"/>
                </a:solidFill>
              </a:defRPr>
            </a:lvl3pPr>
            <a:lvl4pPr>
              <a:defRPr sz="1600">
                <a:solidFill>
                  <a:schemeClr val="accent1">
                    <a:lumMod val="50000"/>
                  </a:schemeClr>
                </a:solidFill>
              </a:defRPr>
            </a:lvl4pPr>
            <a:lvl5pPr>
              <a:defRPr sz="1600">
                <a:solidFill>
                  <a:schemeClr val="accent4">
                    <a:lumMod val="50000"/>
                  </a:schemeClr>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15153" y="1905001"/>
            <a:ext cx="2223247" cy="4037012"/>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21341" y="6539753"/>
            <a:ext cx="1828800" cy="228600"/>
          </a:xfrm>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1DDF7-CE0C-44B9-BA95-046CB055FFD1}"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AFA97-002B-44B4-AAB1-D147C725989F}" type="slidenum">
              <a:rPr lang="en-US" smtClean="0"/>
              <a:pPr/>
              <a:t>‹#›</a:t>
            </a:fld>
            <a:endParaRPr lang="en-US"/>
          </a:p>
        </p:txBody>
      </p:sp>
      <p:sp>
        <p:nvSpPr>
          <p:cNvPr id="8" name="Rectangle 7"/>
          <p:cNvSpPr/>
          <p:nvPr/>
        </p:nvSpPr>
        <p:spPr>
          <a:xfrm>
            <a:off x="3575304" y="914400"/>
            <a:ext cx="5340096"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3895344" y="1234440"/>
            <a:ext cx="4700016" cy="416052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534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2133600" y="1600200"/>
            <a:ext cx="6553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21341" y="6539753"/>
            <a:ext cx="1828800" cy="228600"/>
          </a:xfrm>
          <a:prstGeom prst="rect">
            <a:avLst/>
          </a:prstGeom>
        </p:spPr>
        <p:txBody>
          <a:bodyPr vert="horz" lIns="0" tIns="45720" rIns="91440" bIns="45720" rtlCol="0" anchor="ctr"/>
          <a:lstStyle>
            <a:lvl1pPr algn="l">
              <a:defRPr sz="1100">
                <a:solidFill>
                  <a:schemeClr val="tx1"/>
                </a:solidFill>
              </a:defRPr>
            </a:lvl1pPr>
          </a:lstStyle>
          <a:p>
            <a:fld id="{4E41DDF7-CE0C-44B9-BA95-046CB055FFD1}" type="datetimeFigureOut">
              <a:rPr lang="en-US" smtClean="0"/>
              <a:pPr/>
              <a:t>2/11/2012</a:t>
            </a:fld>
            <a:endParaRPr lang="en-US"/>
          </a:p>
        </p:txBody>
      </p:sp>
      <p:sp>
        <p:nvSpPr>
          <p:cNvPr id="5" name="Footer Placeholder 4"/>
          <p:cNvSpPr>
            <a:spLocks noGrp="1"/>
          </p:cNvSpPr>
          <p:nvPr>
            <p:ph type="ftr" sz="quarter" idx="3"/>
          </p:nvPr>
        </p:nvSpPr>
        <p:spPr>
          <a:xfrm>
            <a:off x="4343400" y="6539753"/>
            <a:ext cx="3657600" cy="228600"/>
          </a:xfrm>
          <a:prstGeom prst="rect">
            <a:avLst/>
          </a:prstGeom>
        </p:spPr>
        <p:txBody>
          <a:bodyPr vert="horz" lIns="91440" tIns="45720" rIns="0" bIns="45720" rtlCol="0" anchor="ctr"/>
          <a:lstStyle>
            <a:lvl1pPr algn="r">
              <a:defRPr sz="1100">
                <a:solidFill>
                  <a:schemeClr val="tx1"/>
                </a:solidFill>
              </a:defRPr>
            </a:lvl1pPr>
          </a:lstStyle>
          <a:p>
            <a:endParaRPr lang="en-US"/>
          </a:p>
        </p:txBody>
      </p:sp>
      <p:sp>
        <p:nvSpPr>
          <p:cNvPr id="6" name="Slide Number Placeholder 5"/>
          <p:cNvSpPr>
            <a:spLocks noGrp="1"/>
          </p:cNvSpPr>
          <p:nvPr>
            <p:ph type="sldNum" sz="quarter" idx="4"/>
          </p:nvPr>
        </p:nvSpPr>
        <p:spPr>
          <a:xfrm>
            <a:off x="8077200" y="6539753"/>
            <a:ext cx="609600" cy="228600"/>
          </a:xfrm>
          <a:prstGeom prst="rect">
            <a:avLst/>
          </a:prstGeom>
        </p:spPr>
        <p:txBody>
          <a:bodyPr vert="horz" lIns="91440" tIns="45720" rIns="0" bIns="45720" rtlCol="0" anchor="ctr"/>
          <a:lstStyle>
            <a:lvl1pPr algn="r">
              <a:defRPr sz="1100">
                <a:solidFill>
                  <a:schemeClr val="tx1"/>
                </a:solidFill>
              </a:defRPr>
            </a:lvl1pPr>
          </a:lstStyle>
          <a:p>
            <a:fld id="{266AFA97-002B-44B4-AAB1-D147C725989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p:titleStyle>
    <p:bodyStyle>
      <a:lvl1pPr marL="457200" indent="-457200" algn="l" defTabSz="914400" rtl="0" eaLnBrk="1" latinLnBrk="0" hangingPunct="1">
        <a:spcBef>
          <a:spcPts val="1500"/>
        </a:spcBef>
        <a:buFont typeface="Wingdings" pitchFamily="2" charset="2"/>
        <a:buChar char=""/>
        <a:defRPr sz="2000" kern="1200">
          <a:solidFill>
            <a:schemeClr val="tx1"/>
          </a:solidFill>
          <a:latin typeface="+mn-lt"/>
          <a:ea typeface="+mn-ea"/>
          <a:cs typeface="+mn-cs"/>
        </a:defRPr>
      </a:lvl1pPr>
      <a:lvl2pPr marL="914400" indent="-457200" algn="l" defTabSz="914400" rtl="0" eaLnBrk="1" latinLnBrk="0" hangingPunct="1">
        <a:spcBef>
          <a:spcPts val="1500"/>
        </a:spcBef>
        <a:buFont typeface="Century" pitchFamily="18" charset="0"/>
        <a:buChar char="…"/>
        <a:defRPr sz="1800" kern="1200">
          <a:solidFill>
            <a:schemeClr val="tx1"/>
          </a:solidFill>
          <a:latin typeface="+mn-lt"/>
          <a:ea typeface="+mn-ea"/>
          <a:cs typeface="+mn-cs"/>
        </a:defRPr>
      </a:lvl2pPr>
      <a:lvl3pPr marL="1371600" indent="-457200" algn="l" defTabSz="914400" rtl="0" eaLnBrk="1" latinLnBrk="0" hangingPunct="1">
        <a:spcBef>
          <a:spcPts val="1500"/>
        </a:spcBef>
        <a:buFont typeface="Wingdings" pitchFamily="2" charset="2"/>
        <a:buChar char=""/>
        <a:defRPr sz="1600" kern="1200">
          <a:solidFill>
            <a:schemeClr val="tx1"/>
          </a:solidFill>
          <a:latin typeface="+mn-lt"/>
          <a:ea typeface="+mn-ea"/>
          <a:cs typeface="+mn-cs"/>
        </a:defRPr>
      </a:lvl3pPr>
      <a:lvl4pPr marL="1600200" indent="-457200" algn="l" defTabSz="914400" rtl="0" eaLnBrk="1" latinLnBrk="0" hangingPunct="1">
        <a:spcBef>
          <a:spcPts val="1500"/>
        </a:spcBef>
        <a:buFont typeface="Century" pitchFamily="18" charset="0"/>
        <a:buChar char="…"/>
        <a:defRPr sz="1600" kern="1200">
          <a:solidFill>
            <a:schemeClr val="tx1"/>
          </a:solidFill>
          <a:effectLst/>
          <a:latin typeface="+mn-lt"/>
          <a:ea typeface="+mn-ea"/>
          <a:cs typeface="+mn-cs"/>
        </a:defRPr>
      </a:lvl4pPr>
      <a:lvl5pPr marL="1828800" indent="-457200" algn="l" defTabSz="914400" rtl="0" eaLnBrk="1" latinLnBrk="0" hangingPunct="1">
        <a:spcBef>
          <a:spcPts val="1500"/>
        </a:spcBef>
        <a:buFont typeface="Wingdings" pitchFamily="2" charset="2"/>
        <a:buChar char="Ï"/>
        <a:defRPr sz="16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Weight of glory</a:t>
            </a:r>
            <a:endParaRPr lang="en-US" dirty="0"/>
          </a:p>
        </p:txBody>
      </p:sp>
      <p:sp>
        <p:nvSpPr>
          <p:cNvPr id="5" name="Subtitle 4"/>
          <p:cNvSpPr>
            <a:spLocks noGrp="1"/>
          </p:cNvSpPr>
          <p:nvPr>
            <p:ph type="subTitle" idx="1"/>
          </p:nvPr>
        </p:nvSpPr>
        <p:spPr/>
        <p:txBody>
          <a:bodyPr>
            <a:normAutofit/>
          </a:bodyPr>
          <a:lstStyle/>
          <a:p>
            <a:r>
              <a:rPr lang="en-US" dirty="0" smtClean="0"/>
              <a:t>“For our light affliction, which is but for a moment, </a:t>
            </a:r>
            <a:r>
              <a:rPr lang="en-US" dirty="0" err="1" smtClean="0"/>
              <a:t>worketh</a:t>
            </a:r>
            <a:r>
              <a:rPr lang="en-US" dirty="0" smtClean="0"/>
              <a:t> for us a far more exceeding and eternal weight of glory” (2 Cor. 4:17, KJV).</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by Paragraph</a:t>
            </a:r>
          </a:p>
        </p:txBody>
      </p:sp>
      <p:sp>
        <p:nvSpPr>
          <p:cNvPr id="3" name="Content Placeholder 2"/>
          <p:cNvSpPr>
            <a:spLocks noGrp="1"/>
          </p:cNvSpPr>
          <p:nvPr>
            <p:ph idx="1"/>
          </p:nvPr>
        </p:nvSpPr>
        <p:spPr/>
        <p:txBody>
          <a:bodyPr>
            <a:normAutofit fontScale="85000" lnSpcReduction="10000"/>
          </a:bodyPr>
          <a:lstStyle/>
          <a:p>
            <a:r>
              <a:rPr lang="en-US" dirty="0" smtClean="0"/>
              <a:t>11: </a:t>
            </a:r>
            <a:r>
              <a:rPr lang="en-US" dirty="0"/>
              <a:t>Glory (good report with God) satisfies my original desire, my spiritual longings, when I stop considering my own needs</a:t>
            </a:r>
            <a:r>
              <a:rPr lang="en-US" dirty="0" smtClean="0"/>
              <a:t>. “The door … will open at last.”</a:t>
            </a:r>
          </a:p>
          <a:p>
            <a:r>
              <a:rPr lang="en-US" dirty="0" smtClean="0"/>
              <a:t>12: </a:t>
            </a:r>
            <a:r>
              <a:rPr lang="en-US" dirty="0"/>
              <a:t>The New Testament describes being received or rejected by God, and we walk on that edge</a:t>
            </a:r>
            <a:r>
              <a:rPr lang="en-US" dirty="0" smtClean="0"/>
              <a:t>.</a:t>
            </a:r>
          </a:p>
          <a:p>
            <a:r>
              <a:rPr lang="en-US" dirty="0" smtClean="0"/>
              <a:t>13: </a:t>
            </a:r>
            <a:r>
              <a:rPr lang="en-US" dirty="0"/>
              <a:t>One day God will also give us the other sense of glory as brightness or luminosity. Nature also reflects heaven. But not yet.</a:t>
            </a:r>
          </a:p>
          <a:p>
            <a:r>
              <a:rPr lang="en-US" dirty="0" smtClean="0"/>
              <a:t>14</a:t>
            </a:r>
            <a:r>
              <a:rPr lang="en-US" dirty="0"/>
              <a:t>: In heaven we will have glorified bodies which we can hardly imagine now.</a:t>
            </a:r>
          </a:p>
          <a:p>
            <a:r>
              <a:rPr lang="en-US" dirty="0" smtClean="0"/>
              <a:t>15</a:t>
            </a:r>
            <a:r>
              <a:rPr lang="en-US" dirty="0"/>
              <a:t>: Remember the glory of which my neighbor is capable in eternity—so love him (my responsibility to witness to my neighbor is a weight or burden of glory). Treat your neighbor as if he were Christ Himself</a:t>
            </a:r>
            <a:r>
              <a:rPr lang="en-US" dirty="0" smtClean="0"/>
              <a:t>.</a:t>
            </a:r>
            <a:endParaRPr lang="en-US" dirty="0"/>
          </a:p>
        </p:txBody>
      </p:sp>
    </p:spTree>
    <p:extLst>
      <p:ext uri="{BB962C8B-B14F-4D97-AF65-F5344CB8AC3E}">
        <p14:creationId xmlns:p14="http://schemas.microsoft.com/office/powerpoint/2010/main" val="377432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Art of analogy</a:t>
            </a:r>
            <a:endParaRPr lang="en-US" dirty="0"/>
          </a:p>
        </p:txBody>
      </p:sp>
      <p:sp>
        <p:nvSpPr>
          <p:cNvPr id="3" name="Content Placeholder 2"/>
          <p:cNvSpPr>
            <a:spLocks noGrp="1"/>
          </p:cNvSpPr>
          <p:nvPr>
            <p:ph idx="1"/>
          </p:nvPr>
        </p:nvSpPr>
        <p:spPr/>
        <p:txBody>
          <a:bodyPr/>
          <a:lstStyle/>
          <a:p>
            <a:r>
              <a:rPr lang="en-US" dirty="0" smtClean="0"/>
              <a:t>Lover			Marriage</a:t>
            </a:r>
          </a:p>
          <a:p>
            <a:r>
              <a:rPr lang="en-US" dirty="0" smtClean="0"/>
              <a:t>General 			Victory</a:t>
            </a:r>
          </a:p>
          <a:p>
            <a:r>
              <a:rPr lang="en-US" dirty="0" smtClean="0"/>
              <a:t>Schoolboy			Sophocles &amp; Aeschylus</a:t>
            </a:r>
          </a:p>
          <a:p>
            <a:r>
              <a:rPr lang="en-US" dirty="0" smtClean="0"/>
              <a:t>Greek			Enjoying Greek poetry</a:t>
            </a:r>
          </a:p>
          <a:p>
            <a:r>
              <a:rPr lang="en-US" dirty="0" smtClean="0"/>
              <a:t>Christian			Heaven</a:t>
            </a:r>
          </a:p>
          <a:p>
            <a:r>
              <a:rPr lang="en-US" dirty="0" smtClean="0"/>
              <a:t>So … Nature		Heaven</a:t>
            </a:r>
            <a:endParaRPr lang="en-US" dirty="0"/>
          </a:p>
        </p:txBody>
      </p:sp>
      <p:sp>
        <p:nvSpPr>
          <p:cNvPr id="4" name="Right Arrow 3"/>
          <p:cNvSpPr/>
          <p:nvPr/>
        </p:nvSpPr>
        <p:spPr>
          <a:xfrm>
            <a:off x="4343400" y="16764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5" name="Right Arrow 4"/>
          <p:cNvSpPr/>
          <p:nvPr/>
        </p:nvSpPr>
        <p:spPr>
          <a:xfrm>
            <a:off x="4343400" y="21336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6" name="Right Arrow 5"/>
          <p:cNvSpPr/>
          <p:nvPr/>
        </p:nvSpPr>
        <p:spPr>
          <a:xfrm>
            <a:off x="4343400" y="26670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7" name="Right Arrow 6"/>
          <p:cNvSpPr/>
          <p:nvPr/>
        </p:nvSpPr>
        <p:spPr>
          <a:xfrm>
            <a:off x="4343400" y="31242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8" name="Right Arrow 7"/>
          <p:cNvSpPr/>
          <p:nvPr/>
        </p:nvSpPr>
        <p:spPr>
          <a:xfrm>
            <a:off x="4343400" y="36576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9" name="Right Arrow 8"/>
          <p:cNvSpPr/>
          <p:nvPr/>
        </p:nvSpPr>
        <p:spPr>
          <a:xfrm>
            <a:off x="4343400" y="4191000"/>
            <a:ext cx="1066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quotations</a:t>
            </a:r>
            <a:endParaRPr lang="en-US" dirty="0"/>
          </a:p>
        </p:txBody>
      </p:sp>
      <p:sp>
        <p:nvSpPr>
          <p:cNvPr id="3" name="Content Placeholder 2"/>
          <p:cNvSpPr>
            <a:spLocks noGrp="1"/>
          </p:cNvSpPr>
          <p:nvPr>
            <p:ph idx="1"/>
          </p:nvPr>
        </p:nvSpPr>
        <p:spPr/>
        <p:txBody>
          <a:bodyPr>
            <a:normAutofit/>
          </a:bodyPr>
          <a:lstStyle/>
          <a:p>
            <a:r>
              <a:rPr lang="en-US" sz="2400" dirty="0" smtClean="0"/>
              <a:t>But all the leaves of the New Testament are rustling with the rumor that it will not always be so. Some day, God willing, we shall get </a:t>
            </a:r>
            <a:r>
              <a:rPr lang="en-US" sz="2400" i="1" dirty="0" smtClean="0"/>
              <a:t>in</a:t>
            </a:r>
            <a:r>
              <a:rPr lang="en-US" sz="2400" dirty="0" smtClean="0"/>
              <a:t>. (13)</a:t>
            </a:r>
          </a:p>
          <a:p>
            <a:r>
              <a:rPr lang="en-US" sz="2400" dirty="0" smtClean="0"/>
              <a:t>Meanwhile the cross comes before the crown and tomorrow is a Monday morning. A cleft has opened in the pitiless walls of the world, and we are invited to follow our great Captain inside. (14)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quotation</a:t>
            </a:r>
            <a:endParaRPr lang="en-US" dirty="0"/>
          </a:p>
        </p:txBody>
      </p:sp>
      <p:sp>
        <p:nvSpPr>
          <p:cNvPr id="3" name="Content Placeholder 2"/>
          <p:cNvSpPr>
            <a:spLocks noGrp="1"/>
          </p:cNvSpPr>
          <p:nvPr>
            <p:ph idx="1"/>
          </p:nvPr>
        </p:nvSpPr>
        <p:spPr>
          <a:xfrm>
            <a:off x="304800" y="1143000"/>
            <a:ext cx="8534400" cy="5486400"/>
          </a:xfrm>
        </p:spPr>
        <p:txBody>
          <a:bodyPr>
            <a:normAutofit/>
          </a:bodyPr>
          <a:lstStyle/>
          <a:p>
            <a:r>
              <a:rPr lang="en-US" sz="2400" dirty="0" smtClean="0"/>
              <a:t>There are no </a:t>
            </a:r>
            <a:r>
              <a:rPr lang="en-US" sz="2400" i="1" dirty="0" smtClean="0"/>
              <a:t>ordinary </a:t>
            </a:r>
            <a:r>
              <a:rPr lang="en-US" sz="2400" dirty="0" smtClean="0"/>
              <a:t>people. You have never talked to a mere mortal. Nations, cultures, arts, civilization—these are mortal, and their life is to ours as the life of a gnat. But it is immortals whom we joke with, work with, marry, snub, and exploit—immortal horrors or everlasting splendors…. Next to the Blessed Sacrament itself, your neighbor is the holiest object presented to your senses. If he is your Christian neighbor he is holy in almost the same way, for in him also Christ </a:t>
            </a:r>
            <a:r>
              <a:rPr lang="en-US" sz="2400" i="1" dirty="0" err="1" smtClean="0"/>
              <a:t>vere</a:t>
            </a:r>
            <a:r>
              <a:rPr lang="en-US" sz="2400" i="1" dirty="0" smtClean="0"/>
              <a:t> </a:t>
            </a:r>
            <a:r>
              <a:rPr lang="en-US" sz="2400" i="1" dirty="0" err="1" smtClean="0"/>
              <a:t>latitat</a:t>
            </a:r>
            <a:r>
              <a:rPr lang="en-US" sz="2400" dirty="0" smtClean="0"/>
              <a:t>—the glorifier and the glorified, Glory Himself, is truly hidden. (15f.)</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a:bodyPr>
          <a:lstStyle/>
          <a:p>
            <a:pPr lvl="0"/>
            <a:r>
              <a:rPr lang="en-US" dirty="0" smtClean="0"/>
              <a:t>How do most people experience beauty? (4f.) Do they wonder what’s truly going on there?</a:t>
            </a:r>
          </a:p>
          <a:p>
            <a:pPr lvl="0"/>
            <a:r>
              <a:rPr lang="en-US" dirty="0" smtClean="0"/>
              <a:t>How can Plato’s doctrine of shadow and reality fit in with this sermon? (5)</a:t>
            </a:r>
          </a:p>
          <a:p>
            <a:pPr lvl="0"/>
            <a:r>
              <a:rPr lang="en-US" dirty="0" smtClean="0"/>
              <a:t>What does Lewis say about being mercenary and its relation to a “natural connection”? (2)</a:t>
            </a:r>
          </a:p>
          <a:p>
            <a:pPr lvl="0"/>
            <a:r>
              <a:rPr lang="en-US" dirty="0" smtClean="0"/>
              <a:t>How could this sermon be pre-evangelism?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Discussion questions</a:t>
            </a:r>
            <a:endParaRPr lang="en-US" dirty="0"/>
          </a:p>
        </p:txBody>
      </p:sp>
      <p:sp>
        <p:nvSpPr>
          <p:cNvPr id="6" name="Content Placeholder 5"/>
          <p:cNvSpPr>
            <a:spLocks noGrp="1"/>
          </p:cNvSpPr>
          <p:nvPr>
            <p:ph idx="1"/>
          </p:nvPr>
        </p:nvSpPr>
        <p:spPr/>
        <p:txBody>
          <a:bodyPr>
            <a:normAutofit/>
          </a:bodyPr>
          <a:lstStyle/>
          <a:p>
            <a:pPr lvl="0"/>
            <a:r>
              <a:rPr lang="en-US" dirty="0" smtClean="0"/>
              <a:t>What can a spell (i.e. a spell that someone casts) do? (5)</a:t>
            </a:r>
          </a:p>
          <a:p>
            <a:pPr lvl="0"/>
            <a:r>
              <a:rPr lang="en-US" dirty="0" smtClean="0"/>
              <a:t>What do some people call this desire (at least five alternative names)? (4)</a:t>
            </a:r>
          </a:p>
          <a:p>
            <a:pPr lvl="0"/>
            <a:r>
              <a:rPr lang="en-US" dirty="0" smtClean="0"/>
              <a:t>What does the phrase “weight of glory” mean? That is, what does </a:t>
            </a:r>
            <a:r>
              <a:rPr lang="en-US" i="1" dirty="0" smtClean="0"/>
              <a:t>weight </a:t>
            </a:r>
            <a:r>
              <a:rPr lang="en-US" dirty="0" smtClean="0"/>
              <a:t>mean and what does </a:t>
            </a:r>
            <a:r>
              <a:rPr lang="en-US" i="1" dirty="0" smtClean="0"/>
              <a:t>glory</a:t>
            </a:r>
            <a:r>
              <a:rPr lang="en-US" dirty="0" smtClean="0"/>
              <a:t> mean? (next slide) (10, 15)</a:t>
            </a:r>
          </a:p>
          <a:p>
            <a:pPr lvl="0"/>
            <a:r>
              <a:rPr lang="en-US" dirty="0" smtClean="0"/>
              <a:t>What two things can </a:t>
            </a:r>
            <a:r>
              <a:rPr lang="en-US" i="1" dirty="0" smtClean="0"/>
              <a:t>glory </a:t>
            </a:r>
            <a:r>
              <a:rPr lang="en-US" dirty="0" smtClean="0"/>
              <a:t>mean according to Lewis? (next slide) (8)</a:t>
            </a:r>
          </a:p>
          <a:p>
            <a:pPr lvl="0"/>
            <a:r>
              <a:rPr lang="en-US" dirty="0" smtClean="0"/>
              <a:t>What does Lewis mean when he says, “Perfect humility dispenses with modesty”? (10)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2800" cap="small" dirty="0" smtClean="0"/>
              <a:t>The Weight </a:t>
            </a:r>
            <a:r>
              <a:rPr lang="en-US" sz="2800" cap="small" smtClean="0"/>
              <a:t>of Glory</a:t>
            </a:r>
            <a:endParaRPr lang="en-US" sz="2800" cap="small" dirty="0"/>
          </a:p>
        </p:txBody>
      </p:sp>
      <p:sp>
        <p:nvSpPr>
          <p:cNvPr id="6" name="Content Placeholder 5"/>
          <p:cNvSpPr>
            <a:spLocks noGrp="1"/>
          </p:cNvSpPr>
          <p:nvPr>
            <p:ph sz="half" idx="1"/>
          </p:nvPr>
        </p:nvSpPr>
        <p:spPr/>
        <p:txBody>
          <a:bodyPr>
            <a:normAutofit/>
          </a:bodyPr>
          <a:lstStyle/>
          <a:p>
            <a:r>
              <a:rPr lang="en-US" sz="2800" dirty="0" smtClean="0"/>
              <a:t>Weight =</a:t>
            </a:r>
          </a:p>
          <a:p>
            <a:r>
              <a:rPr lang="en-US" sz="2800" dirty="0" smtClean="0"/>
              <a:t>Glory = </a:t>
            </a:r>
            <a:endParaRPr lang="en-US" sz="2800" dirty="0"/>
          </a:p>
        </p:txBody>
      </p:sp>
      <p:sp>
        <p:nvSpPr>
          <p:cNvPr id="7" name="Content Placeholder 6"/>
          <p:cNvSpPr>
            <a:spLocks noGrp="1"/>
          </p:cNvSpPr>
          <p:nvPr>
            <p:ph sz="half" idx="2"/>
          </p:nvPr>
        </p:nvSpPr>
        <p:spPr/>
        <p:txBody>
          <a:bodyPr>
            <a:normAutofit/>
          </a:bodyPr>
          <a:lstStyle/>
          <a:p>
            <a:r>
              <a:rPr lang="en-US" sz="2800" dirty="0" smtClean="0"/>
              <a:t>Burden or responsibility</a:t>
            </a:r>
          </a:p>
          <a:p>
            <a:r>
              <a:rPr lang="en-US" sz="2800" dirty="0" smtClean="0"/>
              <a:t>Fame or luminosity</a:t>
            </a:r>
            <a:endParaRPr lang="en-US" sz="2800" dirty="0"/>
          </a:p>
        </p:txBody>
      </p:sp>
      <p:pic>
        <p:nvPicPr>
          <p:cNvPr id="9218" name="Picture 2" descr="http://www.inetours.com/England/Oxford/images/University_Ch_9177.jpg"/>
          <p:cNvPicPr>
            <a:picLocks noChangeAspect="1" noChangeArrowheads="1"/>
          </p:cNvPicPr>
          <p:nvPr/>
        </p:nvPicPr>
        <p:blipFill>
          <a:blip r:embed="rId3" cstate="print"/>
          <a:srcRect/>
          <a:stretch>
            <a:fillRect/>
          </a:stretch>
        </p:blipFill>
        <p:spPr bwMode="auto">
          <a:xfrm>
            <a:off x="0" y="2811982"/>
            <a:ext cx="3657600" cy="40460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p:cTn id="29"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Do you agree with Lewis when he says, “I read in a periodical the other day that the fundamental thing is how we think of God. By God Himself, it is not! How God thinks of us is not only more important, but infinitely more important. Indeed, how we think of Him is of no importance except in so far as it is related to how He thinks of us”? (10)</a:t>
            </a:r>
          </a:p>
          <a:p>
            <a:pPr lvl="0"/>
            <a:r>
              <a:rPr lang="en-US" dirty="0" smtClean="0"/>
              <a:t>What does Lewis mean when he says, “Meanwhile the cross comes before the crown and tomorrow is Monday morning”? (14)</a:t>
            </a:r>
          </a:p>
          <a:p>
            <a:pPr lvl="0"/>
            <a:r>
              <a:rPr lang="en-US" dirty="0" smtClean="0"/>
              <a:t>What does Lewis say about my responsibility to witness? (15)</a:t>
            </a:r>
          </a:p>
          <a:p>
            <a:pPr lvl="0"/>
            <a:r>
              <a:rPr lang="en-US" dirty="0" smtClean="0"/>
              <a:t>Explain the significance of the following quote:  “But it is immortals whom we joke with, work with, marry, snub, and </a:t>
            </a:r>
            <a:r>
              <a:rPr lang="en-US" dirty="0" err="1" smtClean="0"/>
              <a:t>exploit</a:t>
            </a:r>
            <a:r>
              <a:rPr lang="en-US" dirty="0" err="1" smtClean="0">
                <a:sym typeface="Symbol"/>
              </a:rPr>
              <a:t></a:t>
            </a:r>
            <a:r>
              <a:rPr lang="en-US" dirty="0" err="1" smtClean="0"/>
              <a:t>immortal</a:t>
            </a:r>
            <a:r>
              <a:rPr lang="en-US" dirty="0" smtClean="0"/>
              <a:t> horrors or everlasting splendors.” (15)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Sermon</a:t>
            </a:r>
            <a:endParaRPr lang="en-US" dirty="0"/>
          </a:p>
        </p:txBody>
      </p:sp>
      <p:sp>
        <p:nvSpPr>
          <p:cNvPr id="6" name="Content Placeholder 5"/>
          <p:cNvSpPr>
            <a:spLocks noGrp="1"/>
          </p:cNvSpPr>
          <p:nvPr>
            <p:ph sz="half" idx="2"/>
          </p:nvPr>
        </p:nvSpPr>
        <p:spPr/>
        <p:txBody>
          <a:bodyPr/>
          <a:lstStyle/>
          <a:p>
            <a:r>
              <a:rPr lang="en-US" dirty="0" smtClean="0"/>
              <a:t>St. Mary the Virgin</a:t>
            </a:r>
          </a:p>
          <a:p>
            <a:r>
              <a:rPr lang="en-US" dirty="0" smtClean="0"/>
              <a:t>Lewis preached here twice</a:t>
            </a:r>
          </a:p>
          <a:p>
            <a:r>
              <a:rPr lang="en-US" dirty="0" smtClean="0"/>
              <a:t>Sunday evening</a:t>
            </a:r>
          </a:p>
          <a:p>
            <a:r>
              <a:rPr lang="en-US" dirty="0" smtClean="0"/>
              <a:t>Later published in </a:t>
            </a:r>
            <a:r>
              <a:rPr lang="en-US" i="1" dirty="0" smtClean="0"/>
              <a:t>Theology</a:t>
            </a:r>
            <a:r>
              <a:rPr lang="en-US" dirty="0" smtClean="0"/>
              <a:t>  (November 1941)</a:t>
            </a:r>
          </a:p>
          <a:p>
            <a:r>
              <a:rPr lang="en-US" dirty="0" smtClean="0"/>
              <a:t>April 26, 1941 letter to Mrs. Mary </a:t>
            </a:r>
            <a:r>
              <a:rPr lang="en-US" dirty="0" err="1" smtClean="0"/>
              <a:t>Neylan</a:t>
            </a:r>
            <a:r>
              <a:rPr lang="en-US" dirty="0" smtClean="0"/>
              <a:t> (former student and convert to Christianity): “On being ‘patted on the head’…”</a:t>
            </a:r>
            <a:endParaRPr lang="en-US" dirty="0"/>
          </a:p>
        </p:txBody>
      </p:sp>
      <p:sp>
        <p:nvSpPr>
          <p:cNvPr id="5" name="Content Placeholder 4"/>
          <p:cNvSpPr>
            <a:spLocks noGrp="1"/>
          </p:cNvSpPr>
          <p:nvPr>
            <p:ph sz="half" idx="1"/>
          </p:nvPr>
        </p:nvSpPr>
        <p:spPr/>
        <p:txBody>
          <a:bodyPr/>
          <a:lstStyle/>
          <a:p>
            <a:endParaRPr lang="en-US"/>
          </a:p>
        </p:txBody>
      </p:sp>
      <p:pic>
        <p:nvPicPr>
          <p:cNvPr id="13314" name="Picture 2" descr="http://www.planetware.com/i/photo/university-church-st-mary-the-virgin-oxford-gb914.jpg"/>
          <p:cNvPicPr>
            <a:picLocks noChangeAspect="1" noChangeArrowheads="1"/>
          </p:cNvPicPr>
          <p:nvPr/>
        </p:nvPicPr>
        <p:blipFill>
          <a:blip r:embed="rId2" cstate="print"/>
          <a:srcRect/>
          <a:stretch>
            <a:fillRect/>
          </a:stretch>
        </p:blipFill>
        <p:spPr bwMode="auto">
          <a:xfrm>
            <a:off x="152400" y="2133600"/>
            <a:ext cx="5278916" cy="3505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3314"/>
                                        </p:tgtEl>
                                        <p:attrNameLst>
                                          <p:attrName>style.visibility</p:attrName>
                                        </p:attrNameLst>
                                      </p:cBhvr>
                                      <p:to>
                                        <p:strVal val="visible"/>
                                      </p:to>
                                    </p:set>
                                    <p:anim calcmode="lin" valueType="num">
                                      <p:cBhvr>
                                        <p:cTn id="13" dur="1000" fill="hold"/>
                                        <p:tgtEl>
                                          <p:spTgt spid="13314"/>
                                        </p:tgtEl>
                                        <p:attrNameLst>
                                          <p:attrName>ppt_w</p:attrName>
                                        </p:attrNameLst>
                                      </p:cBhvr>
                                      <p:tavLst>
                                        <p:tav tm="0">
                                          <p:val>
                                            <p:fltVal val="0"/>
                                          </p:val>
                                        </p:tav>
                                        <p:tav tm="100000">
                                          <p:val>
                                            <p:strVal val="#ppt_w"/>
                                          </p:val>
                                        </p:tav>
                                      </p:tavLst>
                                    </p:anim>
                                    <p:anim calcmode="lin" valueType="num">
                                      <p:cBhvr>
                                        <p:cTn id="14" dur="1000" fill="hold"/>
                                        <p:tgtEl>
                                          <p:spTgt spid="13314"/>
                                        </p:tgtEl>
                                        <p:attrNameLst>
                                          <p:attrName>ppt_h</p:attrName>
                                        </p:attrNameLst>
                                      </p:cBhvr>
                                      <p:tavLst>
                                        <p:tav tm="0">
                                          <p:val>
                                            <p:fltVal val="0"/>
                                          </p:val>
                                        </p:tav>
                                        <p:tav tm="100000">
                                          <p:val>
                                            <p:strVal val="#ppt_h"/>
                                          </p:val>
                                        </p:tav>
                                      </p:tavLst>
                                    </p:anim>
                                    <p:anim calcmode="lin" valueType="num">
                                      <p:cBhvr>
                                        <p:cTn id="15" dur="1000" fill="hold"/>
                                        <p:tgtEl>
                                          <p:spTgt spid="1331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33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p:cTn id="2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p:cTn id="37"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 calcmode="lin" valueType="num">
                                      <p:cBhvr>
                                        <p:cTn id="45"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“The Weight of glory” in context</a:t>
            </a:r>
            <a:endParaRPr lang="en-US" sz="3200" dirty="0"/>
          </a:p>
        </p:txBody>
      </p:sp>
      <p:sp>
        <p:nvSpPr>
          <p:cNvPr id="6" name="Content Placeholder 5"/>
          <p:cNvSpPr>
            <a:spLocks noGrp="1"/>
          </p:cNvSpPr>
          <p:nvPr>
            <p:ph idx="1"/>
          </p:nvPr>
        </p:nvSpPr>
        <p:spPr/>
        <p:txBody>
          <a:bodyPr/>
          <a:lstStyle/>
          <a:p>
            <a:r>
              <a:rPr lang="en-US" dirty="0" smtClean="0"/>
              <a:t>The London Blitz: In August 1940, the Battle of Britain began, and on Sept. 7 German bombers struck London. The Blitz struck London for fifty-seven consecutive days and did not end until May 10 and 11, 1941, the worst part of the Blitz, just a few days after Lewis had his microphone test in preparation for his first series of BBC broadcasts (later </a:t>
            </a:r>
            <a:r>
              <a:rPr lang="en-US" i="1" dirty="0" smtClean="0"/>
              <a:t>Mere Christianity</a:t>
            </a:r>
            <a:r>
              <a:rPr lang="en-US" dirty="0" smtClean="0"/>
              <a:t>).</a:t>
            </a:r>
          </a:p>
          <a:p>
            <a:r>
              <a:rPr lang="en-US" dirty="0" smtClean="0"/>
              <a:t>Preached “The Weight of Glory” on June 8, 1941</a:t>
            </a:r>
          </a:p>
          <a:p>
            <a:r>
              <a:rPr lang="en-US" dirty="0" smtClean="0"/>
              <a:t>So what?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outline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romanUcPeriod"/>
            </a:pPr>
            <a:r>
              <a:rPr lang="en-US" dirty="0" smtClean="0"/>
              <a:t>Our desires are too weak, not too strong</a:t>
            </a:r>
          </a:p>
          <a:p>
            <a:pPr lvl="1">
              <a:buFont typeface="+mj-lt"/>
              <a:buAutoNum type="alphaUcPeriod"/>
            </a:pPr>
            <a:r>
              <a:rPr lang="en-US" dirty="0" smtClean="0"/>
              <a:t>Natural examples of reward</a:t>
            </a:r>
          </a:p>
          <a:p>
            <a:pPr lvl="1">
              <a:buFont typeface="+mj-lt"/>
              <a:buAutoNum type="alphaUcPeriod"/>
            </a:pPr>
            <a:r>
              <a:rPr lang="en-US" dirty="0" smtClean="0"/>
              <a:t>Christians are like the schoolboy</a:t>
            </a:r>
          </a:p>
          <a:p>
            <a:pPr marL="514350" indent="-514350">
              <a:buFont typeface="+mj-lt"/>
              <a:buAutoNum type="romanUcPeriod"/>
            </a:pPr>
            <a:r>
              <a:rPr lang="en-US" dirty="0" smtClean="0"/>
              <a:t>The desire</a:t>
            </a:r>
          </a:p>
          <a:p>
            <a:pPr lvl="1">
              <a:buFont typeface="+mj-lt"/>
              <a:buAutoNum type="alphaUcPeriod"/>
            </a:pPr>
            <a:r>
              <a:rPr lang="en-US" dirty="0" smtClean="0"/>
              <a:t>Inconsolable secret in each of us</a:t>
            </a:r>
          </a:p>
          <a:p>
            <a:pPr lvl="1">
              <a:buFont typeface="+mj-lt"/>
              <a:buAutoNum type="alphaUcPeriod"/>
            </a:pPr>
            <a:r>
              <a:rPr lang="en-US" dirty="0" smtClean="0"/>
              <a:t>Made from the enchantment of worldliness</a:t>
            </a:r>
          </a:p>
          <a:p>
            <a:pPr lvl="1">
              <a:buFont typeface="+mj-lt"/>
              <a:buAutoNum type="alphaUcPeriod"/>
            </a:pPr>
            <a:r>
              <a:rPr lang="en-US" dirty="0" smtClean="0"/>
              <a:t>No natural happiness will satisfy it</a:t>
            </a:r>
          </a:p>
          <a:p>
            <a:pPr lvl="1">
              <a:buFont typeface="+mj-lt"/>
              <a:buAutoNum type="alphaUcPeriod"/>
            </a:pPr>
            <a:r>
              <a:rPr lang="en-US" dirty="0" smtClean="0"/>
              <a:t>The desire uncertain of the object</a:t>
            </a:r>
          </a:p>
          <a:p>
            <a:pPr lvl="1">
              <a:buFont typeface="+mj-lt"/>
              <a:buAutoNum type="alphaUcPeriod"/>
            </a:pPr>
            <a:r>
              <a:rPr lang="en-US" dirty="0" smtClean="0"/>
              <a:t>Promises of Scripture</a:t>
            </a:r>
          </a:p>
          <a:p>
            <a:pPr lvl="1">
              <a:buFont typeface="+mj-lt"/>
              <a:buAutoNum type="alphaUcPeriod"/>
            </a:pPr>
            <a:r>
              <a:rPr lang="en-US" dirty="0" smtClean="0"/>
              <a:t>Why God produces anything more than the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outline (continued)</a:t>
            </a:r>
            <a:endParaRPr lang="en-US" dirty="0"/>
          </a:p>
        </p:txBody>
      </p:sp>
      <p:sp>
        <p:nvSpPr>
          <p:cNvPr id="3" name="Content Placeholder 2"/>
          <p:cNvSpPr>
            <a:spLocks noGrp="1"/>
          </p:cNvSpPr>
          <p:nvPr>
            <p:ph idx="1"/>
          </p:nvPr>
        </p:nvSpPr>
        <p:spPr/>
        <p:txBody>
          <a:bodyPr/>
          <a:lstStyle/>
          <a:p>
            <a:pPr marL="514350" indent="-514350">
              <a:buFont typeface="+mj-lt"/>
              <a:buAutoNum type="romanUcPeriod" startAt="3"/>
            </a:pPr>
            <a:r>
              <a:rPr lang="en-US" dirty="0" smtClean="0"/>
              <a:t>Glory</a:t>
            </a:r>
          </a:p>
          <a:p>
            <a:pPr lvl="1">
              <a:buFont typeface="+mj-lt"/>
              <a:buAutoNum type="alphaUcPeriod"/>
            </a:pPr>
            <a:r>
              <a:rPr lang="en-US" dirty="0" smtClean="0"/>
              <a:t>Fame</a:t>
            </a:r>
          </a:p>
          <a:p>
            <a:pPr lvl="1">
              <a:buFont typeface="+mj-lt"/>
              <a:buAutoNum type="alphaUcPeriod"/>
            </a:pPr>
            <a:r>
              <a:rPr lang="en-US" dirty="0" smtClean="0"/>
              <a:t>Luminosity</a:t>
            </a:r>
          </a:p>
          <a:p>
            <a:pPr marL="514350" indent="-514350">
              <a:buFont typeface="+mj-lt"/>
              <a:buAutoNum type="romanUcPeriod" startAt="3"/>
            </a:pPr>
            <a:r>
              <a:rPr lang="en-US" dirty="0" smtClean="0"/>
              <a:t>The practical use of this lesson</a:t>
            </a:r>
          </a:p>
          <a:p>
            <a:pPr lvl="1">
              <a:buFont typeface="+mj-lt"/>
              <a:buAutoNum type="alphaUcPeriod"/>
            </a:pPr>
            <a:r>
              <a:rPr lang="en-US" dirty="0" smtClean="0"/>
              <a:t>We need to follow Him</a:t>
            </a:r>
          </a:p>
          <a:p>
            <a:pPr lvl="1">
              <a:buFont typeface="+mj-lt"/>
              <a:buAutoNum type="alphaUcPeriod"/>
            </a:pPr>
            <a:r>
              <a:rPr lang="en-US" dirty="0" smtClean="0"/>
              <a:t>Your neighbor is the holiest object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by Paragraph</a:t>
            </a:r>
            <a:endParaRPr lang="en-US" dirty="0"/>
          </a:p>
        </p:txBody>
      </p:sp>
      <p:sp>
        <p:nvSpPr>
          <p:cNvPr id="3" name="Content Placeholder 2"/>
          <p:cNvSpPr>
            <a:spLocks noGrp="1"/>
          </p:cNvSpPr>
          <p:nvPr>
            <p:ph idx="1"/>
          </p:nvPr>
        </p:nvSpPr>
        <p:spPr/>
        <p:txBody>
          <a:bodyPr>
            <a:normAutofit lnSpcReduction="10000"/>
          </a:bodyPr>
          <a:lstStyle/>
          <a:p>
            <a:r>
              <a:rPr lang="en-US" dirty="0" smtClean="0"/>
              <a:t>Paragraph 1</a:t>
            </a:r>
            <a:r>
              <a:rPr lang="en-US" dirty="0" smtClean="0"/>
              <a:t>: The highest virtue should be a positive—the rewards of the Gospels—rather than a negative, such as unselfishness.</a:t>
            </a:r>
          </a:p>
          <a:p>
            <a:r>
              <a:rPr lang="en-US" dirty="0" smtClean="0"/>
              <a:t>“Indeed</a:t>
            </a:r>
            <a:r>
              <a:rPr lang="en-US" dirty="0"/>
              <a:t>, if we consider the unblushing promises of reward and the staggering nature of the rewards promised in the Gospels, it would seem that Our Lord finds our desires, not too strong, but too weak. We are half-hearted creatures, fooling about with drink and sex and ambition when infinite joy is offered us, like an ignorant child who wants to go on making mud pies in a slum because he cannot imagine what is meant by the offer of a holiday at the sea. We are far too easily pleased</a:t>
            </a:r>
            <a:r>
              <a:rPr lang="en-US" dirty="0" smtClean="0"/>
              <a:t>.” </a:t>
            </a:r>
            <a:r>
              <a:rPr lang="en-US" dirty="0"/>
              <a:t>(1</a:t>
            </a:r>
            <a:r>
              <a:rPr lang="en-US" dirty="0" smtClean="0"/>
              <a:t>)</a:t>
            </a:r>
            <a:endParaRPr lang="en-US" dirty="0"/>
          </a:p>
        </p:txBody>
      </p:sp>
    </p:spTree>
    <p:extLst>
      <p:ext uri="{BB962C8B-B14F-4D97-AF65-F5344CB8AC3E}">
        <p14:creationId xmlns:p14="http://schemas.microsoft.com/office/powerpoint/2010/main" val="649417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by Paragraph</a:t>
            </a:r>
          </a:p>
        </p:txBody>
      </p:sp>
      <p:sp>
        <p:nvSpPr>
          <p:cNvPr id="3" name="Content Placeholder 2"/>
          <p:cNvSpPr>
            <a:spLocks noGrp="1"/>
          </p:cNvSpPr>
          <p:nvPr>
            <p:ph idx="1"/>
          </p:nvPr>
        </p:nvSpPr>
        <p:spPr/>
        <p:txBody>
          <a:bodyPr>
            <a:normAutofit fontScale="92500" lnSpcReduction="20000"/>
          </a:bodyPr>
          <a:lstStyle/>
          <a:p>
            <a:r>
              <a:rPr lang="en-US" dirty="0" smtClean="0"/>
              <a:t>2: “We must not be troubled by unbelievers when they say that this promise of reward makes the Christian life a mercenary affair.” Three examples: the </a:t>
            </a:r>
            <a:r>
              <a:rPr lang="en-US" dirty="0"/>
              <a:t>reward of love is marriage, for a general it is victory, for a schoolboy studying Greek it is Sophocles (Greek poetry). Other activities have their natural or proper reward, or their consummation, but not always obviously</a:t>
            </a:r>
            <a:r>
              <a:rPr lang="en-US" dirty="0" smtClean="0"/>
              <a:t>.</a:t>
            </a:r>
          </a:p>
          <a:p>
            <a:r>
              <a:rPr lang="en-US" dirty="0" smtClean="0"/>
              <a:t>3: Initial </a:t>
            </a:r>
            <a:r>
              <a:rPr lang="en-US" dirty="0"/>
              <a:t>rewards lead to ultimate rewards. The charge of mercenary against the Christian is absurd</a:t>
            </a:r>
            <a:r>
              <a:rPr lang="en-US" dirty="0" smtClean="0"/>
              <a:t>.</a:t>
            </a:r>
          </a:p>
          <a:p>
            <a:r>
              <a:rPr lang="en-US" dirty="0" smtClean="0"/>
              <a:t>4: </a:t>
            </a:r>
            <a:r>
              <a:rPr lang="en-US" dirty="0"/>
              <a:t>Goods we desire in this world bear a symbolic relation to the ultimate good that truly satisfies, but should not replace the true object of our natural desire</a:t>
            </a:r>
            <a:r>
              <a:rPr lang="en-US" dirty="0" smtClean="0"/>
              <a:t>. “… </a:t>
            </a:r>
            <a:r>
              <a:rPr lang="en-US" dirty="0"/>
              <a:t>if we are made for heaven, the desire for our proper place will be already in us, but not yet attached to the true object, and will even appear as the rival of that object</a:t>
            </a:r>
            <a:r>
              <a:rPr lang="en-US" dirty="0" smtClean="0"/>
              <a:t>.”</a:t>
            </a:r>
            <a:endParaRPr lang="en-US" dirty="0"/>
          </a:p>
        </p:txBody>
      </p:sp>
    </p:spTree>
    <p:extLst>
      <p:ext uri="{BB962C8B-B14F-4D97-AF65-F5344CB8AC3E}">
        <p14:creationId xmlns:p14="http://schemas.microsoft.com/office/powerpoint/2010/main" val="207273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by Paragraph</a:t>
            </a:r>
          </a:p>
        </p:txBody>
      </p:sp>
      <p:sp>
        <p:nvSpPr>
          <p:cNvPr id="3" name="Content Placeholder 2"/>
          <p:cNvSpPr>
            <a:spLocks noGrp="1"/>
          </p:cNvSpPr>
          <p:nvPr>
            <p:ph idx="1"/>
          </p:nvPr>
        </p:nvSpPr>
        <p:spPr/>
        <p:txBody>
          <a:bodyPr>
            <a:normAutofit fontScale="92500" lnSpcReduction="20000"/>
          </a:bodyPr>
          <a:lstStyle/>
          <a:p>
            <a:r>
              <a:rPr lang="en-US" dirty="0" smtClean="0"/>
              <a:t>5: </a:t>
            </a:r>
            <a:r>
              <a:rPr lang="en-US" dirty="0"/>
              <a:t>Beauty and memory are good images of the heaven we really desire; modern philosophies point us instead to earth (like George Bernard Shaw or Henri Bergson). “…it is a desire for something that has never actually appeared in our experience.” </a:t>
            </a:r>
            <a:r>
              <a:rPr lang="en-US" dirty="0" smtClean="0"/>
              <a:t>Here</a:t>
            </a:r>
            <a:r>
              <a:rPr lang="en-US" dirty="0"/>
              <a:t>, an instance of pre-evangelism, </a:t>
            </a:r>
            <a:r>
              <a:rPr lang="en-US" dirty="0" smtClean="0"/>
              <a:t>“</a:t>
            </a:r>
            <a:r>
              <a:rPr lang="en-US" dirty="0"/>
              <a:t>they are only the scent of a flower we have not found, the echo of a tune we have not heard, news from a country we have never yet </a:t>
            </a:r>
            <a:r>
              <a:rPr lang="en-US" dirty="0" smtClean="0"/>
              <a:t>visited.”</a:t>
            </a:r>
          </a:p>
          <a:p>
            <a:r>
              <a:rPr lang="en-US" dirty="0" smtClean="0"/>
              <a:t>6: </a:t>
            </a:r>
            <a:r>
              <a:rPr lang="en-US" dirty="0"/>
              <a:t>“Do what they will, then, we remain conscious of a desire which no natural happiness will satisfy.” Hunger doesn’t prove one will get bread, but it does suggest that bread exists. So also a desire for heaven</a:t>
            </a:r>
            <a:r>
              <a:rPr lang="en-US" dirty="0" smtClean="0"/>
              <a:t>. </a:t>
            </a:r>
          </a:p>
          <a:p>
            <a:r>
              <a:rPr lang="en-US" dirty="0" smtClean="0"/>
              <a:t>7: </a:t>
            </a:r>
            <a:r>
              <a:rPr lang="en-US" dirty="0"/>
              <a:t>Scripture gives us an </a:t>
            </a:r>
            <a:r>
              <a:rPr lang="en-US" dirty="0" smtClean="0"/>
              <a:t>authoritative, but </a:t>
            </a:r>
            <a:r>
              <a:rPr lang="en-US" dirty="0" smtClean="0"/>
              <a:t>symbolic, </a:t>
            </a:r>
            <a:r>
              <a:rPr lang="en-US" dirty="0"/>
              <a:t>image of heaven, but also a puzzling one. And the puzzle points to what we need to know.</a:t>
            </a:r>
          </a:p>
        </p:txBody>
      </p:sp>
    </p:spTree>
    <p:extLst>
      <p:ext uri="{BB962C8B-B14F-4D97-AF65-F5344CB8AC3E}">
        <p14:creationId xmlns:p14="http://schemas.microsoft.com/office/powerpoint/2010/main" val="377432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by Paragraph</a:t>
            </a:r>
          </a:p>
        </p:txBody>
      </p:sp>
      <p:sp>
        <p:nvSpPr>
          <p:cNvPr id="3" name="Content Placeholder 2"/>
          <p:cNvSpPr>
            <a:spLocks noGrp="1"/>
          </p:cNvSpPr>
          <p:nvPr>
            <p:ph idx="1"/>
          </p:nvPr>
        </p:nvSpPr>
        <p:spPr/>
        <p:txBody>
          <a:bodyPr>
            <a:normAutofit lnSpcReduction="10000"/>
          </a:bodyPr>
          <a:lstStyle/>
          <a:p>
            <a:r>
              <a:rPr lang="en-US" dirty="0" smtClean="0"/>
              <a:t>8: </a:t>
            </a:r>
            <a:r>
              <a:rPr lang="en-US" dirty="0"/>
              <a:t>Scripture gives five promises of what heaven will be like, sometimes interpreted in too earthly a fashion</a:t>
            </a:r>
            <a:r>
              <a:rPr lang="en-US" dirty="0" smtClean="0"/>
              <a:t>.</a:t>
            </a:r>
          </a:p>
          <a:p>
            <a:r>
              <a:rPr lang="en-US" dirty="0" smtClean="0"/>
              <a:t>9: </a:t>
            </a:r>
            <a:r>
              <a:rPr lang="en-US" dirty="0"/>
              <a:t>The fifth promise, on glory, suggests that glory is either fame or </a:t>
            </a:r>
            <a:r>
              <a:rPr lang="en-US" dirty="0" smtClean="0"/>
              <a:t>luminosity (brightness), </a:t>
            </a:r>
            <a:r>
              <a:rPr lang="en-US" dirty="0"/>
              <a:t>neither of them seemingly right</a:t>
            </a:r>
            <a:r>
              <a:rPr lang="en-US" dirty="0" smtClean="0"/>
              <a:t>.</a:t>
            </a:r>
          </a:p>
          <a:p>
            <a:r>
              <a:rPr lang="en-US" dirty="0" smtClean="0"/>
              <a:t>10: </a:t>
            </a:r>
            <a:r>
              <a:rPr lang="en-US" dirty="0"/>
              <a:t>Some prominent Christians have viewed heavenly glory as fame, i.e. the approval of God or fame with God. Four examples of those that love praise: a child, a beast, a pupil, a creature (all of them are echoes of the ultimate approval from God). Caution—praise can easily become conceit, but not when I realize it is God’s doing rather than mine. It’s what God made me to be.</a:t>
            </a:r>
          </a:p>
        </p:txBody>
      </p:sp>
    </p:spTree>
    <p:extLst>
      <p:ext uri="{BB962C8B-B14F-4D97-AF65-F5344CB8AC3E}">
        <p14:creationId xmlns:p14="http://schemas.microsoft.com/office/powerpoint/2010/main" val="377432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Celebration">
  <a:themeElements>
    <a:clrScheme name="Celebration">
      <a:dk1>
        <a:srgbClr val="49345F"/>
      </a:dk1>
      <a:lt1>
        <a:srgbClr val="DDD9C3"/>
      </a:lt1>
      <a:dk2>
        <a:srgbClr val="000000"/>
      </a:dk2>
      <a:lt2>
        <a:srgbClr val="FFFFFF"/>
      </a:lt2>
      <a:accent1>
        <a:srgbClr val="310095"/>
      </a:accent1>
      <a:accent2>
        <a:srgbClr val="886286"/>
      </a:accent2>
      <a:accent3>
        <a:srgbClr val="A082F5"/>
      </a:accent3>
      <a:accent4>
        <a:srgbClr val="5061C8"/>
      </a:accent4>
      <a:accent5>
        <a:srgbClr val="00AAAA"/>
      </a:accent5>
      <a:accent6>
        <a:srgbClr val="008040"/>
      </a:accent6>
      <a:hlink>
        <a:srgbClr val="A2A2FF"/>
      </a:hlink>
      <a:folHlink>
        <a:srgbClr val="CF9BF7"/>
      </a:folHlink>
    </a:clrScheme>
    <a:fontScheme name="Celebration">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elebr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blipFill rotWithShape="1">
          <a:blip xmlns:r="http://schemas.openxmlformats.org/officeDocument/2006/relationships" r:embed="rId1">
            <a:duotone>
              <a:schemeClr val="phClr">
                <a:tint val="30000"/>
                <a:satMod val="175000"/>
              </a:schemeClr>
              <a:schemeClr val="phClr">
                <a:shade val="50000"/>
                <a:satMod val="115000"/>
              </a:schemeClr>
            </a:duotone>
          </a:blip>
          <a:tile tx="0" ty="0" sx="80000" sy="8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innerShdw blurRad="76200">
              <a:srgbClr val="000000">
                <a:alpha val="50000"/>
              </a:srgbClr>
            </a:innerShdw>
          </a:effectLst>
          <a:scene3d>
            <a:camera prst="orthographicFront">
              <a:rot lat="0" lon="0" rev="0"/>
            </a:camera>
            <a:lightRig rig="soft" dir="t">
              <a:rot lat="0" lon="0" rev="7800000"/>
            </a:lightRig>
          </a:scene3d>
          <a:sp3d>
            <a:bevelT w="63500" h="38100" prst="relaxedInset"/>
          </a:sp3d>
        </a:effectStyle>
      </a:effectStyleLst>
      <a:bgFillStyleLst>
        <a:blipFill rotWithShape="1">
          <a:blip xmlns:r="http://schemas.openxmlformats.org/officeDocument/2006/relationships" r:embed="rId2">
            <a:duotone>
              <a:schemeClr val="phClr">
                <a:tint val="80000"/>
                <a:satMod val="300000"/>
                <a:lumMod val="110000"/>
              </a:schemeClr>
              <a:schemeClr val="phClr">
                <a:shade val="50000"/>
                <a:satMod val="130000"/>
                <a:lumMod val="110000"/>
              </a:schemeClr>
            </a:duotone>
          </a:blip>
          <a:stretch/>
        </a:blipFill>
        <a:blipFill rotWithShape="1">
          <a:blip xmlns:r="http://schemas.openxmlformats.org/officeDocument/2006/relationships" r:embed="rId3">
            <a:duotone>
              <a:schemeClr val="phClr">
                <a:tint val="80000"/>
                <a:satMod val="115000"/>
              </a:schemeClr>
              <a:schemeClr val="phClr">
                <a:shade val="80000"/>
                <a:satMod val="110000"/>
              </a:schemeClr>
            </a:duotone>
          </a:blip>
          <a:stretch/>
        </a:blipFill>
        <a:blipFill rotWithShape="1">
          <a:blip xmlns:r="http://schemas.openxmlformats.org/officeDocument/2006/relationships" r:embed="rId4">
            <a:duotone>
              <a:schemeClr val="phClr">
                <a:tint val="80000"/>
                <a:satMod val="115000"/>
              </a:schemeClr>
              <a:schemeClr val="phClr">
                <a:shade val="80000"/>
                <a:satMod val="11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Celebration</Template>
  <TotalTime>1602</TotalTime>
  <Words>1549</Words>
  <Application>Microsoft Office PowerPoint</Application>
  <PresentationFormat>On-screen Show (4:3)</PresentationFormat>
  <Paragraphs>85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Celebration</vt:lpstr>
      <vt:lpstr>The Weight of glory</vt:lpstr>
      <vt:lpstr>A Sermon</vt:lpstr>
      <vt:lpstr>“The Weight of glory” in context</vt:lpstr>
      <vt:lpstr>An outline</vt:lpstr>
      <vt:lpstr>An outline (continued)</vt:lpstr>
      <vt:lpstr>Summary by Paragraph</vt:lpstr>
      <vt:lpstr>Summary by Paragraph</vt:lpstr>
      <vt:lpstr>Summary by Paragraph</vt:lpstr>
      <vt:lpstr>Summary by Paragraph</vt:lpstr>
      <vt:lpstr>Summary by Paragraph</vt:lpstr>
      <vt:lpstr>The Art of analogy</vt:lpstr>
      <vt:lpstr>Two quotations</vt:lpstr>
      <vt:lpstr>One more quotation</vt:lpstr>
      <vt:lpstr>Discussion questions</vt:lpstr>
      <vt:lpstr>Discussion questions</vt:lpstr>
      <vt:lpstr>The Weight of Glory</vt:lpstr>
      <vt:lpstr>Discussion questions</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World’s Last Night</dc:title>
  <dc:creator>Joel D. Heck</dc:creator>
  <cp:lastModifiedBy>Joel Heck</cp:lastModifiedBy>
  <cp:revision>138</cp:revision>
  <dcterms:created xsi:type="dcterms:W3CDTF">2008-10-23T21:05:02Z</dcterms:created>
  <dcterms:modified xsi:type="dcterms:W3CDTF">2012-02-12T17:34:07Z</dcterms:modified>
</cp:coreProperties>
</file>