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8"/>
  </p:notesMasterIdLst>
  <p:handoutMasterIdLst>
    <p:handoutMasterId r:id="rId49"/>
  </p:handoutMasterIdLst>
  <p:sldIdLst>
    <p:sldId id="256" r:id="rId2"/>
    <p:sldId id="261" r:id="rId3"/>
    <p:sldId id="262" r:id="rId4"/>
    <p:sldId id="295" r:id="rId5"/>
    <p:sldId id="296" r:id="rId6"/>
    <p:sldId id="297" r:id="rId7"/>
    <p:sldId id="298" r:id="rId8"/>
    <p:sldId id="267" r:id="rId9"/>
    <p:sldId id="309" r:id="rId10"/>
    <p:sldId id="299" r:id="rId11"/>
    <p:sldId id="311" r:id="rId12"/>
    <p:sldId id="315" r:id="rId13"/>
    <p:sldId id="312" r:id="rId14"/>
    <p:sldId id="316" r:id="rId15"/>
    <p:sldId id="300" r:id="rId16"/>
    <p:sldId id="301" r:id="rId17"/>
    <p:sldId id="302" r:id="rId18"/>
    <p:sldId id="303" r:id="rId19"/>
    <p:sldId id="304" r:id="rId20"/>
    <p:sldId id="308" r:id="rId21"/>
    <p:sldId id="319" r:id="rId22"/>
    <p:sldId id="318" r:id="rId23"/>
    <p:sldId id="264" r:id="rId24"/>
    <p:sldId id="305" r:id="rId25"/>
    <p:sldId id="306" r:id="rId26"/>
    <p:sldId id="265" r:id="rId27"/>
    <p:sldId id="268" r:id="rId28"/>
    <p:sldId id="281" r:id="rId29"/>
    <p:sldId id="269" r:id="rId30"/>
    <p:sldId id="310" r:id="rId31"/>
    <p:sldId id="266" r:id="rId32"/>
    <p:sldId id="307" r:id="rId33"/>
    <p:sldId id="257" r:id="rId34"/>
    <p:sldId id="271" r:id="rId35"/>
    <p:sldId id="283" r:id="rId36"/>
    <p:sldId id="277" r:id="rId37"/>
    <p:sldId id="278" r:id="rId38"/>
    <p:sldId id="279" r:id="rId39"/>
    <p:sldId id="280" r:id="rId40"/>
    <p:sldId id="293" r:id="rId41"/>
    <p:sldId id="317" r:id="rId42"/>
    <p:sldId id="294" r:id="rId43"/>
    <p:sldId id="314" r:id="rId44"/>
    <p:sldId id="274" r:id="rId45"/>
    <p:sldId id="313" r:id="rId46"/>
    <p:sldId id="258"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529815D-D04D-48BC-9B4F-6C82585FD764}" type="datetimeFigureOut">
              <a:rPr lang="en-US" smtClean="0"/>
              <a:pPr/>
              <a:t>11/2/2017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A64C6CC-EC4B-4C3D-83A7-CBB1EA363D00}" type="slidenum">
              <a:rPr lang="en-US" smtClean="0"/>
              <a:pPr/>
              <a:t>‹#›</a:t>
            </a:fld>
            <a:endParaRPr lang="en-US"/>
          </a:p>
        </p:txBody>
      </p:sp>
    </p:spTree>
    <p:extLst>
      <p:ext uri="{BB962C8B-B14F-4D97-AF65-F5344CB8AC3E}">
        <p14:creationId xmlns:p14="http://schemas.microsoft.com/office/powerpoint/2010/main" val="3357000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764883-56C1-43F6-B0B4-B1F0D041D49F}" type="datetimeFigureOut">
              <a:rPr lang="en-US" smtClean="0"/>
              <a:pPr/>
              <a:t>11/2/2017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3EAB17-9033-4209-A297-DA3974BD8BBB}" type="slidenum">
              <a:rPr lang="en-US" smtClean="0"/>
              <a:pPr/>
              <a:t>‹#›</a:t>
            </a:fld>
            <a:endParaRPr lang="en-US"/>
          </a:p>
        </p:txBody>
      </p:sp>
    </p:spTree>
    <p:extLst>
      <p:ext uri="{BB962C8B-B14F-4D97-AF65-F5344CB8AC3E}">
        <p14:creationId xmlns:p14="http://schemas.microsoft.com/office/powerpoint/2010/main" val="102097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apple orchard reappears</a:t>
            </a:r>
            <a:r>
              <a:rPr lang="en-US" baseline="0" dirty="0"/>
              <a:t> in </a:t>
            </a:r>
            <a:r>
              <a:rPr lang="en-US" i="1" baseline="0" dirty="0"/>
              <a:t>Prince Caspian</a:t>
            </a:r>
            <a:r>
              <a:rPr lang="en-US" baseline="0" dirty="0"/>
              <a:t>.</a:t>
            </a:r>
            <a:endParaRPr lang="en-US" dirty="0"/>
          </a:p>
        </p:txBody>
      </p:sp>
      <p:sp>
        <p:nvSpPr>
          <p:cNvPr id="4" name="Slide Number Placeholder 3"/>
          <p:cNvSpPr>
            <a:spLocks noGrp="1"/>
          </p:cNvSpPr>
          <p:nvPr>
            <p:ph type="sldNum" sz="quarter" idx="10"/>
          </p:nvPr>
        </p:nvSpPr>
        <p:spPr/>
        <p:txBody>
          <a:bodyPr/>
          <a:lstStyle/>
          <a:p>
            <a:fld id="{CC3EAB17-9033-4209-A297-DA3974BD8BBB}" type="slidenum">
              <a:rPr lang="en-US" smtClean="0"/>
              <a:pPr/>
              <a:t>3</a:t>
            </a:fld>
            <a:endParaRPr lang="en-US"/>
          </a:p>
        </p:txBody>
      </p:sp>
    </p:spTree>
    <p:extLst>
      <p:ext uri="{BB962C8B-B14F-4D97-AF65-F5344CB8AC3E}">
        <p14:creationId xmlns:p14="http://schemas.microsoft.com/office/powerpoint/2010/main" val="55046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EAB17-9033-4209-A297-DA3974BD8BBB}" type="slidenum">
              <a:rPr lang="en-US" smtClean="0"/>
              <a:pPr/>
              <a:t>4</a:t>
            </a:fld>
            <a:endParaRPr lang="en-US"/>
          </a:p>
        </p:txBody>
      </p:sp>
    </p:spTree>
    <p:extLst>
      <p:ext uri="{BB962C8B-B14F-4D97-AF65-F5344CB8AC3E}">
        <p14:creationId xmlns:p14="http://schemas.microsoft.com/office/powerpoint/2010/main" val="342129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 represents </a:t>
            </a:r>
            <a:r>
              <a:rPr lang="en-US" dirty="0" err="1"/>
              <a:t>Tashbaan</a:t>
            </a:r>
            <a:r>
              <a:rPr lang="en-US" dirty="0"/>
              <a:t>. The river to the north of Tashbaan is the Winding Arrow River.</a:t>
            </a:r>
          </a:p>
        </p:txBody>
      </p:sp>
      <p:sp>
        <p:nvSpPr>
          <p:cNvPr id="4" name="Slide Number Placeholder 3"/>
          <p:cNvSpPr>
            <a:spLocks noGrp="1"/>
          </p:cNvSpPr>
          <p:nvPr>
            <p:ph type="sldNum" sz="quarter" idx="10"/>
          </p:nvPr>
        </p:nvSpPr>
        <p:spPr/>
        <p:txBody>
          <a:bodyPr/>
          <a:lstStyle/>
          <a:p>
            <a:fld id="{CC3EAB17-9033-4209-A297-DA3974BD8BBB}" type="slidenum">
              <a:rPr lang="en-US" smtClean="0"/>
              <a:pPr/>
              <a:t>6</a:t>
            </a:fld>
            <a:endParaRPr lang="en-US"/>
          </a:p>
        </p:txBody>
      </p:sp>
    </p:spTree>
    <p:extLst>
      <p:ext uri="{BB962C8B-B14F-4D97-AF65-F5344CB8AC3E}">
        <p14:creationId xmlns:p14="http://schemas.microsoft.com/office/powerpoint/2010/main" val="389382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3EAB17-9033-4209-A297-DA3974BD8BBB}" type="slidenum">
              <a:rPr lang="en-US" smtClean="0"/>
              <a:pPr/>
              <a:t>42</a:t>
            </a:fld>
            <a:endParaRPr lang="en-US"/>
          </a:p>
        </p:txBody>
      </p:sp>
    </p:spTree>
    <p:extLst>
      <p:ext uri="{BB962C8B-B14F-4D97-AF65-F5344CB8AC3E}">
        <p14:creationId xmlns:p14="http://schemas.microsoft.com/office/powerpoint/2010/main" val="460101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24C85AD2-C995-470F-8C10-0E9FEB7C36FA}" type="datetimeFigureOut">
              <a:rPr lang="en-US" smtClean="0"/>
              <a:pPr/>
              <a:t>11/2/2017</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239428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C85AD2-C995-470F-8C10-0E9FEB7C36FA}"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31597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4C85AD2-C995-470F-8C10-0E9FEB7C36FA}" type="datetimeFigureOut">
              <a:rPr lang="en-US" smtClean="0"/>
              <a:pPr/>
              <a:t>11/2/2017</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305311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4C85AD2-C995-470F-8C10-0E9FEB7C36FA}" type="datetimeFigureOut">
              <a:rPr lang="en-US" smtClean="0"/>
              <a:pPr/>
              <a:t>11/2/2017</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557E5C2E-CCD9-4311-87E3-EA9767D54573}"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8788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24C85AD2-C995-470F-8C10-0E9FEB7C36FA}" type="datetimeFigureOut">
              <a:rPr lang="en-US" smtClean="0"/>
              <a:pPr/>
              <a:t>11/2/2017</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220815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4C85AD2-C995-470F-8C10-0E9FEB7C36FA}"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4147126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4C85AD2-C995-470F-8C10-0E9FEB7C36FA}"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8839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85AD2-C995-470F-8C10-0E9FEB7C36FA}"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3700482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24C85AD2-C995-470F-8C10-0E9FEB7C36FA}" type="datetimeFigureOut">
              <a:rPr lang="en-US" smtClean="0"/>
              <a:pPr/>
              <a:t>11/2/2017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49815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85AD2-C995-470F-8C10-0E9FEB7C36FA}"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2894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24C85AD2-C995-470F-8C10-0E9FEB7C36FA}" type="datetimeFigureOut">
              <a:rPr lang="en-US" smtClean="0"/>
              <a:pPr/>
              <a:t>11/2/2017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11173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85AD2-C995-470F-8C10-0E9FEB7C36FA}"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43567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85AD2-C995-470F-8C10-0E9FEB7C36FA}"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177431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85AD2-C995-470F-8C10-0E9FEB7C36FA}"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255989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85AD2-C995-470F-8C10-0E9FEB7C36FA}"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3465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C85AD2-C995-470F-8C10-0E9FEB7C36FA}"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360289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C85AD2-C995-470F-8C10-0E9FEB7C36FA}"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E5C2E-CCD9-4311-87E3-EA9767D54573}" type="slidenum">
              <a:rPr lang="en-US" smtClean="0"/>
              <a:pPr/>
              <a:t>‹#›</a:t>
            </a:fld>
            <a:endParaRPr lang="en-US"/>
          </a:p>
        </p:txBody>
      </p:sp>
    </p:spTree>
    <p:extLst>
      <p:ext uri="{BB962C8B-B14F-4D97-AF65-F5344CB8AC3E}">
        <p14:creationId xmlns:p14="http://schemas.microsoft.com/office/powerpoint/2010/main" val="502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4C85AD2-C995-470F-8C10-0E9FEB7C36FA}" type="datetimeFigureOut">
              <a:rPr lang="en-US" smtClean="0"/>
              <a:pPr/>
              <a:t>11/2/2017</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7E5C2E-CCD9-4311-87E3-EA9767D54573}" type="slidenum">
              <a:rPr lang="en-US" smtClean="0"/>
              <a:pPr/>
              <a:t>‹#›</a:t>
            </a:fld>
            <a:endParaRPr lang="en-US"/>
          </a:p>
        </p:txBody>
      </p:sp>
    </p:spTree>
    <p:extLst>
      <p:ext uri="{BB962C8B-B14F-4D97-AF65-F5344CB8AC3E}">
        <p14:creationId xmlns:p14="http://schemas.microsoft.com/office/powerpoint/2010/main" val="189928514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The Horse and His Boy</a:t>
            </a:r>
          </a:p>
        </p:txBody>
      </p:sp>
      <p:sp>
        <p:nvSpPr>
          <p:cNvPr id="3" name="Subtitle 2"/>
          <p:cNvSpPr>
            <a:spLocks noGrp="1"/>
          </p:cNvSpPr>
          <p:nvPr>
            <p:ph type="subTitle" idx="1"/>
          </p:nvPr>
        </p:nvSpPr>
        <p:spPr/>
        <p:txBody>
          <a:bodyPr/>
          <a:lstStyle/>
          <a:p>
            <a:r>
              <a:rPr lang="en-US" dirty="0"/>
              <a:t>To David and Douglas Gresham</a:t>
            </a:r>
          </a:p>
        </p:txBody>
      </p:sp>
      <p:pic>
        <p:nvPicPr>
          <p:cNvPr id="19458" name="Picture 2" descr="http://upload.wikimedia.org/wikipedia/en/f/f9/TheHorseAndHisBoy%281stEd%29.jpg"/>
          <p:cNvPicPr>
            <a:picLocks noChangeAspect="1" noChangeArrowheads="1"/>
          </p:cNvPicPr>
          <p:nvPr/>
        </p:nvPicPr>
        <p:blipFill>
          <a:blip r:embed="rId2" cstate="print"/>
          <a:srcRect/>
          <a:stretch>
            <a:fillRect/>
          </a:stretch>
        </p:blipFill>
        <p:spPr bwMode="auto">
          <a:xfrm>
            <a:off x="5791200" y="2774158"/>
            <a:ext cx="2667000" cy="408384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half" idx="1"/>
          </p:nvPr>
        </p:nvSpPr>
        <p:spPr>
          <a:xfrm>
            <a:off x="0" y="1447800"/>
            <a:ext cx="4517136" cy="5257800"/>
          </a:xfrm>
        </p:spPr>
        <p:txBody>
          <a:bodyPr>
            <a:normAutofit lnSpcReduction="10000"/>
          </a:bodyPr>
          <a:lstStyle/>
          <a:p>
            <a:r>
              <a:rPr lang="en-US" dirty="0"/>
              <a:t>They head north across the desert in an attempt to get to </a:t>
            </a:r>
            <a:r>
              <a:rPr lang="en-US" dirty="0" err="1"/>
              <a:t>Archenland</a:t>
            </a:r>
            <a:r>
              <a:rPr lang="en-US" dirty="0"/>
              <a:t> first, but they delay too much.</a:t>
            </a:r>
          </a:p>
          <a:p>
            <a:r>
              <a:rPr lang="en-US" dirty="0"/>
              <a:t>They see </a:t>
            </a:r>
            <a:r>
              <a:rPr lang="en-US" dirty="0" err="1"/>
              <a:t>Rabadash’s</a:t>
            </a:r>
            <a:r>
              <a:rPr lang="en-US" dirty="0"/>
              <a:t> army approaching: “And certainly both Horses were doing, if not all they could, all they thought they could; which is not quite the same thing.”</a:t>
            </a:r>
          </a:p>
          <a:p>
            <a:r>
              <a:rPr lang="en-US" dirty="0"/>
              <a:t>Then Aslan chases them, and they move faster.</a:t>
            </a:r>
          </a:p>
          <a:p>
            <a:r>
              <a:rPr lang="en-US" dirty="0"/>
              <a:t>Aslan slashes Aravis’ back as Shasta jumps off Bree and runs at Aslan without any weapons.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969" y="2895600"/>
            <a:ext cx="4464755" cy="2438399"/>
          </a:xfrm>
        </p:spPr>
      </p:pic>
    </p:spTree>
    <p:extLst>
      <p:ext uri="{BB962C8B-B14F-4D97-AF65-F5344CB8AC3E}">
        <p14:creationId xmlns:p14="http://schemas.microsoft.com/office/powerpoint/2010/main" val="18776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Moral Development</a:t>
            </a:r>
          </a:p>
        </p:txBody>
      </p:sp>
      <p:sp>
        <p:nvSpPr>
          <p:cNvPr id="6" name="Content Placeholder 5"/>
          <p:cNvSpPr>
            <a:spLocks noGrp="1"/>
          </p:cNvSpPr>
          <p:nvPr>
            <p:ph idx="1"/>
          </p:nvPr>
        </p:nvSpPr>
        <p:spPr/>
        <p:txBody>
          <a:bodyPr>
            <a:normAutofit/>
          </a:bodyPr>
          <a:lstStyle/>
          <a:p>
            <a:r>
              <a:rPr lang="en-US" sz="2800" dirty="0"/>
              <a:t>	“Shasta slipped his feet out of the stirrups, slid both his legs over on the left side, hesitated for one hideous hundredth of a second, and jumped. It hurt horribly and nearly winded him; but before he knew how it hurt him he was staggering back to help Aravis. He had never done anything like this in his life before and hardly knew why he was doing it now.</a:t>
            </a:r>
          </a:p>
        </p:txBody>
      </p:sp>
    </p:spTree>
    <p:extLst>
      <p:ext uri="{BB962C8B-B14F-4D97-AF65-F5344CB8AC3E}">
        <p14:creationId xmlns:p14="http://schemas.microsoft.com/office/powerpoint/2010/main" val="179450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Moral Development</a:t>
            </a:r>
          </a:p>
        </p:txBody>
      </p:sp>
      <p:sp>
        <p:nvSpPr>
          <p:cNvPr id="6" name="Content Placeholder 5"/>
          <p:cNvSpPr>
            <a:spLocks noGrp="1"/>
          </p:cNvSpPr>
          <p:nvPr>
            <p:ph idx="1"/>
          </p:nvPr>
        </p:nvSpPr>
        <p:spPr/>
        <p:txBody>
          <a:bodyPr>
            <a:normAutofit/>
          </a:bodyPr>
          <a:lstStyle/>
          <a:p>
            <a:r>
              <a:rPr lang="en-US" sz="2800" dirty="0"/>
              <a:t>	“One of the most terrible noises in the world, a horse’s scream, broke from </a:t>
            </a:r>
            <a:r>
              <a:rPr lang="en-US" sz="2800" dirty="0" err="1"/>
              <a:t>Hwin’s</a:t>
            </a:r>
            <a:r>
              <a:rPr lang="en-US" sz="2800" dirty="0"/>
              <a:t> lips. Aravis was stooping low over </a:t>
            </a:r>
            <a:r>
              <a:rPr lang="en-US" sz="2800" dirty="0" err="1"/>
              <a:t>Hwin’s</a:t>
            </a:r>
            <a:r>
              <a:rPr lang="en-US" sz="2800" dirty="0"/>
              <a:t> neck and seemed to be trying to draw her sword.</a:t>
            </a:r>
          </a:p>
        </p:txBody>
      </p:sp>
    </p:spTree>
    <p:extLst>
      <p:ext uri="{BB962C8B-B14F-4D97-AF65-F5344CB8AC3E}">
        <p14:creationId xmlns:p14="http://schemas.microsoft.com/office/powerpoint/2010/main" val="6643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Moral Development</a:t>
            </a:r>
          </a:p>
        </p:txBody>
      </p:sp>
      <p:sp>
        <p:nvSpPr>
          <p:cNvPr id="6" name="Content Placeholder 5"/>
          <p:cNvSpPr>
            <a:spLocks noGrp="1"/>
          </p:cNvSpPr>
          <p:nvPr>
            <p:ph idx="1"/>
          </p:nvPr>
        </p:nvSpPr>
        <p:spPr>
          <a:xfrm>
            <a:off x="594360" y="2082801"/>
            <a:ext cx="7955280" cy="4069080"/>
          </a:xfrm>
        </p:spPr>
        <p:txBody>
          <a:bodyPr>
            <a:noAutofit/>
          </a:bodyPr>
          <a:lstStyle/>
          <a:p>
            <a:r>
              <a:rPr lang="en-US" sz="2800" dirty="0"/>
              <a:t>“And now all three—Aravis, Hwin, and the lion—were almost on top of Shasta. Before they reached him the lion rose on its hind legs, larger than you would have believed a lion could be, and jabbed at Aravis with its right paw. Shasta could see all the terrible claws extended. Aravis screamed and reeled in the saddle. The lion was tearing her shoulders. Shasta, half mad with horror, managed to lurch towards the brute.</a:t>
            </a:r>
          </a:p>
        </p:txBody>
      </p:sp>
    </p:spTree>
    <p:extLst>
      <p:ext uri="{BB962C8B-B14F-4D97-AF65-F5344CB8AC3E}">
        <p14:creationId xmlns:p14="http://schemas.microsoft.com/office/powerpoint/2010/main" val="359476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Moral Development</a:t>
            </a:r>
          </a:p>
        </p:txBody>
      </p:sp>
      <p:sp>
        <p:nvSpPr>
          <p:cNvPr id="6" name="Content Placeholder 5"/>
          <p:cNvSpPr>
            <a:spLocks noGrp="1"/>
          </p:cNvSpPr>
          <p:nvPr>
            <p:ph idx="1"/>
          </p:nvPr>
        </p:nvSpPr>
        <p:spPr>
          <a:xfrm>
            <a:off x="594360" y="2082801"/>
            <a:ext cx="7955280" cy="4069080"/>
          </a:xfrm>
        </p:spPr>
        <p:txBody>
          <a:bodyPr>
            <a:noAutofit/>
          </a:bodyPr>
          <a:lstStyle/>
          <a:p>
            <a:r>
              <a:rPr lang="en-US" sz="2800" dirty="0"/>
              <a:t>“He had no weapon, not even a stick or a stone. He shouted out, idiotically, at the lion as one would at a dog. ‘Go home! Go home!’ For a fraction of a second he was staring right into its wide-opened, raging mouth. Then, to his utter astonishment, the lion, still on its hind legs, checked itself suddenly, turned head over heels, picked itself up, and rushed away.”</a:t>
            </a:r>
          </a:p>
        </p:txBody>
      </p:sp>
    </p:spTree>
    <p:extLst>
      <p:ext uri="{BB962C8B-B14F-4D97-AF65-F5344CB8AC3E}">
        <p14:creationId xmlns:p14="http://schemas.microsoft.com/office/powerpoint/2010/main" val="212162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1730" y="2590800"/>
            <a:ext cx="4485483" cy="2362200"/>
          </a:xfrm>
        </p:spPr>
      </p:pic>
      <p:sp>
        <p:nvSpPr>
          <p:cNvPr id="4" name="Content Placeholder 3"/>
          <p:cNvSpPr>
            <a:spLocks noGrp="1"/>
          </p:cNvSpPr>
          <p:nvPr>
            <p:ph sz="half" idx="2"/>
          </p:nvPr>
        </p:nvSpPr>
        <p:spPr>
          <a:xfrm>
            <a:off x="4657213" y="1828800"/>
            <a:ext cx="4258186" cy="4800600"/>
          </a:xfrm>
        </p:spPr>
        <p:txBody>
          <a:bodyPr>
            <a:normAutofit lnSpcReduction="10000"/>
          </a:bodyPr>
          <a:lstStyle/>
          <a:p>
            <a:r>
              <a:rPr lang="en-US" dirty="0"/>
              <a:t>They reach an enclosure where the Hermit of the Southern March lives.</a:t>
            </a:r>
          </a:p>
          <a:p>
            <a:r>
              <a:rPr lang="en-US" dirty="0"/>
              <a:t>The Hermit sends Shasta to warn King Lune.</a:t>
            </a:r>
          </a:p>
          <a:p>
            <a:r>
              <a:rPr lang="en-US" dirty="0"/>
              <a:t>Aravis thinks she has been lucky, but the Hermit says, “I have now lived a hundred and nine winters in this world and have never yet met any such thing as Luck.”</a:t>
            </a:r>
          </a:p>
          <a:p>
            <a:r>
              <a:rPr lang="en-US" dirty="0"/>
              <a:t>The male horse Bree and the female traveler Aravis are humbled by the events surrounding their escape.</a:t>
            </a:r>
          </a:p>
        </p:txBody>
      </p:sp>
    </p:spTree>
    <p:extLst>
      <p:ext uri="{BB962C8B-B14F-4D97-AF65-F5344CB8AC3E}">
        <p14:creationId xmlns:p14="http://schemas.microsoft.com/office/powerpoint/2010/main" val="20378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half" idx="1"/>
          </p:nvPr>
        </p:nvSpPr>
        <p:spPr/>
        <p:txBody>
          <a:bodyPr>
            <a:normAutofit fontScale="92500" lnSpcReduction="20000"/>
          </a:bodyPr>
          <a:lstStyle/>
          <a:p>
            <a:r>
              <a:rPr lang="en-US" dirty="0"/>
              <a:t>Shasta meets King Lune and a hunting party, and he warns them of Rabadash and his 200 soldiers.</a:t>
            </a:r>
          </a:p>
          <a:p>
            <a:r>
              <a:rPr lang="en-US" dirty="0"/>
              <a:t>After Shasta gets lost in some fog and takes the right fork of a road, Rabadash and his men take the left fork and make their way to the castle of King Lune.</a:t>
            </a:r>
          </a:p>
          <a:p>
            <a:r>
              <a:rPr lang="en-US" dirty="0"/>
              <a:t>As Shasta moves on, he pities himself.</a:t>
            </a:r>
          </a:p>
          <a:p>
            <a:r>
              <a:rPr lang="en-US" dirty="0"/>
              <a:t>He hears the breath of Something walking alongside him in the fog.</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73075" y="2362200"/>
            <a:ext cx="4542205" cy="3505200"/>
          </a:xfrm>
        </p:spPr>
      </p:pic>
    </p:spTree>
    <p:extLst>
      <p:ext uri="{BB962C8B-B14F-4D97-AF65-F5344CB8AC3E}">
        <p14:creationId xmlns:p14="http://schemas.microsoft.com/office/powerpoint/2010/main" val="2265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idx="1"/>
          </p:nvPr>
        </p:nvSpPr>
        <p:spPr/>
        <p:txBody>
          <a:bodyPr>
            <a:normAutofit lnSpcReduction="10000"/>
          </a:bodyPr>
          <a:lstStyle/>
          <a:p>
            <a:r>
              <a:rPr lang="en-US" dirty="0"/>
              <a:t>	“Who </a:t>
            </a:r>
            <a:r>
              <a:rPr lang="en-US" i="1" dirty="0"/>
              <a:t>are </a:t>
            </a:r>
            <a:r>
              <a:rPr lang="en-US" dirty="0"/>
              <a:t>you?” asked Shasta.</a:t>
            </a:r>
          </a:p>
          <a:p>
            <a:r>
              <a:rPr lang="en-US" dirty="0"/>
              <a:t>	“Myself,” said the Voice, very deep and low so that the earth shook: and again “Myself,” loud and clear and gay: and then the third time “Myself,” whispered so softly you could hardly hear it, and yet it seemed to come from all round you as if the leaves rustled with it.</a:t>
            </a:r>
          </a:p>
          <a:p>
            <a:r>
              <a:rPr lang="en-US" dirty="0"/>
              <a:t>The voice comes from Aslan, who encourages Shasta, and then Shasta keeps walking and comes into Narnia.</a:t>
            </a:r>
          </a:p>
          <a:p>
            <a:r>
              <a:rPr lang="en-US" dirty="0"/>
              <a:t>He tells of the attack on King Lune’s castle, and a group of Narnian soldiers go and defeat Rabadash.</a:t>
            </a:r>
          </a:p>
          <a:p>
            <a:r>
              <a:rPr lang="en-US" dirty="0"/>
              <a:t>They discover that Shasta is </a:t>
            </a:r>
            <a:r>
              <a:rPr lang="en-US" dirty="0" err="1"/>
              <a:t>Corin’s</a:t>
            </a:r>
            <a:r>
              <a:rPr lang="en-US" dirty="0"/>
              <a:t> twin brother.</a:t>
            </a:r>
          </a:p>
        </p:txBody>
      </p:sp>
    </p:spTree>
    <p:extLst>
      <p:ext uri="{BB962C8B-B14F-4D97-AF65-F5344CB8AC3E}">
        <p14:creationId xmlns:p14="http://schemas.microsoft.com/office/powerpoint/2010/main" val="13544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idx="1"/>
          </p:nvPr>
        </p:nvSpPr>
        <p:spPr/>
        <p:txBody>
          <a:bodyPr>
            <a:normAutofit fontScale="92500"/>
          </a:bodyPr>
          <a:lstStyle/>
          <a:p>
            <a:r>
              <a:rPr lang="en-US" dirty="0"/>
              <a:t>Aslan comes to the Hermit’s home and speaks to the Hermit, Aravis, and the talking horses Bree and Hwin.</a:t>
            </a:r>
          </a:p>
          <a:p>
            <a:r>
              <a:rPr lang="en-US" dirty="0"/>
              <a:t>As Aslan approaches Bree from behind, Bree is speaking to the others, “‘No doubt,’ continued Bree, ‘when they speak of him as a Lion they only mean he’s as strong as a lion or (to our enemies, of course) as fierce as a lion. Or something of that kind.</a:t>
            </a:r>
          </a:p>
          <a:p>
            <a:r>
              <a:rPr lang="en-US" dirty="0"/>
              <a:t>“Even a little girl like you, Aravis, must see that it would be quite absurd to suppose he is a </a:t>
            </a:r>
            <a:r>
              <a:rPr lang="en-US" i="1" dirty="0"/>
              <a:t>real </a:t>
            </a:r>
            <a:r>
              <a:rPr lang="en-US" dirty="0"/>
              <a:t>lion. Indeed it would be disrespectful. If he was a lion he’d have to be a Beast just like the rest of us. Why!’ (and here Bree began to laugh) ‘If he was a lion he’d have four paws, and a tail, and </a:t>
            </a:r>
            <a:r>
              <a:rPr lang="en-US" i="1" dirty="0"/>
              <a:t>Whiskers</a:t>
            </a:r>
            <a:r>
              <a:rPr lang="en-US" dirty="0"/>
              <a:t>!’”</a:t>
            </a:r>
          </a:p>
          <a:p>
            <a:r>
              <a:rPr lang="en-US" dirty="0"/>
              <a:t>Aslan addresses the pride of Bree and Aravis.</a:t>
            </a:r>
          </a:p>
        </p:txBody>
      </p:sp>
    </p:spTree>
    <p:extLst>
      <p:ext uri="{BB962C8B-B14F-4D97-AF65-F5344CB8AC3E}">
        <p14:creationId xmlns:p14="http://schemas.microsoft.com/office/powerpoint/2010/main" val="28960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idx="1"/>
          </p:nvPr>
        </p:nvSpPr>
        <p:spPr/>
        <p:txBody>
          <a:bodyPr>
            <a:noAutofit/>
          </a:bodyPr>
          <a:lstStyle/>
          <a:p>
            <a:r>
              <a:rPr lang="en-US" sz="2200" dirty="0"/>
              <a:t>Shasta comes and tells his story, saying that King Lune wants her to live in his court.</a:t>
            </a:r>
          </a:p>
          <a:p>
            <a:r>
              <a:rPr lang="en-US" sz="2200" dirty="0"/>
              <a:t>King Lune attempts to deal with Rabadash, who is impenitent.</a:t>
            </a:r>
          </a:p>
          <a:p>
            <a:r>
              <a:rPr lang="en-US" sz="2200" dirty="0"/>
              <a:t>Aslan arrives and turns Rabadash into a donkey.</a:t>
            </a:r>
          </a:p>
          <a:p>
            <a:r>
              <a:rPr lang="en-US" sz="2200" dirty="0"/>
              <a:t>Rabadash will turn back into a man, but he must stay within ten miles of Tashbaan for the rest of his life.</a:t>
            </a:r>
          </a:p>
          <a:p>
            <a:r>
              <a:rPr lang="en-US" sz="2200" dirty="0"/>
              <a:t>Shasta (Cor) becomes next in line to be king.</a:t>
            </a:r>
          </a:p>
          <a:p>
            <a:r>
              <a:rPr lang="en-US" sz="2200" dirty="0"/>
              <a:t>“Aravis also had many quarrels (and, I’m afraid even fights) with Cor, but they always made it up again: so that years later, when they were grown up they were so used to quarreling and making it up again that they got married so as to go on doing it more conveniently.”</a:t>
            </a:r>
          </a:p>
        </p:txBody>
      </p:sp>
    </p:spTree>
    <p:extLst>
      <p:ext uri="{BB962C8B-B14F-4D97-AF65-F5344CB8AC3E}">
        <p14:creationId xmlns:p14="http://schemas.microsoft.com/office/powerpoint/2010/main" val="401525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lnSpcReduction="10000"/>
          </a:bodyPr>
          <a:lstStyle/>
          <a:p>
            <a:r>
              <a:rPr lang="en-US" dirty="0"/>
              <a:t>In 1945-1948, Lewis had a Middle Eastern student named M. A. Manzalaoui, whose thesis on eighteenth century English translations from Arabic Lewis supervised. Manzalaoui has no doubt that Lewis reread the </a:t>
            </a:r>
            <a:r>
              <a:rPr lang="en-US" i="1" dirty="0"/>
              <a:t>Arabian Nights </a:t>
            </a:r>
            <a:r>
              <a:rPr lang="en-US" dirty="0"/>
              <a:t>to equip himself for the task. Lewis obviously drew on that experience to write </a:t>
            </a:r>
            <a:r>
              <a:rPr lang="en-US" i="1" dirty="0"/>
              <a:t>The Horse and His Boy</a:t>
            </a:r>
            <a:r>
              <a:rPr lang="en-US" dirty="0"/>
              <a:t>.</a:t>
            </a:r>
          </a:p>
          <a:p>
            <a:r>
              <a:rPr lang="en-US" i="1" dirty="0"/>
              <a:t>The Horse and His Boy</a:t>
            </a:r>
            <a:r>
              <a:rPr lang="en-US" dirty="0"/>
              <a:t> is the 8</a:t>
            </a:r>
            <a:r>
              <a:rPr lang="en-US" baseline="30000" dirty="0"/>
              <a:t>th</a:t>
            </a:r>
            <a:r>
              <a:rPr lang="en-US" dirty="0"/>
              <a:t> title. Previously . . .</a:t>
            </a:r>
          </a:p>
          <a:p>
            <a:r>
              <a:rPr lang="en-US" i="1" dirty="0"/>
              <a:t>Shasta and the North</a:t>
            </a:r>
            <a:r>
              <a:rPr lang="en-US" dirty="0"/>
              <a:t>, </a:t>
            </a:r>
            <a:r>
              <a:rPr lang="en-US" i="1" dirty="0"/>
              <a:t>The Horse and the Boy</a:t>
            </a:r>
            <a:r>
              <a:rPr lang="en-US" dirty="0"/>
              <a:t>, </a:t>
            </a:r>
            <a:r>
              <a:rPr lang="en-US" i="1" dirty="0"/>
              <a:t>The Desert Road to Narnia</a:t>
            </a:r>
            <a:r>
              <a:rPr lang="en-US" dirty="0"/>
              <a:t>, </a:t>
            </a:r>
            <a:r>
              <a:rPr lang="en-US" i="1" dirty="0"/>
              <a:t>Cor of </a:t>
            </a:r>
            <a:r>
              <a:rPr lang="en-US" i="1" dirty="0" err="1"/>
              <a:t>Archenland</a:t>
            </a:r>
            <a:r>
              <a:rPr lang="en-US" dirty="0"/>
              <a:t>, </a:t>
            </a:r>
            <a:r>
              <a:rPr lang="en-US" i="1" dirty="0"/>
              <a:t>The Horse Stole the Boy</a:t>
            </a:r>
            <a:r>
              <a:rPr lang="en-US" dirty="0"/>
              <a:t>, </a:t>
            </a:r>
            <a:r>
              <a:rPr lang="en-US" i="1" dirty="0"/>
              <a:t>Over the Border</a:t>
            </a:r>
            <a:r>
              <a:rPr lang="en-US" dirty="0"/>
              <a:t>, and </a:t>
            </a:r>
            <a:r>
              <a:rPr lang="en-US" i="1" dirty="0"/>
              <a:t>The Horse Bree</a:t>
            </a:r>
            <a:r>
              <a:rPr lang="en-US" dirty="0"/>
              <a:t>.</a:t>
            </a:r>
          </a:p>
          <a:p>
            <a:r>
              <a:rPr lang="en-US" dirty="0"/>
              <a:t>“Narnia and the North” ten times in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Humor</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2209800"/>
            <a:ext cx="4975518" cy="3200400"/>
          </a:xfrm>
        </p:spPr>
      </p:pic>
      <p:sp>
        <p:nvSpPr>
          <p:cNvPr id="4" name="Content Placeholder 3"/>
          <p:cNvSpPr>
            <a:spLocks noGrp="1"/>
          </p:cNvSpPr>
          <p:nvPr>
            <p:ph sz="half" idx="2"/>
          </p:nvPr>
        </p:nvSpPr>
        <p:spPr>
          <a:xfrm>
            <a:off x="5486400" y="2057400"/>
            <a:ext cx="3505200" cy="4038599"/>
          </a:xfrm>
        </p:spPr>
        <p:txBody>
          <a:bodyPr>
            <a:noAutofit/>
          </a:bodyPr>
          <a:lstStyle/>
          <a:p>
            <a:pPr marL="0" indent="0">
              <a:buNone/>
            </a:pPr>
            <a:r>
              <a:rPr lang="en-US" sz="2800" dirty="0"/>
              <a:t>One of the sayings of the poets of </a:t>
            </a:r>
            <a:r>
              <a:rPr lang="en-US" sz="2800" dirty="0" err="1"/>
              <a:t>Calormen</a:t>
            </a:r>
            <a:r>
              <a:rPr lang="en-US" sz="2800" dirty="0"/>
              <a:t>:</a:t>
            </a:r>
          </a:p>
          <a:p>
            <a:pPr marL="0" indent="0">
              <a:buNone/>
            </a:pPr>
            <a:r>
              <a:rPr lang="en-US" sz="2800" dirty="0"/>
              <a:t>“Natural affection is stronger than soup and offspring more precious than carbuncles.”</a:t>
            </a:r>
          </a:p>
        </p:txBody>
      </p:sp>
    </p:spTree>
    <p:extLst>
      <p:ext uri="{BB962C8B-B14F-4D97-AF65-F5344CB8AC3E}">
        <p14:creationId xmlns:p14="http://schemas.microsoft.com/office/powerpoint/2010/main" val="37305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A326A0-8695-4C21-B86A-5ACB131F09BF}"/>
              </a:ext>
            </a:extLst>
          </p:cNvPr>
          <p:cNvSpPr>
            <a:spLocks noGrp="1"/>
          </p:cNvSpPr>
          <p:nvPr>
            <p:ph type="title"/>
          </p:nvPr>
        </p:nvSpPr>
        <p:spPr/>
        <p:txBody>
          <a:bodyPr>
            <a:normAutofit/>
          </a:bodyPr>
          <a:lstStyle/>
          <a:p>
            <a:r>
              <a:rPr lang="en-US" sz="3200" dirty="0"/>
              <a:t>More Moral development</a:t>
            </a:r>
          </a:p>
        </p:txBody>
      </p:sp>
      <p:sp>
        <p:nvSpPr>
          <p:cNvPr id="6" name="Content Placeholder 5">
            <a:extLst>
              <a:ext uri="{FF2B5EF4-FFF2-40B4-BE49-F238E27FC236}">
                <a16:creationId xmlns:a16="http://schemas.microsoft.com/office/drawing/2014/main" id="{A27B1A60-0D07-471F-9577-5D65D5D66E53}"/>
              </a:ext>
            </a:extLst>
          </p:cNvPr>
          <p:cNvSpPr>
            <a:spLocks noGrp="1"/>
          </p:cNvSpPr>
          <p:nvPr>
            <p:ph idx="1"/>
          </p:nvPr>
        </p:nvSpPr>
        <p:spPr/>
        <p:txBody>
          <a:bodyPr>
            <a:normAutofit/>
          </a:bodyPr>
          <a:lstStyle/>
          <a:p>
            <a:r>
              <a:rPr lang="en-US" sz="2400" dirty="0"/>
              <a:t>King Lune to </a:t>
            </a:r>
            <a:r>
              <a:rPr lang="en-US" sz="2400" dirty="0" err="1"/>
              <a:t>Rabadash</a:t>
            </a:r>
            <a:r>
              <a:rPr lang="en-US" sz="2400" dirty="0"/>
              <a:t>, “By attacking our castle of </a:t>
            </a:r>
            <a:r>
              <a:rPr lang="en-US" sz="2400" dirty="0" err="1"/>
              <a:t>Anvard</a:t>
            </a:r>
            <a:r>
              <a:rPr lang="en-US" sz="2400" dirty="0"/>
              <a:t> in time of peace without defiance sent, you have proved yourself no knight, but a traitor, and one rather to be whipped by the hangman than to be suffered to cross swords with any person of honor.”</a:t>
            </a:r>
          </a:p>
          <a:p>
            <a:r>
              <a:rPr lang="en-US" sz="2400" dirty="0" err="1"/>
              <a:t>Aravis</a:t>
            </a:r>
            <a:r>
              <a:rPr lang="en-US" sz="2400" dirty="0"/>
              <a:t>’ apology to Shasta.</a:t>
            </a:r>
          </a:p>
          <a:p>
            <a:r>
              <a:rPr lang="en-US" sz="2400" dirty="0"/>
              <a:t>When Cor (Shasta) protested that </a:t>
            </a:r>
            <a:r>
              <a:rPr lang="en-US" sz="2400" dirty="0" err="1"/>
              <a:t>Corin</a:t>
            </a:r>
            <a:r>
              <a:rPr lang="en-US" sz="2400" dirty="0"/>
              <a:t> should be king, King Lune states, “The King’s under the law, for it’s the law makes him a king.”</a:t>
            </a:r>
          </a:p>
        </p:txBody>
      </p:sp>
    </p:spTree>
    <p:extLst>
      <p:ext uri="{BB962C8B-B14F-4D97-AF65-F5344CB8AC3E}">
        <p14:creationId xmlns:p14="http://schemas.microsoft.com/office/powerpoint/2010/main" val="392004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817FEE-0421-4F6F-9923-B2E468EF5C12}"/>
              </a:ext>
            </a:extLst>
          </p:cNvPr>
          <p:cNvSpPr>
            <a:spLocks noGrp="1"/>
          </p:cNvSpPr>
          <p:nvPr>
            <p:ph type="title"/>
          </p:nvPr>
        </p:nvSpPr>
        <p:spPr/>
        <p:txBody>
          <a:bodyPr/>
          <a:lstStyle/>
          <a:p>
            <a:r>
              <a:rPr lang="en-US" dirty="0"/>
              <a:t>Moral development</a:t>
            </a:r>
          </a:p>
        </p:txBody>
      </p:sp>
      <p:sp>
        <p:nvSpPr>
          <p:cNvPr id="6" name="Content Placeholder 5">
            <a:extLst>
              <a:ext uri="{FF2B5EF4-FFF2-40B4-BE49-F238E27FC236}">
                <a16:creationId xmlns:a16="http://schemas.microsoft.com/office/drawing/2014/main" id="{58F145AA-DAB8-4122-B888-B0AFA9637CF1}"/>
              </a:ext>
            </a:extLst>
          </p:cNvPr>
          <p:cNvSpPr>
            <a:spLocks noGrp="1"/>
          </p:cNvSpPr>
          <p:nvPr>
            <p:ph idx="1"/>
          </p:nvPr>
        </p:nvSpPr>
        <p:spPr/>
        <p:txBody>
          <a:bodyPr>
            <a:normAutofit/>
          </a:bodyPr>
          <a:lstStyle/>
          <a:p>
            <a:r>
              <a:rPr lang="en-US" sz="2800" dirty="0"/>
              <a:t>“Won’t it be stealing to use the money?” asked Shasta.</a:t>
            </a:r>
          </a:p>
          <a:p>
            <a:r>
              <a:rPr lang="en-US" sz="2800" dirty="0"/>
              <a:t>“Oh,” said the Horse, looking up with its mouth full of grass, “I never thought of that. A free horse and a talking horse mustn’t steal, of course.”</a:t>
            </a:r>
          </a:p>
          <a:p>
            <a:r>
              <a:rPr lang="en-US" sz="2800" dirty="0"/>
              <a:t>Many other examples.</a:t>
            </a:r>
          </a:p>
        </p:txBody>
      </p:sp>
    </p:spTree>
    <p:extLst>
      <p:ext uri="{BB962C8B-B14F-4D97-AF65-F5344CB8AC3E}">
        <p14:creationId xmlns:p14="http://schemas.microsoft.com/office/powerpoint/2010/main" val="10183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Lindskoog’s</a:t>
            </a:r>
            <a:r>
              <a:rPr lang="en-US" dirty="0"/>
              <a:t> Favorite Quotation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 y="2133599"/>
            <a:ext cx="4547709" cy="3567365"/>
          </a:xfrm>
        </p:spPr>
      </p:pic>
      <p:sp>
        <p:nvSpPr>
          <p:cNvPr id="4" name="Content Placeholder 3"/>
          <p:cNvSpPr>
            <a:spLocks noGrp="1"/>
          </p:cNvSpPr>
          <p:nvPr>
            <p:ph sz="half" idx="2"/>
          </p:nvPr>
        </p:nvSpPr>
        <p:spPr/>
        <p:txBody>
          <a:bodyPr>
            <a:noAutofit/>
          </a:bodyPr>
          <a:lstStyle/>
          <a:p>
            <a:r>
              <a:rPr lang="en-US" sz="2400" dirty="0"/>
              <a:t>Aslan to both Shasta and </a:t>
            </a:r>
            <a:r>
              <a:rPr lang="en-US" sz="2400" dirty="0" err="1"/>
              <a:t>Aravis</a:t>
            </a:r>
            <a:r>
              <a:rPr lang="en-US" sz="2400" dirty="0"/>
              <a:t>: “Child,” he said, “I am telling you your story, not hers. No one is told any story but their own.”</a:t>
            </a:r>
          </a:p>
          <a:p>
            <a:r>
              <a:rPr lang="en-US" sz="2400" dirty="0"/>
              <a:t>So what?</a:t>
            </a:r>
          </a:p>
          <a:p>
            <a:r>
              <a:rPr lang="en-US" sz="2400" dirty="0"/>
              <a:t>Jesus to Peter in John 21:22, “What is that to you? Follow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Biblical Theme I: “Narnia and the North!”</a:t>
            </a:r>
          </a:p>
        </p:txBody>
      </p:sp>
      <p:sp>
        <p:nvSpPr>
          <p:cNvPr id="5" name="Content Placeholder 4"/>
          <p:cNvSpPr>
            <a:spLocks noGrp="1"/>
          </p:cNvSpPr>
          <p:nvPr>
            <p:ph sz="half" idx="1"/>
          </p:nvPr>
        </p:nvSpPr>
        <p:spPr/>
        <p:txBody>
          <a:bodyPr>
            <a:normAutofit/>
          </a:bodyPr>
          <a:lstStyle/>
          <a:p>
            <a:r>
              <a:rPr lang="en-US" sz="2800" dirty="0"/>
              <a:t>We met this previously in Reepicheep</a:t>
            </a:r>
          </a:p>
          <a:p>
            <a:r>
              <a:rPr lang="en-US" sz="2800" dirty="0"/>
              <a:t>Phil. 3:13-14</a:t>
            </a:r>
          </a:p>
          <a:p>
            <a:r>
              <a:rPr lang="en-US" sz="2800" dirty="0"/>
              <a:t>Lewis: “huge regions  of   northern sky”</a:t>
            </a:r>
          </a:p>
          <a:p>
            <a:r>
              <a:rPr lang="en-US" sz="2800" dirty="0"/>
              <a:t>Heb. 11:13</a:t>
            </a:r>
          </a:p>
          <a:p>
            <a:r>
              <a:rPr lang="en-US" sz="2800" dirty="0"/>
              <a:t>Eccl. 3:11</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38014" y="2438400"/>
            <a:ext cx="4902493" cy="2971800"/>
          </a:xfrm>
        </p:spPr>
      </p:pic>
    </p:spTree>
    <p:extLst>
      <p:ext uri="{BB962C8B-B14F-4D97-AF65-F5344CB8AC3E}">
        <p14:creationId xmlns:p14="http://schemas.microsoft.com/office/powerpoint/2010/main" val="41747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16" y="457200"/>
            <a:ext cx="8397240" cy="759627"/>
          </a:xfrm>
        </p:spPr>
        <p:txBody>
          <a:bodyPr>
            <a:normAutofit/>
          </a:bodyPr>
          <a:lstStyle/>
          <a:p>
            <a:pPr algn="l"/>
            <a:r>
              <a:rPr lang="en-US" sz="3200" dirty="0"/>
              <a:t>Biblical Theme II: Most Unfortunate</a:t>
            </a:r>
          </a:p>
        </p:txBody>
      </p:sp>
      <p:sp>
        <p:nvSpPr>
          <p:cNvPr id="4" name="Content Placeholder 3"/>
          <p:cNvSpPr>
            <a:spLocks noGrp="1"/>
          </p:cNvSpPr>
          <p:nvPr>
            <p:ph sz="half" idx="1"/>
          </p:nvPr>
        </p:nvSpPr>
        <p:spPr>
          <a:xfrm>
            <a:off x="76200" y="1524000"/>
            <a:ext cx="4440936" cy="4572000"/>
          </a:xfrm>
        </p:spPr>
        <p:txBody>
          <a:bodyPr>
            <a:noAutofit/>
          </a:bodyPr>
          <a:lstStyle/>
          <a:p>
            <a:r>
              <a:rPr lang="en-US" sz="2400" dirty="0"/>
              <a:t>Abandoned as an infant</a:t>
            </a:r>
          </a:p>
          <a:p>
            <a:r>
              <a:rPr lang="en-US" sz="2400" dirty="0"/>
              <a:t>Almost sold as a servant</a:t>
            </a:r>
          </a:p>
          <a:p>
            <a:r>
              <a:rPr lang="en-US" sz="2400" dirty="0"/>
              <a:t>Something Joseph could have said, and Shasta did, “I am the unluckiest person in the whole world.”</a:t>
            </a:r>
          </a:p>
          <a:p>
            <a:r>
              <a:rPr lang="en-US" sz="2400" dirty="0"/>
              <a:t>“Why do bad things happen to good people?”</a:t>
            </a:r>
          </a:p>
          <a:p>
            <a:r>
              <a:rPr lang="en-US" sz="2400" dirty="0"/>
              <a:t>“Why do bad things happen to me?”</a:t>
            </a:r>
          </a:p>
          <a:p>
            <a:r>
              <a:rPr lang="en-US" sz="2400" dirty="0"/>
              <a:t>Rom. 8:28-29</a:t>
            </a:r>
          </a:p>
          <a:p>
            <a:r>
              <a:rPr lang="en-US" sz="2400" dirty="0"/>
              <a:t>Eph. 1:11-12</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391463"/>
            <a:ext cx="3962400" cy="5427173"/>
          </a:xfrm>
        </p:spPr>
      </p:pic>
    </p:spTree>
    <p:extLst>
      <p:ext uri="{BB962C8B-B14F-4D97-AF65-F5344CB8AC3E}">
        <p14:creationId xmlns:p14="http://schemas.microsoft.com/office/powerpoint/2010/main" val="26943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Factual Quiz Just for Fun</a:t>
            </a:r>
          </a:p>
        </p:txBody>
      </p:sp>
      <p:sp>
        <p:nvSpPr>
          <p:cNvPr id="3" name="Content Placeholder 2"/>
          <p:cNvSpPr>
            <a:spLocks noGrp="1"/>
          </p:cNvSpPr>
          <p:nvPr>
            <p:ph idx="1"/>
          </p:nvPr>
        </p:nvSpPr>
        <p:spPr/>
        <p:txBody>
          <a:bodyPr>
            <a:normAutofit lnSpcReduction="10000"/>
          </a:bodyPr>
          <a:lstStyle/>
          <a:p>
            <a:r>
              <a:rPr lang="en-US" dirty="0"/>
              <a:t>1. Shasta was going to be sold by his father </a:t>
            </a:r>
            <a:r>
              <a:rPr lang="en-US" dirty="0" err="1"/>
              <a:t>Arsheesh</a:t>
            </a:r>
            <a:r>
              <a:rPr lang="en-US" dirty="0"/>
              <a:t> to (a) </a:t>
            </a:r>
            <a:r>
              <a:rPr lang="en-US" dirty="0" err="1"/>
              <a:t>Tarkish</a:t>
            </a:r>
            <a:r>
              <a:rPr lang="en-US" dirty="0"/>
              <a:t> </a:t>
            </a:r>
            <a:r>
              <a:rPr lang="en-US" dirty="0" err="1"/>
              <a:t>Tashbaan</a:t>
            </a:r>
            <a:r>
              <a:rPr lang="en-US" dirty="0"/>
              <a:t>, (b) </a:t>
            </a:r>
            <a:r>
              <a:rPr lang="en-US" dirty="0" err="1"/>
              <a:t>Aramis</a:t>
            </a:r>
            <a:r>
              <a:rPr lang="en-US" dirty="0"/>
              <a:t> </a:t>
            </a:r>
            <a:r>
              <a:rPr lang="en-US" dirty="0" err="1"/>
              <a:t>Tisroc</a:t>
            </a:r>
            <a:r>
              <a:rPr lang="en-US" dirty="0"/>
              <a:t>, (c) </a:t>
            </a:r>
            <a:r>
              <a:rPr lang="en-US" dirty="0" err="1"/>
              <a:t>Tarkaan</a:t>
            </a:r>
            <a:r>
              <a:rPr lang="en-US" dirty="0"/>
              <a:t> </a:t>
            </a:r>
            <a:r>
              <a:rPr lang="en-US" dirty="0" err="1"/>
              <a:t>Anradin</a:t>
            </a:r>
            <a:r>
              <a:rPr lang="en-US" dirty="0"/>
              <a:t>.</a:t>
            </a:r>
          </a:p>
          <a:p>
            <a:r>
              <a:rPr lang="en-US" dirty="0"/>
              <a:t>2. Shasta ran away with </a:t>
            </a:r>
            <a:r>
              <a:rPr lang="en-US" dirty="0" err="1"/>
              <a:t>Bree</a:t>
            </a:r>
            <a:r>
              <a:rPr lang="en-US" dirty="0"/>
              <a:t>, who was (a) a warhorse named </a:t>
            </a:r>
            <a:r>
              <a:rPr lang="en-US" dirty="0" err="1"/>
              <a:t>Breehy</a:t>
            </a:r>
            <a:r>
              <a:rPr lang="en-US" dirty="0"/>
              <a:t>-hinny-</a:t>
            </a:r>
            <a:r>
              <a:rPr lang="en-US" dirty="0" err="1"/>
              <a:t>brinny</a:t>
            </a:r>
            <a:r>
              <a:rPr lang="en-US" dirty="0"/>
              <a:t>-</a:t>
            </a:r>
            <a:r>
              <a:rPr lang="en-US" dirty="0" err="1"/>
              <a:t>hoohy</a:t>
            </a:r>
            <a:r>
              <a:rPr lang="en-US" dirty="0"/>
              <a:t>-ha, (b) a </a:t>
            </a:r>
            <a:r>
              <a:rPr lang="en-US" dirty="0" err="1"/>
              <a:t>Narnian</a:t>
            </a:r>
            <a:r>
              <a:rPr lang="en-US" dirty="0"/>
              <a:t> donkey, (c) a French cheese.</a:t>
            </a:r>
          </a:p>
          <a:p>
            <a:r>
              <a:rPr lang="en-US" dirty="0"/>
              <a:t>3. Shasta and Bree were forced into journeying with Hwin and Aravis by (a) lack of food, (b) fear of lions, (c) fear of flying.</a:t>
            </a:r>
          </a:p>
          <a:p>
            <a:r>
              <a:rPr lang="en-US" dirty="0"/>
              <a:t>4. </a:t>
            </a:r>
            <a:r>
              <a:rPr lang="en-US" dirty="0" err="1"/>
              <a:t>Calormen</a:t>
            </a:r>
            <a:r>
              <a:rPr lang="en-US" dirty="0"/>
              <a:t> was (a) south of </a:t>
            </a:r>
            <a:r>
              <a:rPr lang="en-US" dirty="0" err="1"/>
              <a:t>Archenland</a:t>
            </a:r>
            <a:r>
              <a:rPr lang="en-US" dirty="0"/>
              <a:t> and Narnia, (b) between </a:t>
            </a:r>
            <a:r>
              <a:rPr lang="en-US" dirty="0" err="1"/>
              <a:t>Archenland</a:t>
            </a:r>
            <a:r>
              <a:rPr lang="en-US" dirty="0"/>
              <a:t> and Narnia, (c) westward (inland) from Narnia.</a:t>
            </a:r>
          </a:p>
        </p:txBody>
      </p:sp>
      <p:cxnSp>
        <p:nvCxnSpPr>
          <p:cNvPr id="6" name="Straight Connector 5"/>
          <p:cNvCxnSpPr/>
          <p:nvPr/>
        </p:nvCxnSpPr>
        <p:spPr>
          <a:xfrm flipH="1">
            <a:off x="838200" y="30480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9400" y="28194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629400" y="34290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H="1">
            <a:off x="838200" y="3733800"/>
            <a:ext cx="510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248400" y="4724400"/>
            <a:ext cx="17456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H="1">
            <a:off x="3733800" y="5334000"/>
            <a:ext cx="434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Factual Quiz Just for Fun</a:t>
            </a:r>
          </a:p>
        </p:txBody>
      </p:sp>
      <p:sp>
        <p:nvSpPr>
          <p:cNvPr id="3" name="Content Placeholder 2"/>
          <p:cNvSpPr>
            <a:spLocks noGrp="1"/>
          </p:cNvSpPr>
          <p:nvPr>
            <p:ph idx="1"/>
          </p:nvPr>
        </p:nvSpPr>
        <p:spPr/>
        <p:txBody>
          <a:bodyPr>
            <a:normAutofit/>
          </a:bodyPr>
          <a:lstStyle/>
          <a:p>
            <a:r>
              <a:rPr lang="en-US" dirty="0"/>
              <a:t>5. Prince Rabadash, son of the </a:t>
            </a:r>
            <a:r>
              <a:rPr lang="en-US" dirty="0" err="1"/>
              <a:t>Tisroc</a:t>
            </a:r>
            <a:r>
              <a:rPr lang="en-US" dirty="0"/>
              <a:t>, was determined to (a) capture Shasta, (b) marry Lasaraleen, (c) capture and marry Queen Susan.</a:t>
            </a:r>
          </a:p>
          <a:p>
            <a:r>
              <a:rPr lang="en-US" dirty="0"/>
              <a:t>6. The Narnians escaped (a) from Tashbaan in their ship </a:t>
            </a:r>
            <a:r>
              <a:rPr lang="en-US" i="1" dirty="0" err="1"/>
              <a:t>Splendour</a:t>
            </a:r>
            <a:r>
              <a:rPr lang="en-US" i="1" dirty="0"/>
              <a:t> Hyaline</a:t>
            </a:r>
            <a:r>
              <a:rPr lang="en-US" dirty="0"/>
              <a:t>, (b) from </a:t>
            </a:r>
            <a:r>
              <a:rPr lang="en-US" dirty="0" err="1"/>
              <a:t>Archenland</a:t>
            </a:r>
            <a:r>
              <a:rPr lang="en-US" dirty="0"/>
              <a:t> by fighting King Lune, (c) from Tarsus in their ship </a:t>
            </a:r>
            <a:r>
              <a:rPr lang="en-US" i="1" dirty="0"/>
              <a:t>The Dawn Treader</a:t>
            </a:r>
            <a:r>
              <a:rPr lang="en-US" dirty="0"/>
              <a:t>.</a:t>
            </a:r>
          </a:p>
        </p:txBody>
      </p:sp>
      <p:cxnSp>
        <p:nvCxnSpPr>
          <p:cNvPr id="5" name="Straight Connector 4"/>
          <p:cNvCxnSpPr>
            <a:cxnSpLocks/>
          </p:cNvCxnSpPr>
          <p:nvPr/>
        </p:nvCxnSpPr>
        <p:spPr>
          <a:xfrm flipH="1">
            <a:off x="914400" y="3200400"/>
            <a:ext cx="441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flipH="1">
            <a:off x="838200" y="3886200"/>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H="1">
            <a:off x="4800600" y="3581400"/>
            <a:ext cx="358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Factual Quiz Just for Fun</a:t>
            </a:r>
          </a:p>
        </p:txBody>
      </p:sp>
      <p:sp>
        <p:nvSpPr>
          <p:cNvPr id="3" name="Content Placeholder 2"/>
          <p:cNvSpPr>
            <a:spLocks noGrp="1"/>
          </p:cNvSpPr>
          <p:nvPr>
            <p:ph idx="1"/>
          </p:nvPr>
        </p:nvSpPr>
        <p:spPr/>
        <p:txBody>
          <a:bodyPr/>
          <a:lstStyle/>
          <a:p>
            <a:r>
              <a:rPr lang="en-US" dirty="0"/>
              <a:t>7. The Hermit of the Southern March (a) had lived 70 years and never seen Aslan, (b) had lived 901 years and could foretell the future, (c) had lived 109 years and had never met Luck.</a:t>
            </a:r>
          </a:p>
          <a:p>
            <a:r>
              <a:rPr lang="en-US" dirty="0"/>
              <a:t>8. Shasta “accidentally” crossed the mountain </a:t>
            </a:r>
            <a:r>
              <a:rPr lang="en-US" dirty="0" err="1"/>
              <a:t>Stormness</a:t>
            </a:r>
            <a:r>
              <a:rPr lang="en-US" dirty="0"/>
              <a:t> Head thus summoning (a) Narnians to save </a:t>
            </a:r>
            <a:r>
              <a:rPr lang="en-US" dirty="0" err="1"/>
              <a:t>Anvard</a:t>
            </a:r>
            <a:r>
              <a:rPr lang="en-US" dirty="0"/>
              <a:t>, (b) an aardvark to marry </a:t>
            </a:r>
            <a:r>
              <a:rPr lang="en-US" dirty="0" err="1"/>
              <a:t>Ahoshta</a:t>
            </a:r>
            <a:r>
              <a:rPr lang="en-US" dirty="0"/>
              <a:t>, (c) the Raven </a:t>
            </a:r>
            <a:r>
              <a:rPr lang="en-US" dirty="0" err="1"/>
              <a:t>Sallowpad</a:t>
            </a:r>
            <a:r>
              <a:rPr lang="en-US" dirty="0"/>
              <a:t> to Mount Pire.</a:t>
            </a:r>
          </a:p>
        </p:txBody>
      </p:sp>
      <p:cxnSp>
        <p:nvCxnSpPr>
          <p:cNvPr id="5" name="Straight Connector 4"/>
          <p:cNvCxnSpPr>
            <a:cxnSpLocks/>
          </p:cNvCxnSpPr>
          <p:nvPr/>
        </p:nvCxnSpPr>
        <p:spPr>
          <a:xfrm flipH="1">
            <a:off x="838200" y="3505200"/>
            <a:ext cx="3352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flipH="1">
            <a:off x="5334000" y="3200400"/>
            <a:ext cx="2590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5867400" y="4191000"/>
            <a:ext cx="228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H="1">
            <a:off x="855980" y="4495800"/>
            <a:ext cx="11252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Factual Quiz Just for Fun</a:t>
            </a:r>
          </a:p>
        </p:txBody>
      </p:sp>
      <p:sp>
        <p:nvSpPr>
          <p:cNvPr id="3" name="Content Placeholder 2"/>
          <p:cNvSpPr>
            <a:spLocks noGrp="1"/>
          </p:cNvSpPr>
          <p:nvPr>
            <p:ph sz="half" idx="1"/>
          </p:nvPr>
        </p:nvSpPr>
        <p:spPr/>
        <p:txBody>
          <a:bodyPr>
            <a:normAutofit/>
          </a:bodyPr>
          <a:lstStyle/>
          <a:p>
            <a:r>
              <a:rPr lang="en-US" dirty="0"/>
              <a:t>9. Shasta had been kidnapped as a baby by (a) </a:t>
            </a:r>
            <a:r>
              <a:rPr lang="en-US" dirty="0" err="1"/>
              <a:t>Arsheesh</a:t>
            </a:r>
            <a:r>
              <a:rPr lang="en-US" dirty="0"/>
              <a:t>, (b) Lord Bar, (c) </a:t>
            </a:r>
            <a:r>
              <a:rPr lang="en-US" dirty="0" err="1"/>
              <a:t>Corin</a:t>
            </a:r>
            <a:r>
              <a:rPr lang="en-US" dirty="0"/>
              <a:t> Thunder-Fist.</a:t>
            </a:r>
          </a:p>
          <a:p>
            <a:r>
              <a:rPr lang="en-US" dirty="0"/>
              <a:t>10. Rabadash was permanently pacified by (a) becoming a horse, (b) becoming a donkey, (c) growing an extremely long nose.</a:t>
            </a:r>
          </a:p>
        </p:txBody>
      </p:sp>
      <p:pic>
        <p:nvPicPr>
          <p:cNvPr id="15" name="Content Placeholder 1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06173" y="1981200"/>
            <a:ext cx="3843467" cy="4571553"/>
          </a:xfrm>
        </p:spPr>
      </p:pic>
      <p:cxnSp>
        <p:nvCxnSpPr>
          <p:cNvPr id="5" name="Straight Connector 4"/>
          <p:cNvCxnSpPr>
            <a:cxnSpLocks/>
          </p:cNvCxnSpPr>
          <p:nvPr/>
        </p:nvCxnSpPr>
        <p:spPr>
          <a:xfrm>
            <a:off x="3200400" y="3200400"/>
            <a:ext cx="1143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1295400" y="4800600"/>
            <a:ext cx="289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Background</a:t>
            </a:r>
          </a:p>
        </p:txBody>
      </p:sp>
      <p:sp>
        <p:nvSpPr>
          <p:cNvPr id="3" name="Content Placeholder 2"/>
          <p:cNvSpPr>
            <a:spLocks noGrp="1"/>
          </p:cNvSpPr>
          <p:nvPr>
            <p:ph idx="1"/>
          </p:nvPr>
        </p:nvSpPr>
        <p:spPr/>
        <p:txBody>
          <a:bodyPr>
            <a:normAutofit/>
          </a:bodyPr>
          <a:lstStyle/>
          <a:p>
            <a:r>
              <a:rPr lang="en-US" dirty="0"/>
              <a:t>The dedication came later, since the book was written in 1950, and he didn’t know the Gresham boys at that time.</a:t>
            </a:r>
          </a:p>
          <a:p>
            <a:r>
              <a:rPr lang="en-US" dirty="0"/>
              <a:t>Published in 1954 as the fifth book in the series, although it was written fourth.</a:t>
            </a:r>
          </a:p>
          <a:p>
            <a:r>
              <a:rPr lang="en-US" dirty="0"/>
              <a:t>The year is 1940 in English time and 1014 in Narnian time. The four </a:t>
            </a:r>
            <a:r>
              <a:rPr lang="en-US" dirty="0" err="1"/>
              <a:t>Pevensies</a:t>
            </a:r>
            <a:r>
              <a:rPr lang="en-US" dirty="0"/>
              <a:t> have been ruling Narnia for fourteen years. In 1015 they will hunt the White Stag and their reign will end. Susan mentions the recent planting of an apple orchard (Chapter V). So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Joel\Pictures\Narnia Scans\HHB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99" y="0"/>
            <a:ext cx="31319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8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6377940" cy="1293028"/>
          </a:xfrm>
        </p:spPr>
        <p:txBody>
          <a:bodyPr/>
          <a:lstStyle/>
          <a:p>
            <a:r>
              <a:rPr lang="en-US" dirty="0"/>
              <a:t>Wiki-thoughts</a:t>
            </a:r>
          </a:p>
        </p:txBody>
      </p:sp>
      <p:sp>
        <p:nvSpPr>
          <p:cNvPr id="3" name="Content Placeholder 2"/>
          <p:cNvSpPr>
            <a:spLocks noGrp="1"/>
          </p:cNvSpPr>
          <p:nvPr>
            <p:ph idx="1"/>
          </p:nvPr>
        </p:nvSpPr>
        <p:spPr>
          <a:xfrm>
            <a:off x="457200" y="1524000"/>
            <a:ext cx="8229600" cy="5029200"/>
          </a:xfrm>
        </p:spPr>
        <p:txBody>
          <a:bodyPr>
            <a:normAutofit/>
          </a:bodyPr>
          <a:lstStyle/>
          <a:p>
            <a:r>
              <a:rPr lang="en-US" sz="2800" dirty="0"/>
              <a:t>Shasta’s story draws </a:t>
            </a:r>
            <a:r>
              <a:rPr lang="en-US" sz="2800" u="sng" dirty="0"/>
              <a:t>parallels with the story of Moses</a:t>
            </a:r>
            <a:r>
              <a:rPr lang="en-US" sz="2800" dirty="0"/>
              <a:t>: both are sent away from their families at birth, both turn away from the country they are raised in, and both end up being the savior of their true countries.</a:t>
            </a:r>
          </a:p>
          <a:p>
            <a:r>
              <a:rPr lang="en-US" sz="2800" dirty="0"/>
              <a:t>In one respect, the roles are reversed: Moses was raised in nobility and wealth and eventually became a shepherd. Shasta was raised in a poor fisherman’s home, and eventually became a King. But actually both are comedies.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Wiki-thoughts</a:t>
            </a:r>
          </a:p>
        </p:txBody>
      </p:sp>
      <p:sp>
        <p:nvSpPr>
          <p:cNvPr id="3" name="Content Placeholder 2"/>
          <p:cNvSpPr>
            <a:spLocks noGrp="1"/>
          </p:cNvSpPr>
          <p:nvPr>
            <p:ph sz="half" idx="1"/>
          </p:nvPr>
        </p:nvSpPr>
        <p:spPr>
          <a:xfrm>
            <a:off x="152400" y="1524000"/>
            <a:ext cx="3962400" cy="5029200"/>
          </a:xfrm>
        </p:spPr>
        <p:txBody>
          <a:bodyPr>
            <a:normAutofit/>
          </a:bodyPr>
          <a:lstStyle/>
          <a:p>
            <a:r>
              <a:rPr lang="en-US" dirty="0"/>
              <a:t>The association of Cor with horses, and his twin brother Corin with boxing, recalls the traditional associations of the Spartan twins Castor and Pollux of Greek mythology.</a:t>
            </a:r>
          </a:p>
          <a:p>
            <a:r>
              <a:rPr lang="en-US" dirty="0"/>
              <a:t>The relationship between Aravis and Lasaraleen is similar to the dynamic between the sisters Antigone and </a:t>
            </a:r>
            <a:r>
              <a:rPr lang="en-US" dirty="0" err="1"/>
              <a:t>Ismene</a:t>
            </a:r>
            <a:r>
              <a:rPr lang="en-US" dirty="0"/>
              <a:t> in Greek tragedy.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87497" y="1905000"/>
            <a:ext cx="4884863" cy="3886200"/>
          </a:xfrm>
        </p:spPr>
      </p:pic>
    </p:spTree>
    <p:extLst>
      <p:ext uri="{BB962C8B-B14F-4D97-AF65-F5344CB8AC3E}">
        <p14:creationId xmlns:p14="http://schemas.microsoft.com/office/powerpoint/2010/main" val="32084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Biblical Insight</a:t>
            </a:r>
          </a:p>
        </p:txBody>
      </p:sp>
      <p:sp>
        <p:nvSpPr>
          <p:cNvPr id="5" name="Content Placeholder 4"/>
          <p:cNvSpPr>
            <a:spLocks noGrp="1"/>
          </p:cNvSpPr>
          <p:nvPr>
            <p:ph idx="1"/>
          </p:nvPr>
        </p:nvSpPr>
        <p:spPr/>
        <p:txBody>
          <a:bodyPr>
            <a:normAutofit/>
          </a:bodyPr>
          <a:lstStyle/>
          <a:p>
            <a:r>
              <a:rPr lang="en-US" sz="2800" dirty="0"/>
              <a:t>How is </a:t>
            </a:r>
            <a:r>
              <a:rPr lang="en-US" sz="2800" i="1" dirty="0"/>
              <a:t>The Horse and His Boy </a:t>
            </a:r>
            <a:r>
              <a:rPr lang="en-US" sz="2800" dirty="0"/>
              <a:t>a commentary on this Bible passage:</a:t>
            </a:r>
          </a:p>
          <a:p>
            <a:r>
              <a:rPr lang="en-US" sz="2800" dirty="0"/>
              <a:t>“For everyone who exalts himself will be humbled, and he who humbles himself will be exalted” (Luke 18:14).</a:t>
            </a:r>
          </a:p>
          <a:p>
            <a:r>
              <a:rPr lang="en-US" sz="2800" dirty="0"/>
              <a:t>BTW: Remember from the first week Lewis’s fascination with language (couch, davenport, settee, </a:t>
            </a:r>
            <a:r>
              <a:rPr lang="en-US" sz="2800" i="1" dirty="0"/>
              <a:t>sofa </a:t>
            </a:r>
            <a:r>
              <a:rPr lang="en-US" sz="2800" dirty="0"/>
              <a:t>[group], and </a:t>
            </a:r>
            <a:r>
              <a:rPr lang="en-US" sz="2800" i="1" dirty="0"/>
              <a:t>divan</a:t>
            </a:r>
            <a:r>
              <a:rPr lang="en-US" sz="2800" dirty="0"/>
              <a:t>[alone]).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 Questions</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2159428"/>
            <a:ext cx="4489827" cy="3174572"/>
          </a:xfrm>
        </p:spPr>
      </p:pic>
      <p:sp>
        <p:nvSpPr>
          <p:cNvPr id="2" name="Content Placeholder 1"/>
          <p:cNvSpPr>
            <a:spLocks noGrp="1"/>
          </p:cNvSpPr>
          <p:nvPr>
            <p:ph sz="half" idx="2"/>
          </p:nvPr>
        </p:nvSpPr>
        <p:spPr/>
        <p:txBody>
          <a:bodyPr>
            <a:normAutofit lnSpcReduction="10000"/>
          </a:bodyPr>
          <a:lstStyle/>
          <a:p>
            <a:r>
              <a:rPr lang="en-US" dirty="0"/>
              <a:t>How do you feel about Lewis’s obvious admiration for females who are active, athletic, and brave? Chapter 7: “Aravis had always been more interested in bows and arrows and horses and dogs and swimming.”</a:t>
            </a:r>
          </a:p>
          <a:p>
            <a:r>
              <a:rPr lang="en-US" dirty="0"/>
              <a:t>Shasta asks 65 questions in the story. Why do you think Lewis portrays him in this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Moral Development of Children</a:t>
            </a:r>
          </a:p>
        </p:txBody>
      </p:sp>
      <p:sp>
        <p:nvSpPr>
          <p:cNvPr id="3" name="Content Placeholder 2"/>
          <p:cNvSpPr>
            <a:spLocks noGrp="1"/>
          </p:cNvSpPr>
          <p:nvPr>
            <p:ph sz="half" idx="1"/>
          </p:nvPr>
        </p:nvSpPr>
        <p:spPr>
          <a:xfrm>
            <a:off x="228600" y="1752600"/>
            <a:ext cx="4272281" cy="4800600"/>
          </a:xfrm>
        </p:spPr>
        <p:txBody>
          <a:bodyPr>
            <a:noAutofit/>
          </a:bodyPr>
          <a:lstStyle/>
          <a:p>
            <a:r>
              <a:rPr lang="en-US" dirty="0"/>
              <a:t>Aravis (when asked about her servant): “Doubtless she was beaten for sleeping late,” said Aravis coolly. “But she was a tool and spy of my stepmother’s. I am very glad they should beat her.”</a:t>
            </a:r>
          </a:p>
          <a:p>
            <a:r>
              <a:rPr lang="en-US" dirty="0"/>
              <a:t>Shasta: “I say, that was hardly fair.”</a:t>
            </a:r>
          </a:p>
          <a:p>
            <a:r>
              <a:rPr lang="en-US" dirty="0"/>
              <a:t>Shasta to Corin: “You’ll just have to tell them the truth, once I’m safely away.”</a:t>
            </a:r>
          </a:p>
          <a:p>
            <a:r>
              <a:rPr lang="en-US" dirty="0"/>
              <a:t>Corin: “What else did you think I’d be telling them?”</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2540" y="1991025"/>
            <a:ext cx="3714260" cy="465457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Names</a:t>
            </a:r>
          </a:p>
        </p:txBody>
      </p:sp>
      <p:sp>
        <p:nvSpPr>
          <p:cNvPr id="3" name="Content Placeholder 2"/>
          <p:cNvSpPr>
            <a:spLocks noGrp="1"/>
          </p:cNvSpPr>
          <p:nvPr>
            <p:ph idx="1"/>
          </p:nvPr>
        </p:nvSpPr>
        <p:spPr/>
        <p:txBody>
          <a:bodyPr>
            <a:normAutofit/>
          </a:bodyPr>
          <a:lstStyle/>
          <a:p>
            <a:r>
              <a:rPr lang="en-US" sz="2600" b="1" u="sng" dirty="0"/>
              <a:t>Aravis</a:t>
            </a:r>
            <a:r>
              <a:rPr lang="en-US" sz="2600" dirty="0"/>
              <a:t>: like Avaris, the capital city of the Hyksos</a:t>
            </a:r>
          </a:p>
          <a:p>
            <a:r>
              <a:rPr lang="en-US" sz="2600" b="1" u="sng" dirty="0" err="1"/>
              <a:t>Archenland</a:t>
            </a:r>
            <a:r>
              <a:rPr lang="en-US" sz="2600" dirty="0"/>
              <a:t>: “</a:t>
            </a:r>
            <a:r>
              <a:rPr lang="en-US" sz="2600" dirty="0" err="1"/>
              <a:t>archen</a:t>
            </a:r>
            <a:r>
              <a:rPr lang="en-US" sz="2600" dirty="0"/>
              <a:t>” is Greek, suggesting “ruler” or “beginning” or “old.”</a:t>
            </a:r>
          </a:p>
          <a:p>
            <a:r>
              <a:rPr lang="en-US" sz="2600" b="1" u="sng" dirty="0"/>
              <a:t>Aslan</a:t>
            </a:r>
            <a:r>
              <a:rPr lang="en-US" sz="2600" dirty="0"/>
              <a:t>: Turkish for “lion.” Dr. Ana Aslan of Romania, an authority on the endocrine glands. Harry J. Aslan of Kingsburg, California, international president of the Lion’s Club in 1976-77.</a:t>
            </a:r>
          </a:p>
          <a:p>
            <a:r>
              <a:rPr lang="en-US" sz="2600" b="1" u="sng" dirty="0" err="1"/>
              <a:t>Calormen</a:t>
            </a:r>
            <a:r>
              <a:rPr lang="en-US" sz="2600" dirty="0"/>
              <a:t>: “</a:t>
            </a:r>
            <a:r>
              <a:rPr lang="en-US" sz="2600" dirty="0" err="1"/>
              <a:t>Calor</a:t>
            </a:r>
            <a:r>
              <a:rPr lang="en-US" sz="2600" dirty="0"/>
              <a:t>” means heat in Latin, and “men” may suggest menace.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Names</a:t>
            </a:r>
          </a:p>
        </p:txBody>
      </p:sp>
      <p:sp>
        <p:nvSpPr>
          <p:cNvPr id="3" name="Content Placeholder 2"/>
          <p:cNvSpPr>
            <a:spLocks noGrp="1"/>
          </p:cNvSpPr>
          <p:nvPr>
            <p:ph idx="1"/>
          </p:nvPr>
        </p:nvSpPr>
        <p:spPr/>
        <p:txBody>
          <a:bodyPr>
            <a:normAutofit/>
          </a:bodyPr>
          <a:lstStyle/>
          <a:p>
            <a:r>
              <a:rPr lang="en-US" sz="2800" b="1" u="sng" dirty="0"/>
              <a:t>Cor</a:t>
            </a:r>
            <a:r>
              <a:rPr lang="en-US" sz="2800" dirty="0"/>
              <a:t>: two meanings, first, the English horn, and, second, heart.</a:t>
            </a:r>
          </a:p>
          <a:p>
            <a:r>
              <a:rPr lang="en-US" sz="2800" b="1" u="sng" dirty="0"/>
              <a:t>Narnia</a:t>
            </a:r>
            <a:r>
              <a:rPr lang="en-US" sz="2800" dirty="0"/>
              <a:t>: once a hilltop colony twenty miles north of Rome, named in 303 B.C. after the nearby Narnia River.</a:t>
            </a:r>
          </a:p>
          <a:p>
            <a:r>
              <a:rPr lang="en-US" sz="2800" b="1" u="sng" dirty="0"/>
              <a:t>Rabadash</a:t>
            </a:r>
            <a:r>
              <a:rPr lang="en-US" sz="2800" dirty="0"/>
              <a:t>: suggests rabid and balderdash, or bad and dash.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Names</a:t>
            </a:r>
          </a:p>
        </p:txBody>
      </p:sp>
      <p:sp>
        <p:nvSpPr>
          <p:cNvPr id="3" name="Content Placeholder 2"/>
          <p:cNvSpPr>
            <a:spLocks noGrp="1"/>
          </p:cNvSpPr>
          <p:nvPr>
            <p:ph idx="1"/>
          </p:nvPr>
        </p:nvSpPr>
        <p:spPr/>
        <p:txBody>
          <a:bodyPr>
            <a:noAutofit/>
          </a:bodyPr>
          <a:lstStyle/>
          <a:p>
            <a:r>
              <a:rPr lang="en-US" sz="2800" b="1" u="sng" dirty="0" err="1"/>
              <a:t>Tash</a:t>
            </a:r>
            <a:r>
              <a:rPr lang="en-US" sz="2800" dirty="0"/>
              <a:t>: in the Uzbek language of Central Asia </a:t>
            </a:r>
            <a:r>
              <a:rPr lang="en-US" sz="2800" dirty="0" err="1"/>
              <a:t>tash</a:t>
            </a:r>
            <a:r>
              <a:rPr lang="en-US" sz="2800" dirty="0"/>
              <a:t> means stone.</a:t>
            </a:r>
          </a:p>
          <a:p>
            <a:r>
              <a:rPr lang="en-US" sz="2800" b="1" u="sng" dirty="0" err="1"/>
              <a:t>Tashbaan</a:t>
            </a:r>
            <a:r>
              <a:rPr lang="en-US" sz="2800" dirty="0"/>
              <a:t>: resembles ancient Tashkent, the largest city in Central Asia and one of the oldest.</a:t>
            </a:r>
          </a:p>
          <a:p>
            <a:r>
              <a:rPr lang="en-US" sz="2800" b="1" u="sng" dirty="0" err="1"/>
              <a:t>Tisroc</a:t>
            </a:r>
            <a:r>
              <a:rPr lang="en-US" sz="2800" dirty="0"/>
              <a:t>: the roc is a fabulous bird of enormous size and strength in Arabian mythology (see next slide). The </a:t>
            </a:r>
            <a:r>
              <a:rPr lang="en-US" sz="2800" dirty="0" err="1"/>
              <a:t>Tisroc</a:t>
            </a:r>
            <a:r>
              <a:rPr lang="en-US" sz="2800" dirty="0"/>
              <a:t> is supposedly descended from the great god Tash.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D1ECE5F9-FD21-47D0-B774-62CDC949C236}"/>
              </a:ext>
            </a:extLst>
          </p:cNvPr>
          <p:cNvSpPr>
            <a:spLocks noGrp="1"/>
          </p:cNvSpPr>
          <p:nvPr>
            <p:ph idx="1"/>
          </p:nvPr>
        </p:nvSpPr>
        <p:spPr/>
        <p:txBody>
          <a:bodyPr/>
          <a:lstStyle/>
          <a:p>
            <a:endParaRPr lang="en-US"/>
          </a:p>
        </p:txBody>
      </p:sp>
      <p:pic>
        <p:nvPicPr>
          <p:cNvPr id="2050" name="Picture 2" descr="Image result for roc">
            <a:extLst>
              <a:ext uri="{FF2B5EF4-FFF2-40B4-BE49-F238E27FC236}">
                <a16:creationId xmlns:a16="http://schemas.microsoft.com/office/drawing/2014/main" id="{09F0004D-6A18-436D-9A9A-1167F268D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699" y="32348"/>
            <a:ext cx="4823461" cy="6825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half" idx="1"/>
          </p:nvPr>
        </p:nvSpPr>
        <p:spPr>
          <a:xfrm>
            <a:off x="0" y="1143000"/>
            <a:ext cx="4517136" cy="5486400"/>
          </a:xfrm>
        </p:spPr>
        <p:txBody>
          <a:bodyPr>
            <a:noAutofit/>
          </a:bodyPr>
          <a:lstStyle/>
          <a:p>
            <a:r>
              <a:rPr lang="en-US" sz="2000" dirty="0"/>
              <a:t>Shasta is the “son” of </a:t>
            </a:r>
            <a:r>
              <a:rPr lang="en-US" sz="2000" dirty="0" err="1"/>
              <a:t>Arsheesh</a:t>
            </a:r>
            <a:r>
              <a:rPr lang="en-US" sz="2000" dirty="0"/>
              <a:t>, a </a:t>
            </a:r>
            <a:r>
              <a:rPr lang="en-US" sz="2000" dirty="0" err="1"/>
              <a:t>Calormene</a:t>
            </a:r>
            <a:r>
              <a:rPr lang="en-US" sz="2000" dirty="0"/>
              <a:t> fisherman.</a:t>
            </a:r>
          </a:p>
          <a:p>
            <a:r>
              <a:rPr lang="en-US" sz="2000" dirty="0"/>
              <a:t>A </a:t>
            </a:r>
            <a:r>
              <a:rPr lang="en-US" sz="2000" dirty="0" err="1"/>
              <a:t>Tarkaan</a:t>
            </a:r>
            <a:r>
              <a:rPr lang="en-US" sz="2000" dirty="0"/>
              <a:t> wants to buy Shasta, but Shasta escapes to the North at night on the </a:t>
            </a:r>
            <a:r>
              <a:rPr lang="en-US" sz="2000" dirty="0" err="1"/>
              <a:t>Tarkaan’s</a:t>
            </a:r>
            <a:r>
              <a:rPr lang="en-US" sz="2000" dirty="0"/>
              <a:t> talking horse Bree.</a:t>
            </a:r>
          </a:p>
          <a:p>
            <a:r>
              <a:rPr lang="en-US" sz="2000" dirty="0"/>
              <a:t>They meet Aravis and her horse Hwin, also escaping. She is fleeing a forced marriage in </a:t>
            </a:r>
            <a:r>
              <a:rPr lang="en-US" sz="2000" dirty="0" err="1"/>
              <a:t>Calormen</a:t>
            </a:r>
            <a:r>
              <a:rPr lang="en-US" sz="2000" dirty="0"/>
              <a:t>.</a:t>
            </a:r>
          </a:p>
          <a:p>
            <a:r>
              <a:rPr lang="en-US" sz="2000" dirty="0"/>
              <a:t>They come to the city of Tashbaan, where Shasta is mistaken for Corin, son of the king of </a:t>
            </a:r>
            <a:r>
              <a:rPr lang="en-US" sz="2000" dirty="0" err="1"/>
              <a:t>Archenland</a:t>
            </a:r>
            <a:r>
              <a:rPr lang="en-US" sz="2000" dirty="0"/>
              <a:t>.</a:t>
            </a:r>
          </a:p>
          <a:p>
            <a:r>
              <a:rPr lang="en-US" sz="2000" dirty="0"/>
              <a:t>Edmund is in Tashbaan with Susan, who is considering a proposal of marriage from Prince Rabadash, son of the </a:t>
            </a:r>
            <a:r>
              <a:rPr lang="en-US" sz="2000" dirty="0" err="1"/>
              <a:t>Tisroc</a:t>
            </a:r>
            <a:r>
              <a:rPr lang="en-US" sz="2000" dirty="0"/>
              <a:t>.</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2514599"/>
            <a:ext cx="4541977" cy="2493127"/>
          </a:xfrm>
        </p:spPr>
      </p:pic>
      <p:sp>
        <p:nvSpPr>
          <p:cNvPr id="6" name="TextBox 5"/>
          <p:cNvSpPr txBox="1"/>
          <p:nvPr/>
        </p:nvSpPr>
        <p:spPr>
          <a:xfrm>
            <a:off x="5943600" y="5105400"/>
            <a:ext cx="1752600" cy="461665"/>
          </a:xfrm>
          <a:prstGeom prst="rect">
            <a:avLst/>
          </a:prstGeom>
          <a:noFill/>
        </p:spPr>
        <p:txBody>
          <a:bodyPr wrap="square" rtlCol="0">
            <a:spAutoFit/>
          </a:bodyPr>
          <a:lstStyle/>
          <a:p>
            <a:pPr algn="ctr"/>
            <a:r>
              <a:rPr lang="en-US" sz="2400" dirty="0"/>
              <a:t>Tashbaan</a:t>
            </a:r>
          </a:p>
        </p:txBody>
      </p:sp>
    </p:spTree>
    <p:extLst>
      <p:ext uri="{BB962C8B-B14F-4D97-AF65-F5344CB8AC3E}">
        <p14:creationId xmlns:p14="http://schemas.microsoft.com/office/powerpoint/2010/main" val="4672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Planet Narnia</a:t>
            </a:r>
            <a:r>
              <a:rPr lang="en-US" dirty="0"/>
              <a:t>, by Michael Ward</a:t>
            </a:r>
          </a:p>
        </p:txBody>
      </p:sp>
      <p:sp>
        <p:nvSpPr>
          <p:cNvPr id="3" name="Content Placeholder 2"/>
          <p:cNvSpPr>
            <a:spLocks noGrp="1"/>
          </p:cNvSpPr>
          <p:nvPr>
            <p:ph idx="1"/>
          </p:nvPr>
        </p:nvSpPr>
        <p:spPr/>
        <p:txBody>
          <a:bodyPr>
            <a:normAutofit/>
          </a:bodyPr>
          <a:lstStyle/>
          <a:p>
            <a:r>
              <a:rPr lang="en-US" sz="2800" dirty="0"/>
              <a:t>“The Planets” (lines 17-18): “Meeting selves, same but sundered.” (The planet is Mercury.)</a:t>
            </a:r>
          </a:p>
          <a:p>
            <a:r>
              <a:rPr lang="en-US" sz="2800" dirty="0"/>
              <a:t>The reunion of Corin and Shasta (i.e. “meeting selves, / Same but sundered”), Dar and Darrin and also Cole and Colin in Archenland (in astrology Gemini is ruled by Mercury)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Planet Narnia</a:t>
            </a:r>
            <a:r>
              <a:rPr lang="en-US" dirty="0"/>
              <a:t>, by Michael Ward</a:t>
            </a:r>
          </a:p>
        </p:txBody>
      </p:sp>
      <p:sp>
        <p:nvSpPr>
          <p:cNvPr id="3" name="Content Placeholder 2"/>
          <p:cNvSpPr>
            <a:spLocks noGrp="1"/>
          </p:cNvSpPr>
          <p:nvPr>
            <p:ph idx="1"/>
          </p:nvPr>
        </p:nvSpPr>
        <p:spPr/>
        <p:txBody>
          <a:bodyPr>
            <a:noAutofit/>
          </a:bodyPr>
          <a:lstStyle/>
          <a:p>
            <a:r>
              <a:rPr lang="en-US" sz="2800" dirty="0"/>
              <a:t>Castor and Pollux were renowned in Homer, the first a great breaker of horses and the second a renowned boxer, so Shasta is based on Castor and </a:t>
            </a:r>
            <a:r>
              <a:rPr lang="en-US" sz="2800" dirty="0" err="1"/>
              <a:t>Corin</a:t>
            </a:r>
            <a:r>
              <a:rPr lang="en-US" sz="2800" dirty="0"/>
              <a:t> on Pollux (according to Greek mythology Mercury invented boxing).</a:t>
            </a:r>
          </a:p>
          <a:p>
            <a:r>
              <a:rPr lang="en-US" sz="2800" u="sng" dirty="0"/>
              <a:t>The twinning of many</a:t>
            </a:r>
            <a:r>
              <a:rPr lang="en-US" sz="2800" dirty="0"/>
              <a:t>: two armies, two girls, two hands, two horses, two humans, two paths for Shasta to take, a divided river around Tashbaan, etc., and lots of twofold images</a:t>
            </a:r>
          </a:p>
        </p:txBody>
      </p:sp>
    </p:spTree>
    <p:extLst>
      <p:ext uri="{BB962C8B-B14F-4D97-AF65-F5344CB8AC3E}">
        <p14:creationId xmlns:p14="http://schemas.microsoft.com/office/powerpoint/2010/main" val="16361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Planets”: “same but sundered”</a:t>
            </a:r>
          </a:p>
        </p:txBody>
      </p:sp>
      <p:sp>
        <p:nvSpPr>
          <p:cNvPr id="3" name="Content Placeholder 2"/>
          <p:cNvSpPr>
            <a:spLocks noGrp="1"/>
          </p:cNvSpPr>
          <p:nvPr>
            <p:ph idx="1"/>
          </p:nvPr>
        </p:nvSpPr>
        <p:spPr/>
        <p:txBody>
          <a:bodyPr>
            <a:normAutofit/>
          </a:bodyPr>
          <a:lstStyle/>
          <a:p>
            <a:r>
              <a:rPr lang="en-US" sz="2800" dirty="0"/>
              <a:t>Because of Aslan, Bree veers off the path and then the four are forced together; they separate in Tashbaan and are reunited on the other side of the city; the river divides into two streams at Tashbaan and reunites on the other side of the city; Shasta and Aravis became “so used to quarrelling and making it up again that they got married so as to go on doing it more conveniently.”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Planets”: “same but sundered”</a:t>
            </a:r>
          </a:p>
        </p:txBody>
      </p:sp>
      <p:sp>
        <p:nvSpPr>
          <p:cNvPr id="3" name="Content Placeholder 2"/>
          <p:cNvSpPr>
            <a:spLocks noGrp="1"/>
          </p:cNvSpPr>
          <p:nvPr>
            <p:ph idx="1"/>
          </p:nvPr>
        </p:nvSpPr>
        <p:spPr/>
        <p:txBody>
          <a:bodyPr>
            <a:normAutofit/>
          </a:bodyPr>
          <a:lstStyle/>
          <a:p>
            <a:r>
              <a:rPr lang="en-US" dirty="0"/>
              <a:t>“I was the lion.” And as Shasta gaped with open mouth and said nothing, the Voice continued. “I was the lion who forced you to join with Aravis. I was the cat who comforted you among the houses of the dead. I was the lion who drove the jackals from you while you slept. I was the lion who gave the Horses the new strength of fear for the last mile so that you should reach King Lune in time. And I was the lion you do not remember who pushed the boat in which you lay, a child near death, so that it came to shore where a man sat, wakeful at midnight, to receive you.”</a:t>
            </a:r>
          </a:p>
        </p:txBody>
      </p:sp>
    </p:spTree>
    <p:extLst>
      <p:ext uri="{BB962C8B-B14F-4D97-AF65-F5344CB8AC3E}">
        <p14:creationId xmlns:p14="http://schemas.microsoft.com/office/powerpoint/2010/main" val="1829655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sz="half" idx="1"/>
          </p:nvPr>
        </p:nvSpPr>
        <p:spPr/>
        <p:txBody>
          <a:bodyPr>
            <a:normAutofit fontScale="92500"/>
          </a:bodyPr>
          <a:lstStyle/>
          <a:p>
            <a:pPr hangingPunct="0"/>
            <a:r>
              <a:rPr lang="en-US" dirty="0"/>
              <a:t>Aslan to the unbelieving horse Bree in </a:t>
            </a:r>
            <a:r>
              <a:rPr lang="en-US" i="1" dirty="0"/>
              <a:t>The Horse and His Boy</a:t>
            </a:r>
            <a:r>
              <a:rPr lang="en-US" dirty="0"/>
              <a:t>, “Do not dare not to dare.  Touch me.  Smell me.  Here are my paws, here is my tail, these are my whiskers.  I am a true Beast” (pp. 169-70). So what?</a:t>
            </a:r>
          </a:p>
          <a:p>
            <a:pPr hangingPunct="0"/>
            <a:r>
              <a:rPr lang="en-US" dirty="0"/>
              <a:t>John 20:27, “Put your finger here; see my hands. Reach out your hand and put it into my side. Stop doubting and believe.”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66768" y="3167149"/>
            <a:ext cx="3258589" cy="212390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t>Humor</a:t>
            </a:r>
          </a:p>
        </p:txBody>
      </p:sp>
      <p:sp>
        <p:nvSpPr>
          <p:cNvPr id="6" name="Content Placeholder 5"/>
          <p:cNvSpPr>
            <a:spLocks noGrp="1"/>
          </p:cNvSpPr>
          <p:nvPr>
            <p:ph idx="1"/>
          </p:nvPr>
        </p:nvSpPr>
        <p:spPr/>
        <p:txBody>
          <a:bodyPr>
            <a:noAutofit/>
          </a:bodyPr>
          <a:lstStyle/>
          <a:p>
            <a:r>
              <a:rPr lang="en-US" sz="2800" dirty="0"/>
              <a:t>As Shasta got into Narnia, Lewis writes, “He turned and unsaddled his horse and took off its </a:t>
            </a:r>
            <a:r>
              <a:rPr lang="en-US" sz="2800" dirty="0" err="1"/>
              <a:t>bridle</a:t>
            </a:r>
            <a:r>
              <a:rPr lang="en-US" sz="2800" dirty="0" err="1">
                <a:sym typeface="Symbol"/>
              </a:rPr>
              <a:t>‘</a:t>
            </a:r>
            <a:r>
              <a:rPr lang="en-US" sz="2800" dirty="0" err="1"/>
              <a:t>Though</a:t>
            </a:r>
            <a:r>
              <a:rPr lang="en-US" sz="2800" dirty="0"/>
              <a:t> you </a:t>
            </a:r>
            <a:r>
              <a:rPr lang="en-US" sz="2800" i="1" dirty="0"/>
              <a:t>are </a:t>
            </a:r>
            <a:r>
              <a:rPr lang="en-US" sz="2800" dirty="0"/>
              <a:t>a perfectly horrid horse,’ he said. It took no notice of this remark and immediately began eating grass. That horse had a very low opinion of Shasta.”</a:t>
            </a:r>
          </a:p>
          <a:p>
            <a:r>
              <a:rPr lang="en-US" sz="2800" dirty="0"/>
              <a:t>One other bit of humor when Shasta discovers that he is Cor, son of King Lune: “… Education and all sorts of horrible things are going to happen to me.”</a:t>
            </a:r>
          </a:p>
        </p:txBody>
      </p:sp>
    </p:spTree>
    <p:extLst>
      <p:ext uri="{BB962C8B-B14F-4D97-AF65-F5344CB8AC3E}">
        <p14:creationId xmlns:p14="http://schemas.microsoft.com/office/powerpoint/2010/main" val="210261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Benediction</a:t>
            </a:r>
          </a:p>
        </p:txBody>
      </p:sp>
      <p:sp>
        <p:nvSpPr>
          <p:cNvPr id="3" name="Content Placeholder 2"/>
          <p:cNvSpPr>
            <a:spLocks noGrp="1"/>
          </p:cNvSpPr>
          <p:nvPr>
            <p:ph sz="half" idx="1"/>
          </p:nvPr>
        </p:nvSpPr>
        <p:spPr/>
        <p:txBody>
          <a:bodyPr>
            <a:normAutofit/>
          </a:bodyPr>
          <a:lstStyle/>
          <a:p>
            <a:r>
              <a:rPr lang="en-US" dirty="0"/>
              <a:t>We are aliens in this land and we don’t know it.</a:t>
            </a:r>
          </a:p>
          <a:p>
            <a:r>
              <a:rPr lang="en-US" dirty="0"/>
              <a:t>Chase us and guide us to our true country.</a:t>
            </a:r>
          </a:p>
          <a:p>
            <a:r>
              <a:rPr lang="en-US" dirty="0"/>
              <a:t>We don’t know the way or the real reasons.</a:t>
            </a:r>
          </a:p>
          <a:p>
            <a:r>
              <a:rPr lang="en-US" dirty="0"/>
              <a:t>We are still rude and ragged, but you love us.</a:t>
            </a:r>
          </a:p>
          <a:p>
            <a:r>
              <a:rPr lang="en-US" dirty="0"/>
              <a:t>Bring us safe to our Father-King at last.</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74586" y="3360420"/>
            <a:ext cx="2842953" cy="1737360"/>
          </a:xfrm>
        </p:spPr>
      </p:pic>
      <p:sp>
        <p:nvSpPr>
          <p:cNvPr id="4" name="TextBox 3"/>
          <p:cNvSpPr txBox="1"/>
          <p:nvPr/>
        </p:nvSpPr>
        <p:spPr>
          <a:xfrm>
            <a:off x="1600200" y="6096000"/>
            <a:ext cx="5638800" cy="523220"/>
          </a:xfrm>
          <a:prstGeom prst="rect">
            <a:avLst/>
          </a:prstGeom>
          <a:noFill/>
        </p:spPr>
        <p:txBody>
          <a:bodyPr wrap="square" rtlCol="0">
            <a:spAutoFit/>
          </a:bodyPr>
          <a:lstStyle/>
          <a:p>
            <a:pPr algn="ctr"/>
            <a:r>
              <a:rPr lang="en-US" sz="2800" dirty="0"/>
              <a:t>Next: </a:t>
            </a:r>
            <a:r>
              <a:rPr lang="en-US" sz="2800" i="1" dirty="0"/>
              <a:t>The Magician’s Nephew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2498"/>
            <a:ext cx="5341467" cy="6870498"/>
          </a:xfrm>
        </p:spPr>
      </p:pic>
      <p:sp>
        <p:nvSpPr>
          <p:cNvPr id="3" name="Frame 2"/>
          <p:cNvSpPr/>
          <p:nvPr/>
        </p:nvSpPr>
        <p:spPr>
          <a:xfrm>
            <a:off x="3276600" y="2209800"/>
            <a:ext cx="2438400" cy="2743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43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7954" y="0"/>
            <a:ext cx="5408468" cy="6858000"/>
          </a:xfrm>
        </p:spPr>
      </p:pic>
      <p:sp>
        <p:nvSpPr>
          <p:cNvPr id="5" name="4-Point Star 4"/>
          <p:cNvSpPr/>
          <p:nvPr/>
        </p:nvSpPr>
        <p:spPr>
          <a:xfrm>
            <a:off x="5562600" y="4038600"/>
            <a:ext cx="609600" cy="609600"/>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99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6377940" cy="1293028"/>
          </a:xfrm>
        </p:spPr>
        <p:txBody>
          <a:bodyPr/>
          <a:lstStyle/>
          <a:p>
            <a:r>
              <a:rPr lang="en-US" dirty="0"/>
              <a:t>The Plot</a:t>
            </a:r>
          </a:p>
        </p:txBody>
      </p:sp>
      <p:sp>
        <p:nvSpPr>
          <p:cNvPr id="3" name="Content Placeholder 2"/>
          <p:cNvSpPr>
            <a:spLocks noGrp="1"/>
          </p:cNvSpPr>
          <p:nvPr>
            <p:ph idx="1"/>
          </p:nvPr>
        </p:nvSpPr>
        <p:spPr>
          <a:xfrm>
            <a:off x="381000" y="1524000"/>
            <a:ext cx="8229600" cy="5029200"/>
          </a:xfrm>
        </p:spPr>
        <p:txBody>
          <a:bodyPr>
            <a:normAutofit lnSpcReduction="10000"/>
          </a:bodyPr>
          <a:lstStyle/>
          <a:p>
            <a:r>
              <a:rPr lang="en-US" dirty="0"/>
              <a:t>Susan, Edmund, and their entourage fear they may not be able to leave Tashbaan.</a:t>
            </a:r>
          </a:p>
          <a:p>
            <a:r>
              <a:rPr lang="en-US" dirty="0"/>
              <a:t>They pretend to prepare a party for the </a:t>
            </a:r>
            <a:r>
              <a:rPr lang="en-US" dirty="0" err="1"/>
              <a:t>Calormenes</a:t>
            </a:r>
            <a:r>
              <a:rPr lang="en-US" dirty="0"/>
              <a:t> on board their ship and escape at night on the </a:t>
            </a:r>
            <a:r>
              <a:rPr lang="en-US" i="1" dirty="0"/>
              <a:t>Splendor Hyaline</a:t>
            </a:r>
            <a:r>
              <a:rPr lang="en-US" dirty="0"/>
              <a:t>.</a:t>
            </a:r>
          </a:p>
          <a:p>
            <a:r>
              <a:rPr lang="en-US" dirty="0"/>
              <a:t>While everyone is preparing for the party and Shasta is alone and asleep, Corin returns.</a:t>
            </a:r>
          </a:p>
          <a:p>
            <a:r>
              <a:rPr lang="en-US" dirty="0"/>
              <a:t>Shasta escapes through the window and heads for the Tombs, where he had agreed to meet </a:t>
            </a:r>
            <a:r>
              <a:rPr lang="en-US" dirty="0" err="1"/>
              <a:t>Aravis</a:t>
            </a:r>
            <a:r>
              <a:rPr lang="en-US" dirty="0"/>
              <a:t> if separated.</a:t>
            </a:r>
          </a:p>
          <a:p>
            <a:r>
              <a:rPr lang="en-US" dirty="0"/>
              <a:t>After she is separated from Shasta, Aravis meets Tarkheena Lasaraleen and with her help gets to the Tombs a day later.</a:t>
            </a:r>
          </a:p>
          <a:p>
            <a:r>
              <a:rPr lang="en-US" dirty="0"/>
              <a:t>While in Tashbaan and heading toward the Tombs, Aravis hears about the plan of Rabadash to attack </a:t>
            </a:r>
            <a:r>
              <a:rPr lang="en-US" dirty="0" err="1"/>
              <a:t>Archenland</a:t>
            </a:r>
            <a:r>
              <a:rPr lang="en-US" dirty="0"/>
              <a:t> and then Narnia.</a:t>
            </a:r>
          </a:p>
        </p:txBody>
      </p:sp>
    </p:spTree>
    <p:extLst>
      <p:ext uri="{BB962C8B-B14F-4D97-AF65-F5344CB8AC3E}">
        <p14:creationId xmlns:p14="http://schemas.microsoft.com/office/powerpoint/2010/main" val="292078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rseandhisboy.jpg"/>
          <p:cNvPicPr>
            <a:picLocks noGrp="1" noChangeAspect="1"/>
          </p:cNvPicPr>
          <p:nvPr>
            <p:ph idx="1"/>
          </p:nvPr>
        </p:nvPicPr>
        <p:blipFill>
          <a:blip r:embed="rId2" cstate="print"/>
          <a:stretch>
            <a:fillRect/>
          </a:stretch>
        </p:blipFill>
        <p:spPr>
          <a:xfrm>
            <a:off x="2718741" y="0"/>
            <a:ext cx="4169834"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Joel\Pictures\Narnia Scans\HHB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95759" cy="697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16807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18569</TotalTime>
  <Words>3100</Words>
  <Application>Microsoft Office PowerPoint</Application>
  <PresentationFormat>On-screen Show (4:3)</PresentationFormat>
  <Paragraphs>169</Paragraphs>
  <Slides>46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Gothic</vt:lpstr>
      <vt:lpstr>Symbol</vt:lpstr>
      <vt:lpstr>Vapor Trail</vt:lpstr>
      <vt:lpstr>The Horse and His Boy</vt:lpstr>
      <vt:lpstr>Background</vt:lpstr>
      <vt:lpstr>More Background</vt:lpstr>
      <vt:lpstr>The Plot</vt:lpstr>
      <vt:lpstr>PowerPoint Presentation</vt:lpstr>
      <vt:lpstr>PowerPoint Presentation</vt:lpstr>
      <vt:lpstr>The Plot</vt:lpstr>
      <vt:lpstr>PowerPoint Presentation</vt:lpstr>
      <vt:lpstr>PowerPoint Presentation</vt:lpstr>
      <vt:lpstr>The Plot</vt:lpstr>
      <vt:lpstr>Moral Development</vt:lpstr>
      <vt:lpstr>Moral Development</vt:lpstr>
      <vt:lpstr>Moral Development</vt:lpstr>
      <vt:lpstr>Moral Development</vt:lpstr>
      <vt:lpstr>The Plot</vt:lpstr>
      <vt:lpstr>The Plot</vt:lpstr>
      <vt:lpstr>The Plot</vt:lpstr>
      <vt:lpstr>The Plot</vt:lpstr>
      <vt:lpstr>The Plot</vt:lpstr>
      <vt:lpstr>More Humor</vt:lpstr>
      <vt:lpstr>More Moral development</vt:lpstr>
      <vt:lpstr>Moral development</vt:lpstr>
      <vt:lpstr>Lindskoog’s Favorite Quotation</vt:lpstr>
      <vt:lpstr>Biblical Theme I: “Narnia and the North!”</vt:lpstr>
      <vt:lpstr>Biblical Theme II: Most Unfortunate</vt:lpstr>
      <vt:lpstr>Factual Quiz Just for Fun</vt:lpstr>
      <vt:lpstr>Factual Quiz Just for Fun</vt:lpstr>
      <vt:lpstr>Factual Quiz Just for Fun</vt:lpstr>
      <vt:lpstr>Factual Quiz Just for Fun</vt:lpstr>
      <vt:lpstr>PowerPoint Presentation</vt:lpstr>
      <vt:lpstr>Wiki-thoughts</vt:lpstr>
      <vt:lpstr>Wiki-thoughts</vt:lpstr>
      <vt:lpstr>A Biblical Insight</vt:lpstr>
      <vt:lpstr>Discussion Questions</vt:lpstr>
      <vt:lpstr>The Moral Development of Children</vt:lpstr>
      <vt:lpstr>Names</vt:lpstr>
      <vt:lpstr>Names</vt:lpstr>
      <vt:lpstr>Names</vt:lpstr>
      <vt:lpstr>PowerPoint Presentation</vt:lpstr>
      <vt:lpstr>Planet Narnia, by Michael Ward</vt:lpstr>
      <vt:lpstr>Planet Narnia, by Michael Ward</vt:lpstr>
      <vt:lpstr>“The Planets”: “same but sundered”</vt:lpstr>
      <vt:lpstr>“The Planets”: “same but sundered”</vt:lpstr>
      <vt:lpstr>Discussion Questions</vt:lpstr>
      <vt:lpstr>Humor</vt:lpstr>
      <vt:lpstr>Benediction</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Horse and His Boy</dc:title>
  <dc:creator>Joel D. Heck</dc:creator>
  <cp:lastModifiedBy>Joel Heck</cp:lastModifiedBy>
  <cp:revision>462</cp:revision>
  <dcterms:created xsi:type="dcterms:W3CDTF">2008-03-20T18:23:13Z</dcterms:created>
  <dcterms:modified xsi:type="dcterms:W3CDTF">2017-11-02T13:22:20Z</dcterms:modified>
</cp:coreProperties>
</file>