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6" r:id="rId2"/>
    <p:sldId id="276" r:id="rId3"/>
    <p:sldId id="270" r:id="rId4"/>
    <p:sldId id="260" r:id="rId5"/>
    <p:sldId id="300" r:id="rId6"/>
    <p:sldId id="265" r:id="rId7"/>
    <p:sldId id="266" r:id="rId8"/>
    <p:sldId id="267" r:id="rId9"/>
    <p:sldId id="261" r:id="rId10"/>
    <p:sldId id="281" r:id="rId11"/>
    <p:sldId id="282" r:id="rId12"/>
    <p:sldId id="283" r:id="rId13"/>
    <p:sldId id="284" r:id="rId14"/>
    <p:sldId id="288" r:id="rId15"/>
    <p:sldId id="289" r:id="rId16"/>
    <p:sldId id="290" r:id="rId17"/>
    <p:sldId id="291" r:id="rId18"/>
    <p:sldId id="257" r:id="rId19"/>
    <p:sldId id="292" r:id="rId20"/>
    <p:sldId id="293" r:id="rId21"/>
    <p:sldId id="294" r:id="rId22"/>
    <p:sldId id="296" r:id="rId23"/>
    <p:sldId id="297" r:id="rId24"/>
    <p:sldId id="298" r:id="rId25"/>
    <p:sldId id="299" r:id="rId26"/>
    <p:sldId id="287" r:id="rId27"/>
    <p:sldId id="286" r:id="rId28"/>
    <p:sldId id="271" r:id="rId29"/>
    <p:sldId id="301" r:id="rId30"/>
    <p:sldId id="305" r:id="rId31"/>
    <p:sldId id="278" r:id="rId32"/>
    <p:sldId id="302" r:id="rId33"/>
    <p:sldId id="303" r:id="rId34"/>
    <p:sldId id="304" r:id="rId35"/>
    <p:sldId id="264" r:id="rId36"/>
    <p:sldId id="28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0231948-6501-435D-A5AA-9810EDB55366}" type="datetimeFigureOut">
              <a:rPr lang="en-US" smtClean="0"/>
              <a:pPr/>
              <a:t>11/10/2017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98D8A2-409B-460F-9BF6-2730CE4FF4AC}" type="slidenum">
              <a:rPr lang="en-US" smtClean="0"/>
              <a:pPr/>
              <a:t>‹#›</a:t>
            </a:fld>
            <a:endParaRPr lang="en-US"/>
          </a:p>
        </p:txBody>
      </p:sp>
    </p:spTree>
    <p:extLst>
      <p:ext uri="{BB962C8B-B14F-4D97-AF65-F5344CB8AC3E}">
        <p14:creationId xmlns:p14="http://schemas.microsoft.com/office/powerpoint/2010/main" val="2801697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7858852-237F-44BE-B083-438BCD774131}" type="datetimeFigureOut">
              <a:rPr lang="en-US" smtClean="0"/>
              <a:t>11/10/2017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4D53CAD-0E28-445F-B9CA-6117C6701833}" type="slidenum">
              <a:rPr lang="en-US" smtClean="0"/>
              <a:t>‹#›</a:t>
            </a:fld>
            <a:endParaRPr lang="en-US"/>
          </a:p>
        </p:txBody>
      </p:sp>
    </p:spTree>
    <p:extLst>
      <p:ext uri="{BB962C8B-B14F-4D97-AF65-F5344CB8AC3E}">
        <p14:creationId xmlns:p14="http://schemas.microsoft.com/office/powerpoint/2010/main" val="427578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Gary Friesen, Multnomah School of the Bible: This is the best one.</a:t>
            </a:r>
          </a:p>
        </p:txBody>
      </p:sp>
      <p:sp>
        <p:nvSpPr>
          <p:cNvPr id="4" name="Slide Number Placeholder 3"/>
          <p:cNvSpPr>
            <a:spLocks noGrp="1"/>
          </p:cNvSpPr>
          <p:nvPr>
            <p:ph type="sldNum" sz="quarter" idx="10"/>
          </p:nvPr>
        </p:nvSpPr>
        <p:spPr/>
        <p:txBody>
          <a:bodyPr/>
          <a:lstStyle/>
          <a:p>
            <a:fld id="{74D53CAD-0E28-445F-B9CA-6117C6701833}" type="slidenum">
              <a:rPr lang="en-US" smtClean="0"/>
              <a:t>1</a:t>
            </a:fld>
            <a:endParaRPr lang="en-US"/>
          </a:p>
        </p:txBody>
      </p:sp>
    </p:spTree>
    <p:extLst>
      <p:ext uri="{BB962C8B-B14F-4D97-AF65-F5344CB8AC3E}">
        <p14:creationId xmlns:p14="http://schemas.microsoft.com/office/powerpoint/2010/main" val="165492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a:t>
            </a:r>
            <a:r>
              <a:rPr lang="en-US" baseline="0" dirty="0"/>
              <a:t> on the wall of the Kilns, Oxford.</a:t>
            </a:r>
            <a:endParaRPr lang="en-US" dirty="0"/>
          </a:p>
        </p:txBody>
      </p:sp>
      <p:sp>
        <p:nvSpPr>
          <p:cNvPr id="4" name="Slide Number Placeholder 3"/>
          <p:cNvSpPr>
            <a:spLocks noGrp="1"/>
          </p:cNvSpPr>
          <p:nvPr>
            <p:ph type="sldNum" sz="quarter" idx="10"/>
          </p:nvPr>
        </p:nvSpPr>
        <p:spPr/>
        <p:txBody>
          <a:bodyPr/>
          <a:lstStyle/>
          <a:p>
            <a:fld id="{74D53CAD-0E28-445F-B9CA-6117C6701833}" type="slidenum">
              <a:rPr lang="en-US" smtClean="0"/>
              <a:t>15</a:t>
            </a:fld>
            <a:endParaRPr lang="en-US"/>
          </a:p>
        </p:txBody>
      </p:sp>
    </p:spTree>
    <p:extLst>
      <p:ext uri="{BB962C8B-B14F-4D97-AF65-F5344CB8AC3E}">
        <p14:creationId xmlns:p14="http://schemas.microsoft.com/office/powerpoint/2010/main" val="408515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quotation, from Chapter </a:t>
            </a:r>
            <a:r>
              <a:rPr lang="en-US" sz="1200" kern="1200" dirty="0">
                <a:solidFill>
                  <a:schemeClr val="tx1"/>
                </a:solidFill>
                <a:effectLst/>
                <a:latin typeface="+mn-lt"/>
                <a:ea typeface="+mn-ea"/>
                <a:cs typeface="+mn-cs"/>
              </a:rPr>
              <a:t>VII, “Mainly About Dwarfs,”</a:t>
            </a:r>
            <a:r>
              <a:rPr lang="en-US" dirty="0"/>
              <a:t> may come from Lewis’s personal experience in the Local Defense Volunteers during World War Two./</a:t>
            </a:r>
          </a:p>
        </p:txBody>
      </p:sp>
      <p:sp>
        <p:nvSpPr>
          <p:cNvPr id="4" name="Slide Number Placeholder 3"/>
          <p:cNvSpPr>
            <a:spLocks noGrp="1"/>
          </p:cNvSpPr>
          <p:nvPr>
            <p:ph type="sldNum" sz="quarter" idx="10"/>
          </p:nvPr>
        </p:nvSpPr>
        <p:spPr/>
        <p:txBody>
          <a:bodyPr/>
          <a:lstStyle/>
          <a:p>
            <a:fld id="{74D53CAD-0E28-445F-B9CA-6117C6701833}" type="slidenum">
              <a:rPr lang="en-US" smtClean="0"/>
              <a:t>31</a:t>
            </a:fld>
            <a:endParaRPr lang="en-US"/>
          </a:p>
        </p:txBody>
      </p:sp>
    </p:spTree>
    <p:extLst>
      <p:ext uri="{BB962C8B-B14F-4D97-AF65-F5344CB8AC3E}">
        <p14:creationId xmlns:p14="http://schemas.microsoft.com/office/powerpoint/2010/main" val="388593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53CAD-0E28-445F-B9CA-6117C6701833}" type="slidenum">
              <a:rPr lang="en-US" smtClean="0"/>
              <a:t>32</a:t>
            </a:fld>
            <a:endParaRPr lang="en-US"/>
          </a:p>
        </p:txBody>
      </p:sp>
    </p:spTree>
    <p:extLst>
      <p:ext uri="{BB962C8B-B14F-4D97-AF65-F5344CB8AC3E}">
        <p14:creationId xmlns:p14="http://schemas.microsoft.com/office/powerpoint/2010/main" val="122527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53CAD-0E28-445F-B9CA-6117C6701833}" type="slidenum">
              <a:rPr lang="en-US" smtClean="0"/>
              <a:t>36</a:t>
            </a:fld>
            <a:endParaRPr lang="en-US"/>
          </a:p>
        </p:txBody>
      </p:sp>
    </p:spTree>
    <p:extLst>
      <p:ext uri="{BB962C8B-B14F-4D97-AF65-F5344CB8AC3E}">
        <p14:creationId xmlns:p14="http://schemas.microsoft.com/office/powerpoint/2010/main" val="150213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a:t>Click to edit Master title style</a:t>
            </a:r>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08EC4E29-60E5-46FE-AA06-4B3FE03110CC}" type="datetimeFigureOut">
              <a:rPr lang="en-US" smtClean="0"/>
              <a:pPr/>
              <a:t>11/10/2017</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C8A94B3A-EDCE-4F85-A738-BF24813CD2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a:t>Click to edit Master title style</a:t>
            </a:r>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6286520"/>
            <a:ext cx="810000" cy="285752"/>
          </a:xfrm>
        </p:spPr>
        <p:txBody>
          <a:bodyPr/>
          <a:lstStyle/>
          <a:p>
            <a:fld id="{C8A94B3A-EDCE-4F85-A738-BF24813CD2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a:t>Click to edit Master title style</a:t>
            </a:r>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08EC4E29-60E5-46FE-AA06-4B3FE03110CC}" type="datetimeFigureOut">
              <a:rPr lang="en-US" smtClean="0"/>
              <a:pPr/>
              <a:t>11/10/2017</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C8A94B3A-EDCE-4F85-A738-BF24813CD26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86520"/>
            <a:ext cx="810000" cy="285752"/>
          </a:xfrm>
        </p:spPr>
        <p:txBody>
          <a:bodyPr/>
          <a:lstStyle/>
          <a:p>
            <a:fld id="{C8A94B3A-EDCE-4F85-A738-BF24813CD2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a:t>Click to edit Master title style</a:t>
            </a:r>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a:t>Click to edit Master title style</a:t>
            </a:r>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a:t>Click icon to add picture</a:t>
            </a:r>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EC4E29-60E5-46FE-AA06-4B3FE03110CC}"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A94B3A-EDCE-4F85-A738-BF24813CD2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08EC4E29-60E5-46FE-AA06-4B3FE03110CC}" type="datetimeFigureOut">
              <a:rPr lang="en-US" smtClean="0"/>
              <a:pPr/>
              <a:t>11/10/2017</a:t>
            </a:fld>
            <a:endParaRPr lang="en-US"/>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C8A94B3A-EDCE-4F85-A738-BF24813CD262}" type="slidenum">
              <a:rPr lang="en-US" smtClean="0"/>
              <a:pPr/>
              <a:t>‹#›</a:t>
            </a:fld>
            <a:endParaRPr lang="en-US"/>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Last Battle</a:t>
            </a:r>
          </a:p>
        </p:txBody>
      </p:sp>
      <p:sp>
        <p:nvSpPr>
          <p:cNvPr id="3" name="Subtitle 2"/>
          <p:cNvSpPr>
            <a:spLocks noGrp="1"/>
          </p:cNvSpPr>
          <p:nvPr>
            <p:ph type="subTitle" idx="1"/>
          </p:nvPr>
        </p:nvSpPr>
        <p:spPr/>
        <p:txBody>
          <a:bodyPr>
            <a:normAutofit fontScale="92500" lnSpcReduction="20000"/>
          </a:bodyPr>
          <a:lstStyle/>
          <a:p>
            <a:r>
              <a:rPr lang="en-US" dirty="0"/>
              <a:t>Carnegie Medal Winner, 1956,</a:t>
            </a:r>
          </a:p>
          <a:p>
            <a:r>
              <a:rPr lang="en-US" dirty="0"/>
              <a:t>established in 1936 in honor of Andrew Carnegie, Scottish philanthropist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4" name="Content Placeholder 3"/>
          <p:cNvSpPr>
            <a:spLocks noGrp="1"/>
          </p:cNvSpPr>
          <p:nvPr>
            <p:ph sz="half" idx="1"/>
          </p:nvPr>
        </p:nvSpPr>
        <p:spPr/>
        <p:txBody>
          <a:bodyPr>
            <a:normAutofit lnSpcReduction="10000"/>
          </a:bodyPr>
          <a:lstStyle/>
          <a:p>
            <a:r>
              <a:rPr lang="en-US" dirty="0"/>
              <a:t>The ape Shift and the donkey Puzzle live near Caldron Pool not far from the Western Wild.</a:t>
            </a:r>
          </a:p>
          <a:p>
            <a:r>
              <a:rPr lang="en-US" dirty="0"/>
              <a:t>One day a lion’s skin floats down to them.</a:t>
            </a:r>
          </a:p>
          <a:p>
            <a:r>
              <a:rPr lang="en-US" dirty="0"/>
              <a:t>Shift decides that Puzzle should wear it and pretend to be Aslan.</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1968392"/>
            <a:ext cx="4077401" cy="4367032"/>
          </a:xfrm>
        </p:spPr>
      </p:pic>
    </p:spTree>
    <p:extLst>
      <p:ext uri="{BB962C8B-B14F-4D97-AF65-F5344CB8AC3E}">
        <p14:creationId xmlns:p14="http://schemas.microsoft.com/office/powerpoint/2010/main" val="7488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 y="2466814"/>
            <a:ext cx="4912171" cy="2943385"/>
          </a:xfrm>
        </p:spPr>
      </p:pic>
      <p:sp>
        <p:nvSpPr>
          <p:cNvPr id="4" name="Content Placeholder 3"/>
          <p:cNvSpPr>
            <a:spLocks noGrp="1"/>
          </p:cNvSpPr>
          <p:nvPr>
            <p:ph sz="half" idx="2"/>
          </p:nvPr>
        </p:nvSpPr>
        <p:spPr/>
        <p:txBody>
          <a:bodyPr>
            <a:normAutofit fontScale="92500" lnSpcReduction="10000"/>
          </a:bodyPr>
          <a:lstStyle/>
          <a:p>
            <a:r>
              <a:rPr lang="en-US" dirty="0"/>
              <a:t>King </a:t>
            </a:r>
            <a:r>
              <a:rPr lang="en-US" dirty="0" err="1"/>
              <a:t>Tirian</a:t>
            </a:r>
            <a:r>
              <a:rPr lang="en-US" dirty="0"/>
              <a:t> is enjoying a summer cottage in the company of Jewel the Unicorn.</a:t>
            </a:r>
          </a:p>
          <a:p>
            <a:r>
              <a:rPr lang="en-US" dirty="0"/>
              <a:t>They have heard reports of Aslan.</a:t>
            </a:r>
          </a:p>
          <a:p>
            <a:r>
              <a:rPr lang="en-US" dirty="0" err="1"/>
              <a:t>Roonwit</a:t>
            </a:r>
            <a:r>
              <a:rPr lang="en-US" dirty="0"/>
              <a:t> the Centaur brings bad news from his reading of stars.</a:t>
            </a:r>
          </a:p>
          <a:p>
            <a:r>
              <a:rPr lang="en-US" dirty="0"/>
              <a:t>Dryads are dying, and talking horses are being enslaved.</a:t>
            </a:r>
          </a:p>
        </p:txBody>
      </p:sp>
    </p:spTree>
    <p:extLst>
      <p:ext uri="{BB962C8B-B14F-4D97-AF65-F5344CB8AC3E}">
        <p14:creationId xmlns:p14="http://schemas.microsoft.com/office/powerpoint/2010/main" val="373656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p:txBody>
          <a:bodyPr>
            <a:normAutofit fontScale="92500" lnSpcReduction="20000"/>
          </a:bodyPr>
          <a:lstStyle/>
          <a:p>
            <a:r>
              <a:rPr lang="en-US" dirty="0"/>
              <a:t>In a rage, Tirian and Jewel kill two </a:t>
            </a:r>
            <a:r>
              <a:rPr lang="en-US" dirty="0" err="1"/>
              <a:t>Calormenes</a:t>
            </a:r>
            <a:r>
              <a:rPr lang="en-US" dirty="0"/>
              <a:t> and then give themselves up.</a:t>
            </a:r>
          </a:p>
          <a:p>
            <a:r>
              <a:rPr lang="en-US" dirty="0"/>
              <a:t>They are brought before “Aslan.”</a:t>
            </a:r>
          </a:p>
          <a:p>
            <a:r>
              <a:rPr lang="en-US" dirty="0"/>
              <a:t>Shift says that Aslan and Tash are the same.</a:t>
            </a:r>
          </a:p>
          <a:p>
            <a:r>
              <a:rPr lang="en-US" dirty="0"/>
              <a:t>While bound, Tirian calls to the children from another world, and Jill Pole and Eustace Scrubb come and free him.</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49431" y="1743551"/>
            <a:ext cx="3407664" cy="4785360"/>
          </a:xfrm>
        </p:spPr>
      </p:pic>
    </p:spTree>
    <p:extLst>
      <p:ext uri="{BB962C8B-B14F-4D97-AF65-F5344CB8AC3E}">
        <p14:creationId xmlns:p14="http://schemas.microsoft.com/office/powerpoint/2010/main" val="9219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61" y="2209800"/>
            <a:ext cx="5074180" cy="3429000"/>
          </a:xfrm>
        </p:spPr>
      </p:pic>
      <p:sp>
        <p:nvSpPr>
          <p:cNvPr id="4" name="Content Placeholder 3"/>
          <p:cNvSpPr>
            <a:spLocks noGrp="1"/>
          </p:cNvSpPr>
          <p:nvPr>
            <p:ph sz="half" idx="2"/>
          </p:nvPr>
        </p:nvSpPr>
        <p:spPr/>
        <p:txBody>
          <a:bodyPr>
            <a:normAutofit fontScale="92500"/>
          </a:bodyPr>
          <a:lstStyle/>
          <a:p>
            <a:r>
              <a:rPr lang="en-US" dirty="0" err="1"/>
              <a:t>Tirian</a:t>
            </a:r>
            <a:r>
              <a:rPr lang="en-US" dirty="0"/>
              <a:t> leads them to a guard tower, where they arm themselves.</a:t>
            </a:r>
          </a:p>
          <a:p>
            <a:r>
              <a:rPr lang="en-US" dirty="0"/>
              <a:t>They head for Stable Hill to rescue Jewel, which they do, while Jill rescues Puzzle from the Stable.</a:t>
            </a:r>
          </a:p>
          <a:p>
            <a:r>
              <a:rPr lang="en-US" dirty="0" err="1"/>
              <a:t>Tirian</a:t>
            </a:r>
            <a:r>
              <a:rPr lang="en-US" dirty="0"/>
              <a:t> frees a group of Dwarfs heading to the salt mines of the </a:t>
            </a:r>
            <a:r>
              <a:rPr lang="en-US" dirty="0" err="1"/>
              <a:t>Tisroc</a:t>
            </a:r>
            <a:r>
              <a:rPr lang="en-US" dirty="0"/>
              <a:t>.</a:t>
            </a:r>
          </a:p>
        </p:txBody>
      </p:sp>
    </p:spTree>
    <p:extLst>
      <p:ext uri="{BB962C8B-B14F-4D97-AF65-F5344CB8AC3E}">
        <p14:creationId xmlns:p14="http://schemas.microsoft.com/office/powerpoint/2010/main" val="15183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p:txBody>
          <a:bodyPr>
            <a:normAutofit fontScale="92500" lnSpcReduction="20000"/>
          </a:bodyPr>
          <a:lstStyle/>
          <a:p>
            <a:r>
              <a:rPr lang="en-US" dirty="0" err="1"/>
              <a:t>Poggin</a:t>
            </a:r>
            <a:r>
              <a:rPr lang="en-US" dirty="0"/>
              <a:t> the Dwarf joins them, but the rest do not.</a:t>
            </a:r>
          </a:p>
          <a:p>
            <a:r>
              <a:rPr lang="en-US" dirty="0"/>
              <a:t>They see Tash heading toward Narnia.</a:t>
            </a:r>
          </a:p>
          <a:p>
            <a:r>
              <a:rPr lang="en-US" dirty="0"/>
              <a:t>They learn that Ginger the cat and </a:t>
            </a:r>
            <a:r>
              <a:rPr lang="en-US" dirty="0" err="1"/>
              <a:t>Rishda</a:t>
            </a:r>
            <a:r>
              <a:rPr lang="en-US" dirty="0"/>
              <a:t> the </a:t>
            </a:r>
            <a:r>
              <a:rPr lang="en-US" dirty="0" err="1"/>
              <a:t>Calormene</a:t>
            </a:r>
            <a:r>
              <a:rPr lang="en-US" dirty="0"/>
              <a:t> are using Shift.</a:t>
            </a:r>
          </a:p>
          <a:p>
            <a:r>
              <a:rPr lang="en-US" dirty="0"/>
              <a:t>Farsight the Eagle brings the news that Cair Paravel has fallen and </a:t>
            </a:r>
            <a:r>
              <a:rPr lang="en-US" dirty="0" err="1"/>
              <a:t>Roonwit</a:t>
            </a:r>
            <a:r>
              <a:rPr lang="en-US" dirty="0"/>
              <a:t> the Centaur is dead.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56101" y="2945468"/>
            <a:ext cx="4156487" cy="2540932"/>
          </a:xfrm>
        </p:spPr>
      </p:pic>
    </p:spTree>
    <p:extLst>
      <p:ext uri="{BB962C8B-B14F-4D97-AF65-F5344CB8AC3E}">
        <p14:creationId xmlns:p14="http://schemas.microsoft.com/office/powerpoint/2010/main" val="14503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Kitchen photos, Paxford, Ginger, and housekee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555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p Arrow 5"/>
          <p:cNvSpPr/>
          <p:nvPr/>
        </p:nvSpPr>
        <p:spPr>
          <a:xfrm>
            <a:off x="2895600" y="3962400"/>
            <a:ext cx="1301180" cy="25146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2362200" y="6477000"/>
            <a:ext cx="2215580" cy="381000"/>
          </a:xfrm>
          <a:prstGeom prst="rect">
            <a:avLst/>
          </a:prstGeom>
          <a:noFill/>
        </p:spPr>
        <p:txBody>
          <a:bodyPr wrap="square" rtlCol="0">
            <a:spAutoFit/>
          </a:bodyPr>
          <a:lstStyle/>
          <a:p>
            <a:pPr algn="ctr"/>
            <a:r>
              <a:rPr lang="en-US" dirty="0"/>
              <a:t>Ginger the cat</a:t>
            </a:r>
          </a:p>
        </p:txBody>
      </p:sp>
    </p:spTree>
    <p:extLst>
      <p:ext uri="{BB962C8B-B14F-4D97-AF65-F5344CB8AC3E}">
        <p14:creationId xmlns:p14="http://schemas.microsoft.com/office/powerpoint/2010/main" val="411897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400" y="1795366"/>
            <a:ext cx="3639503" cy="5036285"/>
          </a:xfrm>
        </p:spPr>
      </p:pic>
      <p:sp>
        <p:nvSpPr>
          <p:cNvPr id="4" name="Content Placeholder 3"/>
          <p:cNvSpPr>
            <a:spLocks noGrp="1"/>
          </p:cNvSpPr>
          <p:nvPr>
            <p:ph sz="half" idx="2"/>
          </p:nvPr>
        </p:nvSpPr>
        <p:spPr/>
        <p:txBody>
          <a:bodyPr>
            <a:normAutofit fontScale="92500"/>
          </a:bodyPr>
          <a:lstStyle/>
          <a:p>
            <a:r>
              <a:rPr lang="en-US" dirty="0"/>
              <a:t>That night, while a bonfire burns at the stable, Shift announces that a donkey is running around as Aslan and should be stopped.</a:t>
            </a:r>
          </a:p>
          <a:p>
            <a:r>
              <a:rPr lang="en-US" dirty="0"/>
              <a:t>Shift states that Aslan will no longer come out, but any creature may go in to  him.</a:t>
            </a:r>
          </a:p>
          <a:p>
            <a:r>
              <a:rPr lang="en-US" dirty="0"/>
              <a:t>Ginger does.</a:t>
            </a:r>
          </a:p>
        </p:txBody>
      </p:sp>
    </p:spTree>
    <p:extLst>
      <p:ext uri="{BB962C8B-B14F-4D97-AF65-F5344CB8AC3E}">
        <p14:creationId xmlns:p14="http://schemas.microsoft.com/office/powerpoint/2010/main" val="18898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p:txBody>
          <a:bodyPr>
            <a:normAutofit fontScale="92500"/>
          </a:bodyPr>
          <a:lstStyle/>
          <a:p>
            <a:r>
              <a:rPr lang="en-US" dirty="0"/>
              <a:t>Ginger comes out scared, having lost the ability to speak.</a:t>
            </a:r>
          </a:p>
          <a:p>
            <a:r>
              <a:rPr lang="en-US" dirty="0" err="1"/>
              <a:t>Emeth</a:t>
            </a:r>
            <a:r>
              <a:rPr lang="en-US" dirty="0"/>
              <a:t>, a young </a:t>
            </a:r>
            <a:r>
              <a:rPr lang="en-US" dirty="0" err="1"/>
              <a:t>Calormene</a:t>
            </a:r>
            <a:r>
              <a:rPr lang="en-US" dirty="0"/>
              <a:t> officer, enters.</a:t>
            </a:r>
          </a:p>
          <a:p>
            <a:r>
              <a:rPr lang="en-US" dirty="0"/>
              <a:t>A </a:t>
            </a:r>
            <a:r>
              <a:rPr lang="en-US" dirty="0" err="1"/>
              <a:t>Calormene</a:t>
            </a:r>
            <a:r>
              <a:rPr lang="en-US" dirty="0"/>
              <a:t> soldier is thrown out, dead.</a:t>
            </a:r>
          </a:p>
          <a:p>
            <a:r>
              <a:rPr lang="en-US" dirty="0"/>
              <a:t>Tirian and the other six, who had been hiding, step out to fight.</a:t>
            </a:r>
          </a:p>
        </p:txBody>
      </p:sp>
      <p:sp>
        <p:nvSpPr>
          <p:cNvPr id="6" name="Content Placeholder 5"/>
          <p:cNvSpPr>
            <a:spLocks noGrp="1"/>
          </p:cNvSpPr>
          <p:nvPr>
            <p:ph sz="half" idx="2"/>
          </p:nvPr>
        </p:nvSpPr>
        <p:spPr/>
        <p:txBody>
          <a:bodyPr>
            <a:normAutofit fontScale="92500"/>
          </a:bodyPr>
          <a:lstStyle/>
          <a:p>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784282"/>
            <a:ext cx="3361995" cy="4768917"/>
          </a:xfrm>
          <a:prstGeom prst="rect">
            <a:avLst/>
          </a:prstGeom>
          <a:noFill/>
        </p:spPr>
      </p:pic>
    </p:spTree>
    <p:extLst>
      <p:ext uri="{BB962C8B-B14F-4D97-AF65-F5344CB8AC3E}">
        <p14:creationId xmlns:p14="http://schemas.microsoft.com/office/powerpoint/2010/main" val="14067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Emeth</a:t>
            </a:r>
            <a:endParaRPr lang="en-US" i="1" dirty="0"/>
          </a:p>
        </p:txBody>
      </p:sp>
      <p:sp>
        <p:nvSpPr>
          <p:cNvPr id="3" name="Content Placeholder 2"/>
          <p:cNvSpPr>
            <a:spLocks noGrp="1"/>
          </p:cNvSpPr>
          <p:nvPr>
            <p:ph idx="1"/>
          </p:nvPr>
        </p:nvSpPr>
        <p:spPr/>
        <p:txBody>
          <a:bodyPr/>
          <a:lstStyle/>
          <a:p>
            <a:r>
              <a:rPr lang="en-US" dirty="0"/>
              <a:t>The name of a </a:t>
            </a:r>
            <a:r>
              <a:rPr lang="en-US" dirty="0" err="1"/>
              <a:t>Calormene</a:t>
            </a:r>
            <a:r>
              <a:rPr lang="en-US" dirty="0"/>
              <a:t> soldier</a:t>
            </a:r>
          </a:p>
          <a:p>
            <a:r>
              <a:rPr lang="en-US" dirty="0"/>
              <a:t>The Hebrew word for “truth”: </a:t>
            </a:r>
            <a:r>
              <a:rPr lang="he-IL" dirty="0"/>
              <a:t>אֱמֶת</a:t>
            </a:r>
            <a:endParaRPr lang="en-US" dirty="0"/>
          </a:p>
          <a:p>
            <a:r>
              <a:rPr lang="en-US" i="1" dirty="0"/>
              <a:t>True </a:t>
            </a:r>
            <a:r>
              <a:rPr lang="en-US" dirty="0"/>
              <a:t>22 times, </a:t>
            </a:r>
            <a:r>
              <a:rPr lang="en-US" i="1" dirty="0"/>
              <a:t>truth </a:t>
            </a:r>
            <a:r>
              <a:rPr lang="en-US" dirty="0"/>
              <a:t>11 times, </a:t>
            </a:r>
            <a:r>
              <a:rPr lang="en-US" i="1" dirty="0"/>
              <a:t>truly </a:t>
            </a:r>
            <a:r>
              <a:rPr lang="en-US" dirty="0"/>
              <a:t>5 times.</a:t>
            </a:r>
          </a:p>
          <a:p>
            <a:r>
              <a:rPr lang="en-US" dirty="0"/>
              <a:t>How does this play out in the book?</a:t>
            </a:r>
          </a:p>
          <a:p>
            <a:pPr lvl="1"/>
            <a:r>
              <a:rPr lang="en-US" dirty="0"/>
              <a:t>Is “Aslan” truly at the stable?</a:t>
            </a:r>
          </a:p>
          <a:p>
            <a:pPr lvl="1"/>
            <a:r>
              <a:rPr lang="en-US" dirty="0"/>
              <a:t>Is Tash really Aslan?</a:t>
            </a:r>
          </a:p>
          <a:p>
            <a:pPr lvl="1"/>
            <a:r>
              <a:rPr lang="en-US" dirty="0"/>
              <a:t>What is truly in the stable?</a:t>
            </a:r>
          </a:p>
          <a:p>
            <a:pPr lvl="1"/>
            <a:r>
              <a:rPr lang="en-US" dirty="0"/>
              <a:t>Does </a:t>
            </a:r>
            <a:r>
              <a:rPr lang="en-US" dirty="0" err="1"/>
              <a:t>Emeth</a:t>
            </a:r>
            <a:r>
              <a:rPr lang="en-US" dirty="0"/>
              <a:t> truly serve Aslan or Tash?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5" name="Content Placeholder 4"/>
          <p:cNvSpPr>
            <a:spLocks noGrp="1"/>
          </p:cNvSpPr>
          <p:nvPr>
            <p:ph sz="half" idx="2"/>
          </p:nvPr>
        </p:nvSpPr>
        <p:spPr/>
        <p:txBody>
          <a:bodyPr/>
          <a:lstStyle/>
          <a:p>
            <a:r>
              <a:rPr lang="en-US" dirty="0" err="1"/>
              <a:t>Tirian</a:t>
            </a:r>
            <a:r>
              <a:rPr lang="en-US" dirty="0"/>
              <a:t> tosses Shift into the stable, and a battle ensues.</a:t>
            </a:r>
          </a:p>
          <a:p>
            <a:r>
              <a:rPr lang="en-US" dirty="0"/>
              <a:t>The dogs come over to </a:t>
            </a:r>
            <a:r>
              <a:rPr lang="en-US" dirty="0" err="1"/>
              <a:t>Tirian’s</a:t>
            </a:r>
            <a:r>
              <a:rPr lang="en-US" dirty="0"/>
              <a:t> side, while the Dwarfs remain neutral.</a:t>
            </a:r>
          </a:p>
          <a:p>
            <a:r>
              <a:rPr lang="en-US" dirty="0"/>
              <a:t>The </a:t>
            </a:r>
            <a:r>
              <a:rPr lang="en-US" dirty="0" err="1"/>
              <a:t>Calormenes</a:t>
            </a:r>
            <a:r>
              <a:rPr lang="en-US" dirty="0"/>
              <a:t> begin to throw others into the Stable, first Eustace, then dwarfs.</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44730" y="1717675"/>
            <a:ext cx="3235065" cy="4837113"/>
          </a:xfrm>
        </p:spPr>
      </p:pic>
    </p:spTree>
    <p:extLst>
      <p:ext uri="{BB962C8B-B14F-4D97-AF65-F5344CB8AC3E}">
        <p14:creationId xmlns:p14="http://schemas.microsoft.com/office/powerpoint/2010/main" val="4222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3053"/>
            <a:ext cx="8996394" cy="1143000"/>
          </a:xfrm>
        </p:spPr>
        <p:txBody>
          <a:bodyPr/>
          <a:lstStyle/>
          <a:p>
            <a:r>
              <a:rPr lang="en-US" dirty="0"/>
              <a:t>Cover Photos, Modern and Original</a:t>
            </a:r>
          </a:p>
        </p:txBody>
      </p:sp>
      <p:pic>
        <p:nvPicPr>
          <p:cNvPr id="4" name="Content Placeholder 3" descr="The Last Battle modern.bmp"/>
          <p:cNvPicPr>
            <a:picLocks noGrp="1" noChangeAspect="1"/>
          </p:cNvPicPr>
          <p:nvPr>
            <p:ph idx="1"/>
          </p:nvPr>
        </p:nvPicPr>
        <p:blipFill>
          <a:blip r:embed="rId2" cstate="print"/>
          <a:stretch>
            <a:fillRect/>
          </a:stretch>
        </p:blipFill>
        <p:spPr>
          <a:xfrm>
            <a:off x="762000" y="1828800"/>
            <a:ext cx="2962275" cy="4762500"/>
          </a:xfrm>
        </p:spPr>
      </p:pic>
      <p:pic>
        <p:nvPicPr>
          <p:cNvPr id="5" name="Content Placeholder 3" descr="The Last Battle.jpg"/>
          <p:cNvPicPr>
            <a:picLocks noChangeAspect="1"/>
          </p:cNvPicPr>
          <p:nvPr/>
        </p:nvPicPr>
        <p:blipFill>
          <a:blip r:embed="rId3" cstate="print"/>
          <a:stretch>
            <a:fillRect/>
          </a:stretch>
        </p:blipFill>
        <p:spPr>
          <a:xfrm>
            <a:off x="5257800" y="1905000"/>
            <a:ext cx="3175000" cy="474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12: Through the Stable Door</a:t>
            </a:r>
          </a:p>
        </p:txBody>
      </p:sp>
      <p:sp>
        <p:nvSpPr>
          <p:cNvPr id="3" name="Content Placeholder 2"/>
          <p:cNvSpPr>
            <a:spLocks noGrp="1"/>
          </p:cNvSpPr>
          <p:nvPr>
            <p:ph sz="half" idx="1"/>
          </p:nvPr>
        </p:nvSpPr>
        <p:spPr/>
        <p:txBody>
          <a:bodyPr>
            <a:normAutofit fontScale="92500"/>
          </a:bodyPr>
          <a:lstStyle/>
          <a:p>
            <a:r>
              <a:rPr lang="en-US" dirty="0" err="1"/>
              <a:t>Tirian</a:t>
            </a:r>
            <a:r>
              <a:rPr lang="en-US" dirty="0"/>
              <a:t> pulls </a:t>
            </a:r>
            <a:r>
              <a:rPr lang="en-US" dirty="0" err="1"/>
              <a:t>Rishda</a:t>
            </a:r>
            <a:r>
              <a:rPr lang="en-US" dirty="0"/>
              <a:t> </a:t>
            </a:r>
            <a:r>
              <a:rPr lang="en-US" dirty="0" err="1"/>
              <a:t>Tarkaan</a:t>
            </a:r>
            <a:r>
              <a:rPr lang="en-US" dirty="0"/>
              <a:t> into the stable, where Tash grabs </a:t>
            </a:r>
            <a:r>
              <a:rPr lang="en-US" dirty="0" err="1"/>
              <a:t>Rishda</a:t>
            </a:r>
            <a:r>
              <a:rPr lang="en-US" dirty="0"/>
              <a:t>.</a:t>
            </a:r>
          </a:p>
          <a:p>
            <a:r>
              <a:rPr lang="en-US" dirty="0" err="1"/>
              <a:t>Tirian</a:t>
            </a:r>
            <a:r>
              <a:rPr lang="en-US" dirty="0"/>
              <a:t> meets all of the past kings and queens of Narnia, looking young.</a:t>
            </a:r>
          </a:p>
          <a:p>
            <a:r>
              <a:rPr lang="en-US" dirty="0"/>
              <a:t>Though inside the Stable, they are really standing on an open countryside.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9950" y="1717675"/>
            <a:ext cx="3226625" cy="4837113"/>
          </a:xfrm>
        </p:spPr>
      </p:pic>
    </p:spTree>
    <p:extLst>
      <p:ext uri="{BB962C8B-B14F-4D97-AF65-F5344CB8AC3E}">
        <p14:creationId xmlns:p14="http://schemas.microsoft.com/office/powerpoint/2010/main" val="32505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4" name="Content Placeholder 3"/>
          <p:cNvSpPr>
            <a:spLocks noGrp="1"/>
          </p:cNvSpPr>
          <p:nvPr>
            <p:ph sz="half" idx="2"/>
          </p:nvPr>
        </p:nvSpPr>
        <p:spPr/>
        <p:txBody>
          <a:bodyPr>
            <a:normAutofit lnSpcReduction="10000"/>
          </a:bodyPr>
          <a:lstStyle/>
          <a:p>
            <a:r>
              <a:rPr lang="en-US" dirty="0"/>
              <a:t>Peter and Digory describe being in a train crash, which sent them to Narnia.</a:t>
            </a:r>
          </a:p>
          <a:p>
            <a:r>
              <a:rPr lang="en-US" dirty="0"/>
              <a:t>Peter describes the door by which </a:t>
            </a:r>
            <a:r>
              <a:rPr lang="en-US" dirty="0" err="1"/>
              <a:t>Tirian</a:t>
            </a:r>
            <a:r>
              <a:rPr lang="en-US" dirty="0"/>
              <a:t> came through with </a:t>
            </a:r>
            <a:r>
              <a:rPr lang="en-US" dirty="0" err="1"/>
              <a:t>Rishda</a:t>
            </a:r>
            <a:r>
              <a:rPr lang="en-US" dirty="0"/>
              <a:t>.</a:t>
            </a:r>
          </a:p>
          <a:p>
            <a:r>
              <a:rPr lang="en-US" dirty="0"/>
              <a:t>The Stable’s “inside is bigger than its outside.”</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875148"/>
            <a:ext cx="4738847" cy="4068452"/>
          </a:xfrm>
        </p:spPr>
      </p:pic>
    </p:spTree>
    <p:extLst>
      <p:ext uri="{BB962C8B-B14F-4D97-AF65-F5344CB8AC3E}">
        <p14:creationId xmlns:p14="http://schemas.microsoft.com/office/powerpoint/2010/main" val="24065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4" name="Content Placeholder 3"/>
          <p:cNvSpPr>
            <a:spLocks noGrp="1"/>
          </p:cNvSpPr>
          <p:nvPr>
            <p:ph sz="half" idx="1"/>
          </p:nvPr>
        </p:nvSpPr>
        <p:spPr/>
        <p:txBody>
          <a:bodyPr>
            <a:normAutofit fontScale="92500" lnSpcReduction="20000"/>
          </a:bodyPr>
          <a:lstStyle/>
          <a:p>
            <a:r>
              <a:rPr lang="en-US" dirty="0"/>
              <a:t>The Dwarfs think they are in a dark hole.</a:t>
            </a:r>
          </a:p>
          <a:p>
            <a:r>
              <a:rPr lang="en-US" dirty="0"/>
              <a:t>Aslan arrives.</a:t>
            </a:r>
          </a:p>
          <a:p>
            <a:r>
              <a:rPr lang="en-US" dirty="0"/>
              <a:t>The Dwarfs say, “The Dwarfs are for the Dwarfs.”</a:t>
            </a:r>
          </a:p>
          <a:p>
            <a:r>
              <a:rPr lang="en-US" dirty="0"/>
              <a:t>Aslan says of them, “Their prison is only in their own minds, yet they are in that prison; and so afraid of being taken in that they cannot be taken out.”</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4000" y="1811756"/>
            <a:ext cx="3506938" cy="4741443"/>
          </a:xfrm>
        </p:spPr>
      </p:pic>
    </p:spTree>
    <p:extLst>
      <p:ext uri="{BB962C8B-B14F-4D97-AF65-F5344CB8AC3E}">
        <p14:creationId xmlns:p14="http://schemas.microsoft.com/office/powerpoint/2010/main" val="33588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72686" y="1717675"/>
            <a:ext cx="3979154" cy="4837113"/>
          </a:xfrm>
        </p:spPr>
      </p:pic>
      <p:sp>
        <p:nvSpPr>
          <p:cNvPr id="4" name="Content Placeholder 3"/>
          <p:cNvSpPr>
            <a:spLocks noGrp="1"/>
          </p:cNvSpPr>
          <p:nvPr>
            <p:ph sz="half" idx="2"/>
          </p:nvPr>
        </p:nvSpPr>
        <p:spPr/>
        <p:txBody>
          <a:bodyPr/>
          <a:lstStyle/>
          <a:p>
            <a:r>
              <a:rPr lang="en-US" dirty="0"/>
              <a:t>Father Time brings an end to Narnia as he sounds a horn.</a:t>
            </a:r>
          </a:p>
          <a:p>
            <a:r>
              <a:rPr lang="en-US" dirty="0"/>
              <a:t>All the creatures come towards Aslan, some go to his right into Narnia and others to his left and disappear.</a:t>
            </a:r>
          </a:p>
          <a:p>
            <a:r>
              <a:rPr lang="en-US" dirty="0"/>
              <a:t>In the Stable, </a:t>
            </a:r>
            <a:r>
              <a:rPr lang="en-US" dirty="0" err="1"/>
              <a:t>Emeth</a:t>
            </a:r>
            <a:r>
              <a:rPr lang="en-US" dirty="0"/>
              <a:t> appears.</a:t>
            </a:r>
          </a:p>
        </p:txBody>
      </p:sp>
    </p:spTree>
    <p:extLst>
      <p:ext uri="{BB962C8B-B14F-4D97-AF65-F5344CB8AC3E}">
        <p14:creationId xmlns:p14="http://schemas.microsoft.com/office/powerpoint/2010/main" val="151484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Plot</a:t>
            </a:r>
          </a:p>
        </p:txBody>
      </p:sp>
      <p:sp>
        <p:nvSpPr>
          <p:cNvPr id="3" name="Content Placeholder 2"/>
          <p:cNvSpPr>
            <a:spLocks noGrp="1"/>
          </p:cNvSpPr>
          <p:nvPr>
            <p:ph sz="half" idx="1"/>
          </p:nvPr>
        </p:nvSpPr>
        <p:spPr/>
        <p:txBody>
          <a:bodyPr>
            <a:normAutofit fontScale="92500" lnSpcReduction="20000"/>
          </a:bodyPr>
          <a:lstStyle/>
          <a:p>
            <a:r>
              <a:rPr lang="en-US" dirty="0"/>
              <a:t>Aslan tells </a:t>
            </a:r>
            <a:r>
              <a:rPr lang="en-US" dirty="0" err="1"/>
              <a:t>Emeth</a:t>
            </a:r>
            <a:r>
              <a:rPr lang="en-US" dirty="0"/>
              <a:t>, “All the service thou hast done to Tash, I account as service done to me.”</a:t>
            </a:r>
          </a:p>
          <a:p>
            <a:r>
              <a:rPr lang="en-US" dirty="0"/>
              <a:t>They all discover that they are in a new, more colorful, more beautiful Narnia.</a:t>
            </a:r>
          </a:p>
          <a:p>
            <a:r>
              <a:rPr lang="en-US" dirty="0"/>
              <a:t>The old Narnia “was only a shadow or a copy of the real Narnia.”</a:t>
            </a:r>
          </a:p>
          <a:p>
            <a:r>
              <a:rPr lang="en-US" dirty="0"/>
              <a:t>The watchword is “Further up and further in!” (12 times)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8452" y="2544702"/>
            <a:ext cx="4031899" cy="3170297"/>
          </a:xfrm>
        </p:spPr>
      </p:pic>
      <p:sp>
        <p:nvSpPr>
          <p:cNvPr id="4" name="TextBox 3"/>
          <p:cNvSpPr txBox="1"/>
          <p:nvPr/>
        </p:nvSpPr>
        <p:spPr>
          <a:xfrm>
            <a:off x="6172200" y="5943600"/>
            <a:ext cx="1524000" cy="461665"/>
          </a:xfrm>
          <a:prstGeom prst="rect">
            <a:avLst/>
          </a:prstGeom>
          <a:noFill/>
        </p:spPr>
        <p:txBody>
          <a:bodyPr wrap="square" rtlCol="0">
            <a:spAutoFit/>
          </a:bodyPr>
          <a:lstStyle/>
          <a:p>
            <a:pPr algn="ctr"/>
            <a:r>
              <a:rPr lang="en-US" sz="2400" dirty="0" err="1"/>
              <a:t>Emeth</a:t>
            </a:r>
            <a:endParaRPr lang="en-US" sz="2400" dirty="0"/>
          </a:p>
        </p:txBody>
      </p:sp>
    </p:spTree>
    <p:extLst>
      <p:ext uri="{BB962C8B-B14F-4D97-AF65-F5344CB8AC3E}">
        <p14:creationId xmlns:p14="http://schemas.microsoft.com/office/powerpoint/2010/main" val="25387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One Great Conclusion</a:t>
            </a:r>
          </a:p>
        </p:txBody>
      </p:sp>
      <p:sp>
        <p:nvSpPr>
          <p:cNvPr id="6" name="Content Placeholder 5"/>
          <p:cNvSpPr>
            <a:spLocks noGrp="1"/>
          </p:cNvSpPr>
          <p:nvPr>
            <p:ph idx="1"/>
          </p:nvPr>
        </p:nvSpPr>
        <p:spPr/>
        <p:txBody>
          <a:bodyPr>
            <a:normAutofit fontScale="92500"/>
          </a:bodyPr>
          <a:lstStyle/>
          <a:p>
            <a:r>
              <a:rPr lang="en-US" dirty="0"/>
              <a:t>And for us this is the end of all the stories, and we can most truly say that they all lived happily ever after. But for them it was only the beginning of the real story. All their life in this world and all their adventures in Narnia had only been the cover and the title page: now at last they were beginning Chapter One of the Great Story, which no one on earth has read: which goes on forever: in which every chapter is better than the one before.</a:t>
            </a:r>
          </a:p>
        </p:txBody>
      </p:sp>
    </p:spTree>
    <p:extLst>
      <p:ext uri="{BB962C8B-B14F-4D97-AF65-F5344CB8AC3E}">
        <p14:creationId xmlns:p14="http://schemas.microsoft.com/office/powerpoint/2010/main" val="256336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Theme I: Seeing It</a:t>
            </a:r>
          </a:p>
        </p:txBody>
      </p:sp>
      <p:sp>
        <p:nvSpPr>
          <p:cNvPr id="4" name="Content Placeholder 3"/>
          <p:cNvSpPr>
            <a:spLocks noGrp="1"/>
          </p:cNvSpPr>
          <p:nvPr>
            <p:ph sz="half" idx="1"/>
          </p:nvPr>
        </p:nvSpPr>
        <p:spPr/>
        <p:txBody>
          <a:bodyPr/>
          <a:lstStyle/>
          <a:p>
            <a:r>
              <a:rPr lang="en-US" dirty="0"/>
              <a:t>For the Dwarfs, even freshly picked flowers smell like filthy stable litter.</a:t>
            </a:r>
          </a:p>
          <a:p>
            <a:r>
              <a:rPr lang="en-US" dirty="0"/>
              <a:t>“The Dwarfs are for the Dwarfs.”</a:t>
            </a:r>
          </a:p>
          <a:p>
            <a:r>
              <a:rPr lang="en-US" dirty="0"/>
              <a:t>“You can’t take </a:t>
            </a:r>
            <a:r>
              <a:rPr lang="en-US" i="1" dirty="0"/>
              <a:t>us </a:t>
            </a:r>
            <a:r>
              <a:rPr lang="en-US" dirty="0"/>
              <a:t>in.”</a:t>
            </a:r>
          </a:p>
          <a:p>
            <a:r>
              <a:rPr lang="en-US" dirty="0"/>
              <a:t>Rom. 1:19-21</a:t>
            </a:r>
          </a:p>
          <a:p>
            <a:r>
              <a:rPr lang="en-US" dirty="0"/>
              <a:t>John 1:4, 9-10</a:t>
            </a:r>
          </a:p>
          <a:p>
            <a:r>
              <a:rPr lang="en-US" dirty="0"/>
              <a:t>John 3:18-19</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42164" y="2667000"/>
            <a:ext cx="4301836" cy="2289085"/>
          </a:xfrm>
        </p:spPr>
      </p:pic>
    </p:spTree>
    <p:extLst>
      <p:ext uri="{BB962C8B-B14F-4D97-AF65-F5344CB8AC3E}">
        <p14:creationId xmlns:p14="http://schemas.microsoft.com/office/powerpoint/2010/main" val="12623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Biblical Theme II: Further Up </a:t>
            </a:r>
            <a:br>
              <a:rPr lang="en-US" dirty="0"/>
            </a:br>
            <a:r>
              <a:rPr lang="en-US" dirty="0"/>
              <a:t>and Further In</a:t>
            </a:r>
          </a:p>
        </p:txBody>
      </p:sp>
      <p:sp>
        <p:nvSpPr>
          <p:cNvPr id="6" name="Content Placeholder 5"/>
          <p:cNvSpPr>
            <a:spLocks noGrp="1"/>
          </p:cNvSpPr>
          <p:nvPr>
            <p:ph sz="half" idx="2"/>
          </p:nvPr>
        </p:nvSpPr>
        <p:spPr/>
        <p:txBody>
          <a:bodyPr>
            <a:normAutofit lnSpcReduction="10000"/>
          </a:bodyPr>
          <a:lstStyle/>
          <a:p>
            <a:r>
              <a:rPr lang="en-US" dirty="0"/>
              <a:t>They run fast without growing tired.</a:t>
            </a:r>
          </a:p>
          <a:p>
            <a:r>
              <a:rPr lang="en-US" dirty="0"/>
              <a:t>They swim up a waterfall.</a:t>
            </a:r>
          </a:p>
          <a:p>
            <a:r>
              <a:rPr lang="en-US" dirty="0"/>
              <a:t>Reepicheep, “Welcome, in the Lion’s name.”</a:t>
            </a:r>
          </a:p>
          <a:p>
            <a:r>
              <a:rPr lang="en-US" dirty="0"/>
              <a:t>The Unicorn, “I have come home at last!”</a:t>
            </a:r>
          </a:p>
          <a:p>
            <a:r>
              <a:rPr lang="en-US" dirty="0"/>
              <a:t>John 14:2</a:t>
            </a:r>
          </a:p>
          <a:p>
            <a:r>
              <a:rPr lang="en-US" dirty="0"/>
              <a:t>Matt. 25:21</a:t>
            </a:r>
          </a:p>
          <a:p>
            <a:r>
              <a:rPr lang="en-US" dirty="0"/>
              <a:t>Rev. 21:1, 3-4</a:t>
            </a: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200" y="2159667"/>
            <a:ext cx="4576763" cy="3645830"/>
          </a:xfrm>
        </p:spPr>
      </p:pic>
    </p:spTree>
    <p:extLst>
      <p:ext uri="{BB962C8B-B14F-4D97-AF65-F5344CB8AC3E}">
        <p14:creationId xmlns:p14="http://schemas.microsoft.com/office/powerpoint/2010/main" val="13398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Medievalism</a:t>
            </a:r>
          </a:p>
        </p:txBody>
      </p:sp>
      <p:sp>
        <p:nvSpPr>
          <p:cNvPr id="3" name="Content Placeholder 2"/>
          <p:cNvSpPr>
            <a:spLocks noGrp="1"/>
          </p:cNvSpPr>
          <p:nvPr>
            <p:ph idx="1"/>
          </p:nvPr>
        </p:nvSpPr>
        <p:spPr/>
        <p:txBody>
          <a:bodyPr/>
          <a:lstStyle/>
          <a:p>
            <a:r>
              <a:rPr lang="en-US" dirty="0"/>
              <a:t>Tirian: “But to leap on them unawares—without defying them—while they were unarmed—faugh! We are two murderers, Jewel. I am dishonored forever.”</a:t>
            </a:r>
          </a:p>
          <a:p>
            <a:r>
              <a:rPr lang="en-US" dirty="0"/>
              <a:t>The castles, modes of transportation, clothing, weaponry, cosmology, customs, astronomy (</a:t>
            </a:r>
            <a:r>
              <a:rPr lang="en-US" dirty="0" err="1"/>
              <a:t>Roonwit</a:t>
            </a:r>
            <a:r>
              <a:rPr lang="en-US" dirty="0"/>
              <a:t> the Centaur), education, manner of speech, and chivalry of the Middle 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Medieval Linguistic Fact</a:t>
            </a:r>
          </a:p>
        </p:txBody>
      </p:sp>
      <p:sp>
        <p:nvSpPr>
          <p:cNvPr id="3" name="Content Placeholder 2"/>
          <p:cNvSpPr>
            <a:spLocks noGrp="1"/>
          </p:cNvSpPr>
          <p:nvPr>
            <p:ph idx="1"/>
          </p:nvPr>
        </p:nvSpPr>
        <p:spPr/>
        <p:txBody>
          <a:bodyPr>
            <a:normAutofit fontScale="92500" lnSpcReduction="20000"/>
          </a:bodyPr>
          <a:lstStyle/>
          <a:p>
            <a:r>
              <a:rPr lang="en-US" dirty="0"/>
              <a:t>“Ware,” which appears three times in this form in </a:t>
            </a:r>
            <a:r>
              <a:rPr lang="en-US" i="1" dirty="0"/>
              <a:t>The Last Battle</a:t>
            </a:r>
          </a:p>
          <a:p>
            <a:r>
              <a:rPr lang="en-US" dirty="0"/>
              <a:t>From “beware”</a:t>
            </a:r>
          </a:p>
          <a:p>
            <a:r>
              <a:rPr lang="en-US" dirty="0"/>
              <a:t>“Beware” comes from two words, “be wary,” which comes from the 14</a:t>
            </a:r>
            <a:r>
              <a:rPr lang="en-US" baseline="30000" dirty="0"/>
              <a:t>th</a:t>
            </a:r>
            <a:r>
              <a:rPr lang="en-US" dirty="0"/>
              <a:t> century Middle English “been war”</a:t>
            </a:r>
          </a:p>
          <a:p>
            <a:r>
              <a:rPr lang="en-US" dirty="0"/>
              <a:t>This, in turn, is derived from the Old English (Anglo-Saxon) </a:t>
            </a:r>
            <a:r>
              <a:rPr lang="en-US" i="1" dirty="0" err="1"/>
              <a:t>warian</a:t>
            </a:r>
            <a:r>
              <a:rPr lang="en-US" dirty="0"/>
              <a:t> "to guard against, beware; protect, defend” (related to the word “ward”)</a:t>
            </a:r>
          </a:p>
          <a:p>
            <a:r>
              <a:rPr lang="en-US" dirty="0"/>
              <a:t>“War” = “careful, wary”</a:t>
            </a:r>
          </a:p>
        </p:txBody>
      </p:sp>
    </p:spTree>
    <p:extLst>
      <p:ext uri="{BB962C8B-B14F-4D97-AF65-F5344CB8AC3E}">
        <p14:creationId xmlns:p14="http://schemas.microsoft.com/office/powerpoint/2010/main" val="373371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Battle”</a:t>
            </a:r>
          </a:p>
        </p:txBody>
      </p:sp>
      <p:sp>
        <p:nvSpPr>
          <p:cNvPr id="3" name="Content Placeholder 2"/>
          <p:cNvSpPr>
            <a:spLocks noGrp="1"/>
          </p:cNvSpPr>
          <p:nvPr>
            <p:ph idx="1"/>
          </p:nvPr>
        </p:nvSpPr>
        <p:spPr>
          <a:xfrm>
            <a:off x="304800" y="1716711"/>
            <a:ext cx="8767794" cy="4838735"/>
          </a:xfrm>
        </p:spPr>
        <p:txBody>
          <a:bodyPr>
            <a:normAutofit fontScale="85000" lnSpcReduction="10000"/>
          </a:bodyPr>
          <a:lstStyle/>
          <a:p>
            <a:r>
              <a:rPr lang="en-US" dirty="0"/>
              <a:t>Not only the title of the last </a:t>
            </a:r>
            <a:r>
              <a:rPr lang="en-US" dirty="0" err="1"/>
              <a:t>Narnian</a:t>
            </a:r>
            <a:r>
              <a:rPr lang="en-US" dirty="0"/>
              <a:t> chronicle</a:t>
            </a:r>
          </a:p>
          <a:p>
            <a:r>
              <a:rPr lang="en-US" dirty="0"/>
              <a:t>The title of the last chapter in the story of King Arthur, i.e., </a:t>
            </a:r>
            <a:r>
              <a:rPr lang="en-US" i="1" dirty="0"/>
              <a:t>King Arthur and His Knights of the Round Table</a:t>
            </a:r>
          </a:p>
          <a:p>
            <a:r>
              <a:rPr lang="en-US" dirty="0"/>
              <a:t>The second book of Cornelius Ryan’s World War Two trilogy</a:t>
            </a:r>
          </a:p>
          <a:p>
            <a:r>
              <a:rPr lang="en-US" dirty="0"/>
              <a:t>The title of Ralph </a:t>
            </a:r>
            <a:r>
              <a:rPr lang="en-US" dirty="0" err="1"/>
              <a:t>Wetterhahn’s</a:t>
            </a:r>
            <a:r>
              <a:rPr lang="en-US" dirty="0"/>
              <a:t>  book on the Vietnam War</a:t>
            </a:r>
          </a:p>
          <a:p>
            <a:r>
              <a:rPr lang="en-US" dirty="0"/>
              <a:t>And probably many other books, poems, chapters, excerpts, etc.</a:t>
            </a:r>
          </a:p>
          <a:p>
            <a:r>
              <a:rPr lang="en-US" dirty="0"/>
              <a:t>Chapter XII. Through the Stable Door: “And then the last battle of the last King of Narnia began.”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BDE1-A7CF-47E5-964D-165EC3E5E345}"/>
              </a:ext>
            </a:extLst>
          </p:cNvPr>
          <p:cNvSpPr>
            <a:spLocks noGrp="1"/>
          </p:cNvSpPr>
          <p:nvPr>
            <p:ph type="title"/>
          </p:nvPr>
        </p:nvSpPr>
        <p:spPr/>
        <p:txBody>
          <a:bodyPr/>
          <a:lstStyle/>
          <a:p>
            <a:r>
              <a:rPr lang="en-US" dirty="0"/>
              <a:t>Quotations</a:t>
            </a:r>
          </a:p>
        </p:txBody>
      </p:sp>
      <p:sp>
        <p:nvSpPr>
          <p:cNvPr id="3" name="Content Placeholder 2">
            <a:extLst>
              <a:ext uri="{FF2B5EF4-FFF2-40B4-BE49-F238E27FC236}">
                <a16:creationId xmlns:a16="http://schemas.microsoft.com/office/drawing/2014/main" id="{89DF08D6-1EA7-404D-A455-F602D21ECFC7}"/>
              </a:ext>
            </a:extLst>
          </p:cNvPr>
          <p:cNvSpPr>
            <a:spLocks noGrp="1"/>
          </p:cNvSpPr>
          <p:nvPr>
            <p:ph idx="1"/>
          </p:nvPr>
        </p:nvSpPr>
        <p:spPr/>
        <p:txBody>
          <a:bodyPr/>
          <a:lstStyle/>
          <a:p>
            <a:r>
              <a:rPr lang="en-US" dirty="0"/>
              <a:t>“Tash is only another name for Aslan. All that old idea of us being right and the </a:t>
            </a:r>
            <a:r>
              <a:rPr lang="en-US" dirty="0" err="1"/>
              <a:t>Calormenes</a:t>
            </a:r>
            <a:r>
              <a:rPr lang="en-US" dirty="0"/>
              <a:t> wrong is silly. We know better now. The </a:t>
            </a:r>
            <a:r>
              <a:rPr lang="en-US" dirty="0" err="1"/>
              <a:t>Calormenes</a:t>
            </a:r>
            <a:r>
              <a:rPr lang="en-US" dirty="0"/>
              <a:t> use different words but we all mean the same thing. Tash and Aslan are only two different names for you know Who.”</a:t>
            </a:r>
          </a:p>
        </p:txBody>
      </p:sp>
    </p:spTree>
    <p:extLst>
      <p:ext uri="{BB962C8B-B14F-4D97-AF65-F5344CB8AC3E}">
        <p14:creationId xmlns:p14="http://schemas.microsoft.com/office/powerpoint/2010/main" val="333715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Quotations</a:t>
            </a:r>
          </a:p>
        </p:txBody>
      </p:sp>
      <p:sp>
        <p:nvSpPr>
          <p:cNvPr id="3" name="Content Placeholder 2"/>
          <p:cNvSpPr>
            <a:spLocks noGrp="1"/>
          </p:cNvSpPr>
          <p:nvPr>
            <p:ph idx="1"/>
          </p:nvPr>
        </p:nvSpPr>
        <p:spPr/>
        <p:txBody>
          <a:bodyPr>
            <a:normAutofit fontScale="92500" lnSpcReduction="10000"/>
          </a:bodyPr>
          <a:lstStyle/>
          <a:p>
            <a:r>
              <a:rPr lang="en-US" dirty="0"/>
              <a:t>“As soon as Tirian saw that she [i.e., Jill] was the best pathfinder of the three of them he put her in front.”</a:t>
            </a:r>
          </a:p>
          <a:p>
            <a:r>
              <a:rPr lang="en-US" dirty="0"/>
              <a:t>The Dwarfs: “…so afraid of being taken in that they can not be taken out.”</a:t>
            </a:r>
          </a:p>
          <a:p>
            <a:pPr lvl="0"/>
            <a:r>
              <a:rPr lang="en-US" dirty="0"/>
              <a:t>Lucy: “In our world too, a Stable once had something inside it that was bigger than our whole world.”</a:t>
            </a:r>
          </a:p>
          <a:p>
            <a:r>
              <a:rPr lang="en-US" dirty="0"/>
              <a:t>“It was at the coldest hour of the night, just before dawn, that they got back to the Tower.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Susan</a:t>
            </a:r>
          </a:p>
        </p:txBody>
      </p:sp>
      <p:sp>
        <p:nvSpPr>
          <p:cNvPr id="3" name="Content Placeholder 2"/>
          <p:cNvSpPr>
            <a:spLocks noGrp="1"/>
          </p:cNvSpPr>
          <p:nvPr>
            <p:ph idx="1"/>
          </p:nvPr>
        </p:nvSpPr>
        <p:spPr/>
        <p:txBody>
          <a:bodyPr>
            <a:normAutofit fontScale="92500" lnSpcReduction="10000"/>
          </a:bodyPr>
          <a:lstStyle/>
          <a:p>
            <a:r>
              <a:rPr lang="en-US" dirty="0"/>
              <a:t>At the end, seven kings and queens appear in Narnia: Peter, Edmund, Lucy, Digory, Polly, Jill, and Eustace.</a:t>
            </a:r>
          </a:p>
          <a:p>
            <a:r>
              <a:rPr lang="en-US" dirty="0"/>
              <a:t>What about Susan?</a:t>
            </a:r>
          </a:p>
          <a:p>
            <a:r>
              <a:rPr lang="en-US" dirty="0"/>
              <a:t>“Oh Susan!” said Jill, “she’s interested in nothing nowadays except nylons and lipstick and invitations. She always was a jolly sight too keen on being grownup.”</a:t>
            </a:r>
          </a:p>
          <a:p>
            <a:r>
              <a:rPr lang="en-US" dirty="0"/>
              <a:t>However, as Aslan once said, “Once a king or queen in Narnia, always a king or queen.”</a:t>
            </a:r>
          </a:p>
        </p:txBody>
      </p:sp>
    </p:spTree>
    <p:extLst>
      <p:ext uri="{BB962C8B-B14F-4D97-AF65-F5344CB8AC3E}">
        <p14:creationId xmlns:p14="http://schemas.microsoft.com/office/powerpoint/2010/main" val="29500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Emeth</a:t>
            </a:r>
            <a:r>
              <a:rPr lang="en-US" dirty="0"/>
              <a:t> and Humor</a:t>
            </a:r>
          </a:p>
        </p:txBody>
      </p:sp>
      <p:sp>
        <p:nvSpPr>
          <p:cNvPr id="3" name="Content Placeholder 2"/>
          <p:cNvSpPr>
            <a:spLocks noGrp="1"/>
          </p:cNvSpPr>
          <p:nvPr>
            <p:ph idx="1"/>
          </p:nvPr>
        </p:nvSpPr>
        <p:spPr/>
        <p:txBody>
          <a:bodyPr>
            <a:normAutofit fontScale="77500" lnSpcReduction="20000"/>
          </a:bodyPr>
          <a:lstStyle/>
          <a:p>
            <a:r>
              <a:rPr lang="en-US" dirty="0"/>
              <a:t>“And this is the marvel of marvels, that he called me, Beloved, me who am but as a dog</a:t>
            </a:r>
            <a:r>
              <a:rPr lang="en-US" dirty="0">
                <a:sym typeface="Symbol"/>
              </a:rPr>
              <a:t>”</a:t>
            </a:r>
            <a:endParaRPr lang="en-US" dirty="0"/>
          </a:p>
          <a:p>
            <a:r>
              <a:rPr lang="en-US" dirty="0"/>
              <a:t>	“Eh? What’s that?” said one of the Dogs.</a:t>
            </a:r>
          </a:p>
          <a:p>
            <a:r>
              <a:rPr lang="en-US" dirty="0"/>
              <a:t>	“Sir,” said </a:t>
            </a:r>
            <a:r>
              <a:rPr lang="en-US" dirty="0" err="1"/>
              <a:t>Emeth</a:t>
            </a:r>
            <a:r>
              <a:rPr lang="en-US" dirty="0"/>
              <a:t>. “It is but a fashion of speech which we have in </a:t>
            </a:r>
            <a:r>
              <a:rPr lang="en-US" dirty="0" err="1"/>
              <a:t>Calormen</a:t>
            </a:r>
            <a:r>
              <a:rPr lang="en-US" dirty="0"/>
              <a:t>.”</a:t>
            </a:r>
          </a:p>
          <a:p>
            <a:r>
              <a:rPr lang="en-US" dirty="0"/>
              <a:t>	“Well, I can’t say it’s one I like very much,” said the Dog.</a:t>
            </a:r>
          </a:p>
          <a:p>
            <a:r>
              <a:rPr lang="en-US" dirty="0"/>
              <a:t>	“He doesn’t mean any harm,” said an older Dog. “After all, </a:t>
            </a:r>
            <a:r>
              <a:rPr lang="en-US" i="1" dirty="0"/>
              <a:t>we </a:t>
            </a:r>
            <a:r>
              <a:rPr lang="en-US" dirty="0"/>
              <a:t>call our puppies, </a:t>
            </a:r>
            <a:r>
              <a:rPr lang="en-US" i="1" dirty="0"/>
              <a:t>Boys</a:t>
            </a:r>
            <a:r>
              <a:rPr lang="en-US" dirty="0"/>
              <a:t>, when they don’t behave properly.”</a:t>
            </a:r>
          </a:p>
          <a:p>
            <a:r>
              <a:rPr lang="en-US" dirty="0"/>
              <a:t>	“So we do,” said the first Dog. “Or, </a:t>
            </a:r>
            <a:r>
              <a:rPr lang="en-US" i="1" dirty="0"/>
              <a:t>girls</a:t>
            </a:r>
            <a:r>
              <a:rPr lang="en-US" dirty="0"/>
              <a:t>.”</a:t>
            </a:r>
          </a:p>
          <a:p>
            <a:r>
              <a:rPr lang="en-US" dirty="0"/>
              <a:t>	“S-s-</a:t>
            </a:r>
            <a:r>
              <a:rPr lang="en-US" dirty="0" err="1"/>
              <a:t>sh</a:t>
            </a:r>
            <a:r>
              <a:rPr lang="en-US" dirty="0"/>
              <a:t>!” said the Old Dog. “That’s not a nice word to use. Remember where you are.”</a:t>
            </a:r>
          </a:p>
        </p:txBody>
      </p:sp>
    </p:spTree>
    <p:extLst>
      <p:ext uri="{BB962C8B-B14F-4D97-AF65-F5344CB8AC3E}">
        <p14:creationId xmlns:p14="http://schemas.microsoft.com/office/powerpoint/2010/main" val="254757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Planet </a:t>
            </a:r>
            <a:r>
              <a:rPr lang="en-US" dirty="0"/>
              <a:t>Narnia</a:t>
            </a:r>
          </a:p>
        </p:txBody>
      </p:sp>
      <p:sp>
        <p:nvSpPr>
          <p:cNvPr id="3" name="Content Placeholder 2"/>
          <p:cNvSpPr>
            <a:spLocks noGrp="1"/>
          </p:cNvSpPr>
          <p:nvPr>
            <p:ph idx="1"/>
          </p:nvPr>
        </p:nvSpPr>
        <p:spPr/>
        <p:txBody>
          <a:bodyPr>
            <a:normAutofit fontScale="85000" lnSpcReduction="10000"/>
          </a:bodyPr>
          <a:lstStyle/>
          <a:p>
            <a:r>
              <a:rPr lang="en-US" u="sng" dirty="0"/>
              <a:t>The Planet</a:t>
            </a:r>
            <a:r>
              <a:rPr lang="en-US" dirty="0"/>
              <a:t>: Saturn</a:t>
            </a:r>
          </a:p>
          <a:p>
            <a:r>
              <a:rPr lang="en-US" dirty="0"/>
              <a:t>Its Greek name: </a:t>
            </a:r>
            <a:r>
              <a:rPr lang="en-US" dirty="0" err="1"/>
              <a:t>Chronos</a:t>
            </a:r>
            <a:r>
              <a:rPr lang="en-US" dirty="0"/>
              <a:t> (“time”)</a:t>
            </a:r>
          </a:p>
          <a:p>
            <a:r>
              <a:rPr lang="en-US" dirty="0"/>
              <a:t>Father Time appears in the story.</a:t>
            </a:r>
          </a:p>
          <a:p>
            <a:r>
              <a:rPr lang="en-US" dirty="0"/>
              <a:t>“saturnine” means gloomy, moody, dark</a:t>
            </a:r>
          </a:p>
          <a:p>
            <a:r>
              <a:rPr lang="en-US" u="sng" dirty="0"/>
              <a:t>Metal</a:t>
            </a:r>
            <a:r>
              <a:rPr lang="en-US" dirty="0"/>
              <a:t>: Lead (the mines of the Tisroc?)</a:t>
            </a:r>
          </a:p>
          <a:p>
            <a:r>
              <a:rPr lang="en-US" dirty="0"/>
              <a:t>Saturnine features here include ill-chance in Shift’s discovery of the </a:t>
            </a:r>
            <a:r>
              <a:rPr lang="en-US" dirty="0" err="1"/>
              <a:t>lionskin</a:t>
            </a:r>
            <a:r>
              <a:rPr lang="en-US" dirty="0"/>
              <a:t>, treachery by the dwarfs, the appearance of Father Time who, according to </a:t>
            </a:r>
            <a:r>
              <a:rPr lang="en-US" i="1" dirty="0"/>
              <a:t>The Discarded Image </a:t>
            </a:r>
            <a:r>
              <a:rPr lang="en-US" dirty="0"/>
              <a:t> is “derived from earlier pictures of Saturn”; and, ultimately, the death of Narnia, “a perilous draught / That the lip loves not”.</a:t>
            </a:r>
          </a:p>
        </p:txBody>
      </p:sp>
    </p:spTree>
    <p:extLst>
      <p:ext uri="{BB962C8B-B14F-4D97-AF65-F5344CB8AC3E}">
        <p14:creationId xmlns:p14="http://schemas.microsoft.com/office/powerpoint/2010/main" val="35149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Benediction</a:t>
            </a:r>
          </a:p>
        </p:txBody>
      </p:sp>
      <p:sp>
        <p:nvSpPr>
          <p:cNvPr id="3" name="Content Placeholder 2"/>
          <p:cNvSpPr>
            <a:spLocks noGrp="1"/>
          </p:cNvSpPr>
          <p:nvPr>
            <p:ph idx="1"/>
          </p:nvPr>
        </p:nvSpPr>
        <p:spPr/>
        <p:txBody>
          <a:bodyPr>
            <a:normAutofit fontScale="92500" lnSpcReduction="20000"/>
          </a:bodyPr>
          <a:lstStyle/>
          <a:p>
            <a:r>
              <a:rPr lang="en-US" dirty="0"/>
              <a:t>Help us to be wiser than Puzzle and more prudent than </a:t>
            </a:r>
            <a:r>
              <a:rPr lang="en-US" dirty="0" err="1"/>
              <a:t>Tirian</a:t>
            </a:r>
            <a:r>
              <a:rPr lang="en-US" dirty="0"/>
              <a:t>;</a:t>
            </a:r>
          </a:p>
          <a:p>
            <a:r>
              <a:rPr lang="en-US" dirty="0"/>
              <a:t>But help us to be as humble as Puzzle and as noble as </a:t>
            </a:r>
            <a:r>
              <a:rPr lang="en-US" dirty="0" err="1"/>
              <a:t>Tirian</a:t>
            </a:r>
            <a:r>
              <a:rPr lang="en-US" dirty="0"/>
              <a:t>.</a:t>
            </a:r>
          </a:p>
          <a:p>
            <a:r>
              <a:rPr lang="en-US" dirty="0"/>
              <a:t>Preserve us from false doctrine and the antichrist.</a:t>
            </a:r>
          </a:p>
          <a:p>
            <a:r>
              <a:rPr lang="en-US" dirty="0"/>
              <a:t>Give us the courage to stand for the right against all odds.</a:t>
            </a:r>
          </a:p>
          <a:p>
            <a:r>
              <a:rPr lang="en-US" dirty="0"/>
              <a:t>Thank you that although all worlds end, no good thing is destroyed.</a:t>
            </a:r>
          </a:p>
          <a:p>
            <a:r>
              <a:rPr lang="en-US" dirty="0"/>
              <a:t>We are eager for the beginning of the </a:t>
            </a:r>
            <a:r>
              <a:rPr lang="en-US"/>
              <a:t>real story.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Factual Quiz Just for Fun</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Use your Smartphone to go to Kahoot.it.</a:t>
            </a:r>
          </a:p>
          <a:p>
            <a:pPr marL="514350" indent="-514350">
              <a:buFont typeface="+mj-lt"/>
              <a:buAutoNum type="arabicPeriod"/>
            </a:pPr>
            <a:r>
              <a:rPr lang="en-US" dirty="0"/>
              <a:t>Choose a name, either a made-up name or your real name.</a:t>
            </a:r>
          </a:p>
          <a:p>
            <a:pPr marL="514350" indent="-514350">
              <a:buFont typeface="+mj-lt"/>
              <a:buAutoNum type="arabicPeriod"/>
            </a:pPr>
            <a:r>
              <a:rPr lang="en-US" dirty="0"/>
              <a:t>Enter the PIN that you see on the screen.</a:t>
            </a:r>
          </a:p>
          <a:p>
            <a:pPr marL="514350" indent="-514350">
              <a:buFont typeface="+mj-lt"/>
              <a:buAutoNum type="arabicPeriod"/>
            </a:pPr>
            <a:r>
              <a:rPr lang="en-US" dirty="0"/>
              <a:t>Read the four choices for answers on the screen, but select your choice on your phone.</a:t>
            </a:r>
          </a:p>
          <a:p>
            <a:pPr marL="514350" indent="-514350">
              <a:buFont typeface="+mj-lt"/>
              <a:buAutoNum type="arabicPeriod"/>
            </a:pPr>
            <a:r>
              <a:rPr lang="en-US" dirty="0"/>
              <a:t>The top five scores and names will appear on the screen at the end of the quiz.</a:t>
            </a:r>
          </a:p>
        </p:txBody>
      </p:sp>
    </p:spTree>
    <p:extLst>
      <p:ext uri="{BB962C8B-B14F-4D97-AF65-F5344CB8AC3E}">
        <p14:creationId xmlns:p14="http://schemas.microsoft.com/office/powerpoint/2010/main" val="8418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a:t>
            </a:r>
            <a:r>
              <a:rPr lang="en-US" i="1" dirty="0"/>
              <a:t>The Last Battle</a:t>
            </a:r>
          </a:p>
        </p:txBody>
      </p:sp>
      <p:sp>
        <p:nvSpPr>
          <p:cNvPr id="3" name="Content Placeholder 2"/>
          <p:cNvSpPr>
            <a:spLocks noGrp="1"/>
          </p:cNvSpPr>
          <p:nvPr>
            <p:ph idx="1"/>
          </p:nvPr>
        </p:nvSpPr>
        <p:spPr/>
        <p:txBody>
          <a:bodyPr>
            <a:normAutofit lnSpcReduction="10000"/>
          </a:bodyPr>
          <a:lstStyle/>
          <a:p>
            <a:r>
              <a:rPr lang="en-US" dirty="0"/>
              <a:t>Chad Walsh, </a:t>
            </a:r>
            <a:r>
              <a:rPr lang="en-US" i="1" dirty="0"/>
              <a:t>The New York Times Review </a:t>
            </a:r>
            <a:r>
              <a:rPr lang="en-US" dirty="0"/>
              <a:t>(Sept. 30, 1956): “This is one of the best … The Christian symbolism is clear enough, but the book can stand on its own feet as a deeply moving and hauntingly lovely story apart from the doctrinal content.”</a:t>
            </a:r>
          </a:p>
          <a:p>
            <a:r>
              <a:rPr lang="en-US" dirty="0"/>
              <a:t>H. P. M., </a:t>
            </a:r>
            <a:r>
              <a:rPr lang="en-US" i="1" dirty="0"/>
              <a:t>Horn Book</a:t>
            </a:r>
            <a:r>
              <a:rPr lang="en-US" dirty="0"/>
              <a:t> (October 1956): “It is the culmination of an excellent series, and boys and girls who have loved the other books will find it very satisfying.”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a:t>
            </a:r>
            <a:r>
              <a:rPr lang="en-US" i="1" dirty="0"/>
              <a:t>The Last Battle</a:t>
            </a:r>
            <a:endParaRPr lang="en-US" dirty="0"/>
          </a:p>
        </p:txBody>
      </p:sp>
      <p:sp>
        <p:nvSpPr>
          <p:cNvPr id="3" name="Content Placeholder 2"/>
          <p:cNvSpPr>
            <a:spLocks noGrp="1"/>
          </p:cNvSpPr>
          <p:nvPr>
            <p:ph sz="half" idx="1"/>
          </p:nvPr>
        </p:nvSpPr>
        <p:spPr/>
        <p:txBody>
          <a:bodyPr/>
          <a:lstStyle/>
          <a:p>
            <a:r>
              <a:rPr lang="en-US" dirty="0"/>
              <a:t>Paul </a:t>
            </a:r>
            <a:r>
              <a:rPr lang="en-US" dirty="0" err="1"/>
              <a:t>Karkainen</a:t>
            </a:r>
            <a:r>
              <a:rPr lang="en-US" dirty="0"/>
              <a:t>: “Lewis’s description of the Narnian Last Days is brilliant in its conception, dazzling in its execution, achingly beautiful, unspeakably sad, and gloriously hopeful.”</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53000" y="2328122"/>
            <a:ext cx="4088187" cy="3334901"/>
          </a:xfrm>
        </p:spPr>
      </p:pic>
      <p:sp>
        <p:nvSpPr>
          <p:cNvPr id="8" name="TextBox 7"/>
          <p:cNvSpPr txBox="1"/>
          <p:nvPr/>
        </p:nvSpPr>
        <p:spPr>
          <a:xfrm>
            <a:off x="5638800" y="5943600"/>
            <a:ext cx="2819400" cy="461665"/>
          </a:xfrm>
          <a:prstGeom prst="rect">
            <a:avLst/>
          </a:prstGeom>
          <a:noFill/>
        </p:spPr>
        <p:txBody>
          <a:bodyPr wrap="square" rtlCol="0">
            <a:spAutoFit/>
          </a:bodyPr>
          <a:lstStyle/>
          <a:p>
            <a:pPr algn="ctr"/>
            <a:r>
              <a:rPr lang="en-US" sz="2400" dirty="0" err="1"/>
              <a:t>Farsight</a:t>
            </a:r>
            <a:r>
              <a:rPr lang="en-US" sz="2400" dirty="0"/>
              <a:t>, the Eagle</a:t>
            </a:r>
          </a:p>
        </p:txBody>
      </p:sp>
    </p:spTree>
    <p:extLst>
      <p:ext uri="{BB962C8B-B14F-4D97-AF65-F5344CB8AC3E}">
        <p14:creationId xmlns:p14="http://schemas.microsoft.com/office/powerpoint/2010/main" val="317242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The Chronicles of Narnia</a:t>
            </a:r>
          </a:p>
        </p:txBody>
      </p:sp>
      <p:sp>
        <p:nvSpPr>
          <p:cNvPr id="3" name="Content Placeholder 2"/>
          <p:cNvSpPr>
            <a:spLocks noGrp="1"/>
          </p:cNvSpPr>
          <p:nvPr>
            <p:ph idx="1"/>
          </p:nvPr>
        </p:nvSpPr>
        <p:spPr/>
        <p:txBody>
          <a:bodyPr>
            <a:normAutofit fontScale="92500"/>
          </a:bodyPr>
          <a:lstStyle/>
          <a:p>
            <a:r>
              <a:rPr lang="en-US" dirty="0"/>
              <a:t>Edmund Fuller, </a:t>
            </a:r>
            <a:r>
              <a:rPr lang="en-US" i="1" dirty="0"/>
              <a:t>Chicago Sunday Tribune </a:t>
            </a:r>
            <a:r>
              <a:rPr lang="en-US" dirty="0"/>
              <a:t>(Nov. 11, 1956): “The series known as ‘The Chronicles of Narnia’ … I believe to be the finest group of stories for children, Christian in theme, written in our times.”</a:t>
            </a:r>
          </a:p>
          <a:p>
            <a:r>
              <a:rPr lang="en-US" dirty="0"/>
              <a:t>Charles A. Brady, </a:t>
            </a:r>
            <a:r>
              <a:rPr lang="en-US" i="1" dirty="0"/>
              <a:t>America</a:t>
            </a:r>
            <a:r>
              <a:rPr lang="en-US" dirty="0"/>
              <a:t> (Oct. 27, 1956): “The greatest addition to the imperishable deposit of children’s literature since the </a:t>
            </a:r>
            <a:r>
              <a:rPr lang="en-US" i="1" dirty="0"/>
              <a:t>Jungle Books </a:t>
            </a:r>
            <a:r>
              <a:rPr lang="en-US" dirty="0"/>
              <a:t>[Kipling]. Narnia takes its place forever now beside the jasper-lucent landscapes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The Chronicles of Narnia</a:t>
            </a:r>
          </a:p>
        </p:txBody>
      </p:sp>
      <p:pic>
        <p:nvPicPr>
          <p:cNvPr id="6" name="Content Placeholder 5" descr="A group of people posing for the camera&#10;&#10;Description generated with very high confidence">
            <a:extLst>
              <a:ext uri="{FF2B5EF4-FFF2-40B4-BE49-F238E27FC236}">
                <a16:creationId xmlns:a16="http://schemas.microsoft.com/office/drawing/2014/main" id="{1289785D-2231-4140-A2BB-3638B64A39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112" y="2667000"/>
            <a:ext cx="4741974" cy="2590800"/>
          </a:xfrm>
        </p:spPr>
      </p:pic>
      <p:sp>
        <p:nvSpPr>
          <p:cNvPr id="4" name="Content Placeholder 3">
            <a:extLst>
              <a:ext uri="{FF2B5EF4-FFF2-40B4-BE49-F238E27FC236}">
                <a16:creationId xmlns:a16="http://schemas.microsoft.com/office/drawing/2014/main" id="{B7BE8D7F-03DF-4EDC-ABAA-0C25A582AE20}"/>
              </a:ext>
            </a:extLst>
          </p:cNvPr>
          <p:cNvSpPr>
            <a:spLocks noGrp="1"/>
          </p:cNvSpPr>
          <p:nvPr>
            <p:ph sz="half" idx="2"/>
          </p:nvPr>
        </p:nvSpPr>
        <p:spPr/>
        <p:txBody>
          <a:bodyPr>
            <a:normAutofit fontScale="85000" lnSpcReduction="10000"/>
          </a:bodyPr>
          <a:lstStyle/>
          <a:p>
            <a:pPr marL="0" indent="0">
              <a:buNone/>
            </a:pPr>
            <a:r>
              <a:rPr lang="en-US" dirty="0"/>
              <a:t>“… of Carroll,  Anderson, MacDonald and Kipling … The child will not respond to these values at once, though they will awaken in his memory when the time comes for full realization. He will respond immediately, however, to the narrative sweep; to the evocation of the heroic mood; to the constant eliciting of the numinous. Very possibly this latter service is the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Reviews: The Chronicles of Narnia</a:t>
            </a:r>
          </a:p>
        </p:txBody>
      </p:sp>
      <p:sp>
        <p:nvSpPr>
          <p:cNvPr id="4" name="Content Placeholder 3"/>
          <p:cNvSpPr>
            <a:spLocks noGrp="1"/>
          </p:cNvSpPr>
          <p:nvPr>
            <p:ph sz="half" idx="2"/>
          </p:nvPr>
        </p:nvSpPr>
        <p:spPr/>
        <p:txBody>
          <a:bodyPr/>
          <a:lstStyle/>
          <a:p>
            <a:r>
              <a:rPr lang="en-US" dirty="0"/>
              <a:t>“… most startling one Lewis renders contemporary childhood…. He touches the nerve of religious awe on almost every page. He evangelizes through the imagination.”</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2157266"/>
            <a:ext cx="4976067" cy="3633934"/>
          </a:xfrm>
        </p:spPr>
      </p:pic>
      <p:sp>
        <p:nvSpPr>
          <p:cNvPr id="3" name="TextBox 2"/>
          <p:cNvSpPr txBox="1"/>
          <p:nvPr/>
        </p:nvSpPr>
        <p:spPr>
          <a:xfrm>
            <a:off x="381000" y="5943600"/>
            <a:ext cx="4495800" cy="381000"/>
          </a:xfrm>
          <a:prstGeom prst="rect">
            <a:avLst/>
          </a:prstGeom>
          <a:noFill/>
        </p:spPr>
        <p:txBody>
          <a:bodyPr wrap="square" rtlCol="0">
            <a:spAutoFit/>
          </a:bodyPr>
          <a:lstStyle/>
          <a:p>
            <a:pPr algn="ctr"/>
            <a:r>
              <a:rPr lang="en-US" dirty="0"/>
              <a:t>King Tirian, Jewel, and </a:t>
            </a:r>
            <a:r>
              <a:rPr lang="en-US" dirty="0" err="1"/>
              <a:t>Roonwit</a:t>
            </a:r>
            <a:r>
              <a:rPr lang="en-US" dirty="0"/>
              <a:t> the Centaur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Preliminaries</a:t>
            </a:r>
          </a:p>
        </p:txBody>
      </p:sp>
      <p:sp>
        <p:nvSpPr>
          <p:cNvPr id="3" name="Content Placeholder 2"/>
          <p:cNvSpPr>
            <a:spLocks noGrp="1"/>
          </p:cNvSpPr>
          <p:nvPr>
            <p:ph idx="1"/>
          </p:nvPr>
        </p:nvSpPr>
        <p:spPr/>
        <p:txBody>
          <a:bodyPr>
            <a:normAutofit/>
          </a:bodyPr>
          <a:lstStyle/>
          <a:p>
            <a:r>
              <a:rPr lang="en-US" dirty="0"/>
              <a:t>Shift is a lot like Napoleon, the pig and leading farm animal in George Orwell’s novel </a:t>
            </a:r>
            <a:r>
              <a:rPr lang="en-US" i="1" dirty="0"/>
              <a:t>Animal Farm </a:t>
            </a:r>
            <a:r>
              <a:rPr lang="en-US" dirty="0"/>
              <a:t>(1945).</a:t>
            </a:r>
          </a:p>
          <a:p>
            <a:r>
              <a:rPr lang="en-US" dirty="0"/>
              <a:t>Aslan is not “… a tame lion.”</a:t>
            </a:r>
          </a:p>
          <a:p>
            <a:r>
              <a:rPr lang="en-US" dirty="0"/>
              <a:t>The phrase appears eight times in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22404</TotalTime>
  <Words>2139</Words>
  <Application>Microsoft Office PowerPoint</Application>
  <PresentationFormat>On-screen Show (4:3)</PresentationFormat>
  <Paragraphs>172</Paragraphs>
  <Slides>36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Cambria</vt:lpstr>
      <vt:lpstr>方正舒体</vt:lpstr>
      <vt:lpstr>Symbol</vt:lpstr>
      <vt:lpstr>Times New Roman</vt:lpstr>
      <vt:lpstr>Wingdings</vt:lpstr>
      <vt:lpstr>Wingdings 3</vt:lpstr>
      <vt:lpstr>Book</vt:lpstr>
      <vt:lpstr>The Last Battle</vt:lpstr>
      <vt:lpstr>Cover Photos, Modern and Original</vt:lpstr>
      <vt:lpstr>“The Last Battle”</vt:lpstr>
      <vt:lpstr>Reviews: The Last Battle</vt:lpstr>
      <vt:lpstr>Reviews: The Last Battle</vt:lpstr>
      <vt:lpstr>Reviews: The Chronicles of Narnia</vt:lpstr>
      <vt:lpstr>Reviews: The Chronicles of Narnia</vt:lpstr>
      <vt:lpstr>Reviews: The Chronicles of Narnia</vt:lpstr>
      <vt:lpstr>Some Preliminaries</vt:lpstr>
      <vt:lpstr>The Plot</vt:lpstr>
      <vt:lpstr>The Plot</vt:lpstr>
      <vt:lpstr>The Plot</vt:lpstr>
      <vt:lpstr>The Plot</vt:lpstr>
      <vt:lpstr>The Plot</vt:lpstr>
      <vt:lpstr>PowerPoint Presentation</vt:lpstr>
      <vt:lpstr>The Plot</vt:lpstr>
      <vt:lpstr>The Plot</vt:lpstr>
      <vt:lpstr>Emeth</vt:lpstr>
      <vt:lpstr>The Plot</vt:lpstr>
      <vt:lpstr>Chapter 12: Through the Stable Door</vt:lpstr>
      <vt:lpstr>The Plot</vt:lpstr>
      <vt:lpstr>The Plot</vt:lpstr>
      <vt:lpstr>The Plot</vt:lpstr>
      <vt:lpstr>The Plot</vt:lpstr>
      <vt:lpstr>One Great Conclusion</vt:lpstr>
      <vt:lpstr>Biblical Theme I: Seeing It</vt:lpstr>
      <vt:lpstr>Biblical Theme II: Further Up  and Further In</vt:lpstr>
      <vt:lpstr>Medievalism</vt:lpstr>
      <vt:lpstr>One Medieval Linguistic Fact</vt:lpstr>
      <vt:lpstr>Quotations</vt:lpstr>
      <vt:lpstr>Quotations</vt:lpstr>
      <vt:lpstr>About Susan</vt:lpstr>
      <vt:lpstr>Emeth and Humor</vt:lpstr>
      <vt:lpstr>Planet Narnia</vt:lpstr>
      <vt:lpstr>Benediction</vt:lpstr>
      <vt:lpstr>Factual Quiz Just for Fun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Battle</dc:title>
  <dc:creator>Joel D. Heck</dc:creator>
  <cp:lastModifiedBy>Joel Heck</cp:lastModifiedBy>
  <cp:revision>405</cp:revision>
  <dcterms:created xsi:type="dcterms:W3CDTF">2008-03-25T12:49:14Z</dcterms:created>
  <dcterms:modified xsi:type="dcterms:W3CDTF">2017-11-10T18:03:30Z</dcterms:modified>
</cp:coreProperties>
</file>