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3BE626AE-6177-4D1E-8934-B1FF595D5DE5}" type="datetimeFigureOut">
              <a:rPr lang="en-US" smtClean="0"/>
              <a:t>9/11/2013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9A44E346-5B63-48BB-8918-1AA57175FE15}" type="slidenum">
              <a:rPr lang="en-US" smtClean="0"/>
              <a:t>‹#›</a:t>
            </a:fld>
            <a:endParaRPr lang="en-US"/>
          </a:p>
        </p:txBody>
      </p:sp>
    </p:spTree>
    <p:extLst>
      <p:ext uri="{BB962C8B-B14F-4D97-AF65-F5344CB8AC3E}">
        <p14:creationId xmlns:p14="http://schemas.microsoft.com/office/powerpoint/2010/main" val="41467732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06C629-316E-4457-A9A2-B85A43DB436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7689B-6FA5-4D2C-8151-515BB2C5A68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6C629-316E-4457-A9A2-B85A43DB436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6C629-316E-4457-A9A2-B85A43DB436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6C629-316E-4457-A9A2-B85A43DB436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6C629-316E-4457-A9A2-B85A43DB436C}"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7689B-6FA5-4D2C-8151-515BB2C5A68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06C629-316E-4457-A9A2-B85A43DB436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06C629-316E-4457-A9A2-B85A43DB436C}" type="datetimeFigureOut">
              <a:rPr lang="en-US" smtClean="0"/>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7689B-6FA5-4D2C-8151-515BB2C5A68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06C629-316E-4457-A9A2-B85A43DB436C}" type="datetimeFigureOut">
              <a:rPr lang="en-US" smtClean="0"/>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6C629-316E-4457-A9A2-B85A43DB436C}" type="datetimeFigureOut">
              <a:rPr lang="en-US" smtClean="0"/>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6C629-316E-4457-A9A2-B85A43DB436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7689B-6FA5-4D2C-8151-515BB2C5A68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6C629-316E-4457-A9A2-B85A43DB436C}" type="datetimeFigureOut">
              <a:rPr lang="en-US" smtClean="0"/>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7689B-6FA5-4D2C-8151-515BB2C5A6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06C629-316E-4457-A9A2-B85A43DB436C}" type="datetimeFigureOut">
              <a:rPr lang="en-US" smtClean="0"/>
              <a:t>9/11/2013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3C7689B-6FA5-4D2C-8151-515BB2C5A6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Look</a:t>
            </a:r>
            <a:endParaRPr lang="en-US" dirty="0"/>
          </a:p>
        </p:txBody>
      </p:sp>
      <p:sp>
        <p:nvSpPr>
          <p:cNvPr id="3" name="Subtitle 2"/>
          <p:cNvSpPr>
            <a:spLocks noGrp="1"/>
          </p:cNvSpPr>
          <p:nvPr>
            <p:ph type="subTitle" idx="1"/>
          </p:nvPr>
        </p:nvSpPr>
        <p:spPr>
          <a:xfrm>
            <a:off x="685800" y="3505200"/>
            <a:ext cx="8153400" cy="1752600"/>
          </a:xfrm>
        </p:spPr>
        <p:txBody>
          <a:bodyPr/>
          <a:lstStyle/>
          <a:p>
            <a:r>
              <a:rPr lang="en-US" dirty="0" err="1" smtClean="0"/>
              <a:t>Alister</a:t>
            </a:r>
            <a:r>
              <a:rPr lang="en-US" dirty="0" smtClean="0"/>
              <a:t> E. McGrath, </a:t>
            </a:r>
            <a:r>
              <a:rPr lang="en-US" i="1" dirty="0" smtClean="0"/>
              <a:t>The Intellectual World of C. S. Lewis</a:t>
            </a:r>
            <a:r>
              <a:rPr lang="en-US" dirty="0" smtClean="0"/>
              <a:t>, Chapter 2, “The ‘New Look’: Lewis’s Philosophical Context at Oxford in the 1920s”</a:t>
            </a:r>
          </a:p>
          <a:p>
            <a:r>
              <a:rPr lang="en-US" dirty="0" smtClean="0"/>
              <a:t>C. S. Lewis, </a:t>
            </a:r>
            <a:r>
              <a:rPr lang="en-US" i="1" dirty="0" smtClean="0"/>
              <a:t>Surprised by Joy</a:t>
            </a:r>
            <a:endParaRPr lang="en-US" i="1" dirty="0"/>
          </a:p>
        </p:txBody>
      </p:sp>
    </p:spTree>
    <p:extLst>
      <p:ext uri="{BB962C8B-B14F-4D97-AF65-F5344CB8AC3E}">
        <p14:creationId xmlns:p14="http://schemas.microsoft.com/office/powerpoint/2010/main" val="1452327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Post-World War I Changes</a:t>
            </a:r>
            <a:endParaRPr lang="en-US" dirty="0"/>
          </a:p>
        </p:txBody>
      </p:sp>
      <p:sp>
        <p:nvSpPr>
          <p:cNvPr id="2" name="Content Placeholder 1"/>
          <p:cNvSpPr>
            <a:spLocks noGrp="1"/>
          </p:cNvSpPr>
          <p:nvPr>
            <p:ph idx="1"/>
          </p:nvPr>
        </p:nvSpPr>
        <p:spPr/>
        <p:txBody>
          <a:bodyPr/>
          <a:lstStyle/>
          <a:p>
            <a:r>
              <a:rPr lang="en-US" dirty="0" smtClean="0"/>
              <a:t>Positive views on human nature and cultural progress were questioned.</a:t>
            </a:r>
          </a:p>
          <a:p>
            <a:r>
              <a:rPr lang="en-US" dirty="0" smtClean="0"/>
              <a:t>Sigmund Freud wrote about hidden psychological influences.</a:t>
            </a:r>
          </a:p>
          <a:p>
            <a:r>
              <a:rPr lang="en-US" dirty="0" smtClean="0"/>
              <a:t>James Joyce’s </a:t>
            </a:r>
            <a:r>
              <a:rPr lang="en-US" i="1" dirty="0" smtClean="0"/>
              <a:t>Ulysses</a:t>
            </a:r>
            <a:r>
              <a:rPr lang="en-US" dirty="0" smtClean="0"/>
              <a:t> offered radical literary innovation.</a:t>
            </a:r>
          </a:p>
          <a:p>
            <a:r>
              <a:rPr lang="en-US" dirty="0" smtClean="0"/>
              <a:t>Karl Barth’s theology rejected late nineteenth-century Liberal Protestantism.</a:t>
            </a:r>
          </a:p>
          <a:p>
            <a:r>
              <a:rPr lang="en-US" dirty="0" smtClean="0"/>
              <a:t>A longing for authority gave credibility to totalitarian political movements such as Nazism and Communism.</a:t>
            </a:r>
            <a:endParaRPr lang="en-US" dirty="0"/>
          </a:p>
        </p:txBody>
      </p:sp>
    </p:spTree>
    <p:extLst>
      <p:ext uri="{BB962C8B-B14F-4D97-AF65-F5344CB8AC3E}">
        <p14:creationId xmlns:p14="http://schemas.microsoft.com/office/powerpoint/2010/main" val="31069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Atheism</a:t>
            </a:r>
            <a:endParaRPr lang="en-US" dirty="0"/>
          </a:p>
        </p:txBody>
      </p:sp>
      <p:sp>
        <p:nvSpPr>
          <p:cNvPr id="3" name="Content Placeholder 2"/>
          <p:cNvSpPr>
            <a:spLocks noGrp="1"/>
          </p:cNvSpPr>
          <p:nvPr>
            <p:ph idx="1"/>
          </p:nvPr>
        </p:nvSpPr>
        <p:spPr/>
        <p:txBody>
          <a:bodyPr/>
          <a:lstStyle/>
          <a:p>
            <a:r>
              <a:rPr lang="en-US" dirty="0" smtClean="0"/>
              <a:t>God was a human fabrication.</a:t>
            </a:r>
          </a:p>
          <a:p>
            <a:r>
              <a:rPr lang="en-US" dirty="0" smtClean="0"/>
              <a:t>Lewis identified with Lucretius: </a:t>
            </a:r>
          </a:p>
          <a:p>
            <a:pPr lvl="2"/>
            <a:r>
              <a:rPr lang="en-US" sz="2200" dirty="0" smtClean="0"/>
              <a:t>“Had God designed the world, it would not be</a:t>
            </a:r>
          </a:p>
          <a:p>
            <a:pPr lvl="2"/>
            <a:r>
              <a:rPr lang="en-US" sz="2200" dirty="0" smtClean="0"/>
              <a:t>A world so frail and faulty as we see.”</a:t>
            </a:r>
          </a:p>
          <a:p>
            <a:r>
              <a:rPr lang="en-US" dirty="0" smtClean="0"/>
              <a:t>There is too much misery for there to be a God.</a:t>
            </a:r>
          </a:p>
          <a:p>
            <a:r>
              <a:rPr lang="en-US" dirty="0" smtClean="0"/>
              <a:t>However, this atheism is unproductive and uninteresting: “Nearly all that I loved I believed to be imaginary; nearly all that I believed to be real I thought grim and meaningless” (</a:t>
            </a:r>
            <a:r>
              <a:rPr lang="en-US" i="1" dirty="0" smtClean="0"/>
              <a:t>Surprised by Joy</a:t>
            </a:r>
            <a:r>
              <a:rPr lang="en-US" dirty="0" smtClean="0"/>
              <a:t>, Chapter IX, “Check,” 170).</a:t>
            </a:r>
          </a:p>
        </p:txBody>
      </p:sp>
    </p:spTree>
    <p:extLst>
      <p:ext uri="{BB962C8B-B14F-4D97-AF65-F5344CB8AC3E}">
        <p14:creationId xmlns:p14="http://schemas.microsoft.com/office/powerpoint/2010/main" val="163574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Oxford Realism</a:t>
            </a:r>
            <a:endParaRPr lang="en-US" dirty="0"/>
          </a:p>
        </p:txBody>
      </p:sp>
      <p:sp>
        <p:nvSpPr>
          <p:cNvPr id="3" name="Content Placeholder 2"/>
          <p:cNvSpPr>
            <a:spLocks noGrp="1"/>
          </p:cNvSpPr>
          <p:nvPr>
            <p:ph idx="1"/>
          </p:nvPr>
        </p:nvSpPr>
        <p:spPr/>
        <p:txBody>
          <a:bodyPr>
            <a:normAutofit lnSpcReduction="10000"/>
          </a:bodyPr>
          <a:lstStyle/>
          <a:p>
            <a:r>
              <a:rPr lang="en-US" dirty="0" smtClean="0"/>
              <a:t>T. H. Green, G. E. Moore, Bertrand Russell, John Cook Wilson, E. F. </a:t>
            </a:r>
            <a:r>
              <a:rPr lang="en-US" dirty="0" err="1" smtClean="0"/>
              <a:t>Carritt</a:t>
            </a:r>
            <a:r>
              <a:rPr lang="en-US" dirty="0" smtClean="0"/>
              <a:t>, Horace Joseph, and Harold Prichard</a:t>
            </a:r>
          </a:p>
          <a:p>
            <a:r>
              <a:rPr lang="en-US" dirty="0" smtClean="0"/>
              <a:t>Realism focused on the objective world around us, almost becoming materialism.</a:t>
            </a:r>
          </a:p>
          <a:p>
            <a:r>
              <a:rPr lang="en-US" dirty="0" smtClean="0"/>
              <a:t>Objects of knowledge are independent of the act of knowing.</a:t>
            </a:r>
          </a:p>
          <a:p>
            <a:r>
              <a:rPr lang="en-US" dirty="0" smtClean="0"/>
              <a:t>Oxford Realism affirms the validity of certain aesthetic and moral ideas, but without a theory of knowledge that prevented these ideas from mere subjectivism.</a:t>
            </a:r>
          </a:p>
          <a:p>
            <a:r>
              <a:rPr lang="en-US" dirty="0" smtClean="0"/>
              <a:t>There is some “first principle” embedded in the universe and human reason that allows us to reason correctly.</a:t>
            </a:r>
          </a:p>
          <a:p>
            <a:r>
              <a:rPr lang="en-US" dirty="0" smtClean="0"/>
              <a:t>Lewis attempted to limit reality to the intellectually controllable so as to maintain personal autonomy.</a:t>
            </a:r>
            <a:endParaRPr lang="en-US" dirty="0"/>
          </a:p>
        </p:txBody>
      </p:sp>
    </p:spTree>
    <p:extLst>
      <p:ext uri="{BB962C8B-B14F-4D97-AF65-F5344CB8AC3E}">
        <p14:creationId xmlns:p14="http://schemas.microsoft.com/office/powerpoint/2010/main" val="392959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 3, 1930 Letter to Owen Barfield</a:t>
            </a:r>
            <a:endParaRPr lang="en-US" dirty="0"/>
          </a:p>
        </p:txBody>
      </p:sp>
      <p:sp>
        <p:nvSpPr>
          <p:cNvPr id="3" name="Content Placeholder 2"/>
          <p:cNvSpPr>
            <a:spLocks noGrp="1"/>
          </p:cNvSpPr>
          <p:nvPr>
            <p:ph idx="1"/>
          </p:nvPr>
        </p:nvSpPr>
        <p:spPr/>
        <p:txBody>
          <a:bodyPr/>
          <a:lstStyle/>
          <a:p>
            <a:r>
              <a:rPr lang="en-US" dirty="0" smtClean="0"/>
              <a:t>“The ‘Spirit’ or ‘Real I’ is showing an alarming tendency to become much more personal and is taking the offensive, and behaving just like God. You’d better come on Monday at the latest or I may have entered a monastery.”</a:t>
            </a:r>
          </a:p>
          <a:p>
            <a:r>
              <a:rPr lang="en-US" dirty="0" smtClean="0"/>
              <a:t>Lewis becomes a Christian, probably some time during the first ten days of June, 1930.</a:t>
            </a:r>
            <a:endParaRPr lang="en-US" dirty="0"/>
          </a:p>
        </p:txBody>
      </p:sp>
    </p:spTree>
    <p:extLst>
      <p:ext uri="{BB962C8B-B14F-4D97-AF65-F5344CB8AC3E}">
        <p14:creationId xmlns:p14="http://schemas.microsoft.com/office/powerpoint/2010/main" val="233547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Snobbery</a:t>
            </a:r>
            <a:endParaRPr lang="en-US" dirty="0"/>
          </a:p>
        </p:txBody>
      </p:sp>
      <p:sp>
        <p:nvSpPr>
          <p:cNvPr id="3" name="Content Placeholder 2"/>
          <p:cNvSpPr>
            <a:spLocks noGrp="1"/>
          </p:cNvSpPr>
          <p:nvPr>
            <p:ph idx="1"/>
          </p:nvPr>
        </p:nvSpPr>
        <p:spPr/>
        <p:txBody>
          <a:bodyPr/>
          <a:lstStyle/>
          <a:p>
            <a:r>
              <a:rPr lang="en-US" dirty="0" smtClean="0"/>
              <a:t>In the early 1920s, Lewis saw mythology as “the recognized scientific account of the growth of religion.”</a:t>
            </a:r>
          </a:p>
          <a:p>
            <a:r>
              <a:rPr lang="en-US" dirty="0" smtClean="0"/>
              <a:t>Definition: later is better (Dorsett, p. 39)</a:t>
            </a:r>
          </a:p>
          <a:p>
            <a:r>
              <a:rPr lang="en-US" dirty="0" smtClean="0"/>
              <a:t>Later, “all that is not eternal is eternally out of date” (</a:t>
            </a:r>
            <a:r>
              <a:rPr lang="en-US" i="1" dirty="0" smtClean="0"/>
              <a:t>The Four Loves</a:t>
            </a:r>
            <a:r>
              <a:rPr lang="en-US" dirty="0" smtClean="0"/>
              <a:t>, 1960)</a:t>
            </a:r>
          </a:p>
          <a:p>
            <a:r>
              <a:rPr lang="en-US" dirty="0" smtClean="0"/>
              <a:t>The “New Look” was a transient moment.</a:t>
            </a:r>
          </a:p>
          <a:p>
            <a:r>
              <a:rPr lang="en-US" dirty="0" smtClean="0"/>
              <a:t>Our situation is not intrinsically superior to all other periods of history.</a:t>
            </a:r>
            <a:endParaRPr lang="en-US" dirty="0"/>
          </a:p>
        </p:txBody>
      </p:sp>
    </p:spTree>
    <p:extLst>
      <p:ext uri="{BB962C8B-B14F-4D97-AF65-F5344CB8AC3E}">
        <p14:creationId xmlns:p14="http://schemas.microsoft.com/office/powerpoint/2010/main" val="101492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Psychology</a:t>
            </a:r>
            <a:endParaRPr lang="en-US" dirty="0"/>
          </a:p>
        </p:txBody>
      </p:sp>
      <p:sp>
        <p:nvSpPr>
          <p:cNvPr id="3" name="Content Placeholder 2"/>
          <p:cNvSpPr>
            <a:spLocks noGrp="1"/>
          </p:cNvSpPr>
          <p:nvPr>
            <p:ph idx="1"/>
          </p:nvPr>
        </p:nvSpPr>
        <p:spPr/>
        <p:txBody>
          <a:bodyPr/>
          <a:lstStyle/>
          <a:p>
            <a:r>
              <a:rPr lang="en-US" dirty="0" smtClean="0"/>
              <a:t>How reliable are our intuitions?</a:t>
            </a:r>
          </a:p>
          <a:p>
            <a:r>
              <a:rPr lang="en-US" dirty="0" smtClean="0"/>
              <a:t>Freud: everything desirable is mere wish-fulfillment.</a:t>
            </a:r>
          </a:p>
          <a:p>
            <a:r>
              <a:rPr lang="en-US" dirty="0" smtClean="0"/>
              <a:t>“You must ask them whether any reasoning is valid or not. If they say no, then their own doctrines, being reached by reasoning, fall to the ground. If they say yes, then they will have to examine your arguments and refute them on their merits: for is some reasoning is valid, for all they know, your bit of reasoning may be one of the valid bits” (</a:t>
            </a:r>
            <a:r>
              <a:rPr lang="en-US" i="1" dirty="0" smtClean="0"/>
              <a:t>The Pilgrim’s Regress</a:t>
            </a:r>
            <a:r>
              <a:rPr lang="en-US" dirty="0" smtClean="0"/>
              <a:t>).</a:t>
            </a:r>
            <a:endParaRPr lang="en-US" dirty="0"/>
          </a:p>
        </p:txBody>
      </p:sp>
    </p:spTree>
    <p:extLst>
      <p:ext uri="{BB962C8B-B14F-4D97-AF65-F5344CB8AC3E}">
        <p14:creationId xmlns:p14="http://schemas.microsoft.com/office/powerpoint/2010/main" val="19037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Reductionism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resolve to “believe in nothing but atoms and evolution” (</a:t>
            </a:r>
            <a:r>
              <a:rPr lang="en-US" i="1" dirty="0" smtClean="0"/>
              <a:t>Surprised by Joy</a:t>
            </a:r>
            <a:r>
              <a:rPr lang="en-US" dirty="0" smtClean="0"/>
              <a:t>, 174).</a:t>
            </a:r>
          </a:p>
          <a:p>
            <a:r>
              <a:rPr lang="en-US" dirty="0" smtClean="0"/>
              <a:t>“Darwin and Spencer undermining ancestral beliefs stand themselves on a foundation of sand: of gigantic and irreconcilable contradictions an inch below the surface” (Aug. 14, 1925 letter to his father).</a:t>
            </a:r>
          </a:p>
          <a:p>
            <a:r>
              <a:rPr lang="en-US" dirty="0" smtClean="0"/>
              <a:t>Science defied vs. science deified</a:t>
            </a:r>
          </a:p>
          <a:p>
            <a:r>
              <a:rPr lang="en-US" dirty="0" smtClean="0"/>
              <a:t>Bertrand Russell: “Whatever knowledge is attainable, must be attained by scientific methods; and what science cannot discover, mankind cannot know.”</a:t>
            </a:r>
          </a:p>
          <a:p>
            <a:r>
              <a:rPr lang="en-US" dirty="0" smtClean="0"/>
              <a:t>Lewis, “The Funeral of a Great Myth”—scientific theories about evolution have been hijacked by social and cultural agendas.</a:t>
            </a:r>
            <a:endParaRPr lang="en-US" dirty="0"/>
          </a:p>
        </p:txBody>
      </p:sp>
    </p:spTree>
    <p:extLst>
      <p:ext uri="{BB962C8B-B14F-4D97-AF65-F5344CB8AC3E}">
        <p14:creationId xmlns:p14="http://schemas.microsoft.com/office/powerpoint/2010/main" val="40954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160</TotalTime>
  <Words>679</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The New Look</vt:lpstr>
      <vt:lpstr>Post-World War I Changes</vt:lpstr>
      <vt:lpstr>Atheism</vt:lpstr>
      <vt:lpstr>Oxford Realism</vt:lpstr>
      <vt:lpstr>Feb. 3, 1930 Letter to Owen Barfield</vt:lpstr>
      <vt:lpstr>Chronological Snobbery</vt:lpstr>
      <vt:lpstr>The New Psychology</vt:lpstr>
      <vt:lpstr>Scientific Reductionism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Look</dc:title>
  <dc:creator>User</dc:creator>
  <cp:lastModifiedBy>User</cp:lastModifiedBy>
  <cp:revision>52</cp:revision>
  <cp:lastPrinted>2013-09-11T16:10:28Z</cp:lastPrinted>
  <dcterms:created xsi:type="dcterms:W3CDTF">2013-09-11T13:30:22Z</dcterms:created>
  <dcterms:modified xsi:type="dcterms:W3CDTF">2013-09-11T16:10:31Z</dcterms:modified>
</cp:coreProperties>
</file>