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2"/>
  </p:notesMasterIdLst>
  <p:handoutMasterIdLst>
    <p:handoutMasterId r:id="rId53"/>
  </p:handoutMasterIdLst>
  <p:sldIdLst>
    <p:sldId id="256" r:id="rId2"/>
    <p:sldId id="257" r:id="rId3"/>
    <p:sldId id="258" r:id="rId4"/>
    <p:sldId id="259" r:id="rId5"/>
    <p:sldId id="268" r:id="rId6"/>
    <p:sldId id="262" r:id="rId7"/>
    <p:sldId id="263" r:id="rId8"/>
    <p:sldId id="269" r:id="rId9"/>
    <p:sldId id="264" r:id="rId10"/>
    <p:sldId id="265" r:id="rId11"/>
    <p:sldId id="266" r:id="rId12"/>
    <p:sldId id="267" r:id="rId13"/>
    <p:sldId id="260" r:id="rId14"/>
    <p:sldId id="261" r:id="rId15"/>
    <p:sldId id="274" r:id="rId16"/>
    <p:sldId id="275" r:id="rId17"/>
    <p:sldId id="276" r:id="rId18"/>
    <p:sldId id="292" r:id="rId19"/>
    <p:sldId id="277" r:id="rId20"/>
    <p:sldId id="278" r:id="rId21"/>
    <p:sldId id="279" r:id="rId22"/>
    <p:sldId id="280" r:id="rId23"/>
    <p:sldId id="281" r:id="rId24"/>
    <p:sldId id="270" r:id="rId25"/>
    <p:sldId id="293" r:id="rId26"/>
    <p:sldId id="271" r:id="rId27"/>
    <p:sldId id="283" r:id="rId28"/>
    <p:sldId id="284" r:id="rId29"/>
    <p:sldId id="285" r:id="rId30"/>
    <p:sldId id="286" r:id="rId31"/>
    <p:sldId id="287" r:id="rId32"/>
    <p:sldId id="288" r:id="rId33"/>
    <p:sldId id="290" r:id="rId34"/>
    <p:sldId id="289" r:id="rId35"/>
    <p:sldId id="282" r:id="rId36"/>
    <p:sldId id="291" r:id="rId37"/>
    <p:sldId id="294" r:id="rId38"/>
    <p:sldId id="295" r:id="rId39"/>
    <p:sldId id="296" r:id="rId40"/>
    <p:sldId id="297" r:id="rId41"/>
    <p:sldId id="298" r:id="rId42"/>
    <p:sldId id="299" r:id="rId43"/>
    <p:sldId id="300" r:id="rId44"/>
    <p:sldId id="301" r:id="rId45"/>
    <p:sldId id="302" r:id="rId46"/>
    <p:sldId id="303" r:id="rId47"/>
    <p:sldId id="272" r:id="rId48"/>
    <p:sldId id="304" r:id="rId49"/>
    <p:sldId id="273" r:id="rId50"/>
    <p:sldId id="305" r:id="rId51"/>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7" d="100"/>
          <a:sy n="117" d="100"/>
        </p:scale>
        <p:origin x="-144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104"/>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382E674-DF22-4C17-9432-EB9EA86668DF}" type="datetimeFigureOut">
              <a:rPr lang="en-US"/>
              <a:pPr>
                <a:defRPr/>
              </a:pPr>
              <a:t>2/26/2010</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3956026-FEA8-4C51-9FE4-2696941ACA9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BCDA572-F96A-41DA-A5E2-3BF02F03403B}" type="datetimeFigureOut">
              <a:rPr lang="en-US"/>
              <a:pPr>
                <a:defRPr/>
              </a:pPr>
              <a:t>2/26/2010</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B3E72FB-493E-46AB-A0C0-D1682711E65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23390D9-A1CB-4B4D-B3F5-A59DA99B0E14}" type="slidenum">
              <a:rPr lang="en-US">
                <a:cs typeface="Arial" charset="0"/>
              </a:rPr>
              <a:pPr fontAlgn="base">
                <a:spcBef>
                  <a:spcPct val="0"/>
                </a:spcBef>
                <a:spcAft>
                  <a:spcPct val="0"/>
                </a:spcAft>
                <a:defRPr/>
              </a:pPr>
              <a:t>1</a:t>
            </a:fld>
            <a:endParaRPr lang="en-US">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48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BBEA8E9-8D1B-442E-ACE2-3F01DCC7BA31}" type="slidenum">
              <a:rPr lang="en-US">
                <a:cs typeface="Arial" charset="0"/>
              </a:rPr>
              <a:pPr fontAlgn="base">
                <a:spcBef>
                  <a:spcPct val="0"/>
                </a:spcBef>
                <a:spcAft>
                  <a:spcPct val="0"/>
                </a:spcAft>
                <a:defRPr/>
              </a:pPr>
              <a:t>10</a:t>
            </a:fld>
            <a:endParaRPr lang="en-US">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68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89A9B1B-CAC7-411F-A014-10AA4A13174C}" type="slidenum">
              <a:rPr lang="en-US">
                <a:cs typeface="Arial" charset="0"/>
              </a:rPr>
              <a:pPr fontAlgn="base">
                <a:spcBef>
                  <a:spcPct val="0"/>
                </a:spcBef>
                <a:spcAft>
                  <a:spcPct val="0"/>
                </a:spcAft>
                <a:defRPr/>
              </a:pPr>
              <a:t>11</a:t>
            </a:fld>
            <a:endParaRPr lang="en-US">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89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C2B08A-64BE-4293-B274-C276449A082D}" type="slidenum">
              <a:rPr lang="en-US">
                <a:cs typeface="Arial" charset="0"/>
              </a:rPr>
              <a:pPr fontAlgn="base">
                <a:spcBef>
                  <a:spcPct val="0"/>
                </a:spcBef>
                <a:spcAft>
                  <a:spcPct val="0"/>
                </a:spcAft>
                <a:defRPr/>
              </a:pPr>
              <a:t>12</a:t>
            </a:fld>
            <a:endParaRPr lang="en-US">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7679C85-8A78-49C8-8550-34F025DF2300}" type="slidenum">
              <a:rPr lang="en-US">
                <a:cs typeface="Arial" charset="0"/>
              </a:rPr>
              <a:pPr fontAlgn="base">
                <a:spcBef>
                  <a:spcPct val="0"/>
                </a:spcBef>
                <a:spcAft>
                  <a:spcPct val="0"/>
                </a:spcAft>
                <a:defRPr/>
              </a:pPr>
              <a:t>13</a:t>
            </a:fld>
            <a:endParaRPr lang="en-US">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30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7964E71-BC6E-45E7-8D7A-2F6A7CA8E36B}" type="slidenum">
              <a:rPr lang="en-US">
                <a:cs typeface="Arial" charset="0"/>
              </a:rPr>
              <a:pPr fontAlgn="base">
                <a:spcBef>
                  <a:spcPct val="0"/>
                </a:spcBef>
                <a:spcAft>
                  <a:spcPct val="0"/>
                </a:spcAft>
                <a:defRPr/>
              </a:pPr>
              <a:t>14</a:t>
            </a:fld>
            <a:endParaRPr lang="en-US">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50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9E04ACF-7717-4B2F-BC26-B4B294DFA828}" type="slidenum">
              <a:rPr lang="en-US">
                <a:cs typeface="Arial" charset="0"/>
              </a:rPr>
              <a:pPr fontAlgn="base">
                <a:spcBef>
                  <a:spcPct val="0"/>
                </a:spcBef>
                <a:spcAft>
                  <a:spcPct val="0"/>
                </a:spcAft>
                <a:defRPr/>
              </a:pPr>
              <a:t>15</a:t>
            </a:fld>
            <a:endParaRPr lang="en-US">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71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AA8C4BF-CF7A-4CC7-8EE4-80EF8A50F08F}" type="slidenum">
              <a:rPr lang="en-US">
                <a:cs typeface="Arial" charset="0"/>
              </a:rPr>
              <a:pPr fontAlgn="base">
                <a:spcBef>
                  <a:spcPct val="0"/>
                </a:spcBef>
                <a:spcAft>
                  <a:spcPct val="0"/>
                </a:spcAft>
                <a:defRPr/>
              </a:pPr>
              <a:t>16</a:t>
            </a:fld>
            <a:endParaRPr lang="en-US">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91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B9FBDF-FE57-41B8-BA7D-59EC084C6C6E}" type="slidenum">
              <a:rPr lang="en-US">
                <a:cs typeface="Arial" charset="0"/>
              </a:rPr>
              <a:pPr fontAlgn="base">
                <a:spcBef>
                  <a:spcPct val="0"/>
                </a:spcBef>
                <a:spcAft>
                  <a:spcPct val="0"/>
                </a:spcAft>
                <a:defRPr/>
              </a:pPr>
              <a:t>17</a:t>
            </a:fld>
            <a:endParaRPr lang="en-US">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12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82AA6CA-5C92-43C3-9219-2016A549F9AC}" type="slidenum">
              <a:rPr lang="en-US">
                <a:cs typeface="Arial" charset="0"/>
              </a:rPr>
              <a:pPr fontAlgn="base">
                <a:spcBef>
                  <a:spcPct val="0"/>
                </a:spcBef>
                <a:spcAft>
                  <a:spcPct val="0"/>
                </a:spcAft>
                <a:defRPr/>
              </a:pPr>
              <a:t>18</a:t>
            </a:fld>
            <a:endParaRPr lang="en-US">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32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29422C1-23E1-41E7-8B14-4D7D174B5FB3}" type="slidenum">
              <a:rPr lang="en-US">
                <a:cs typeface="Arial" charset="0"/>
              </a:rPr>
              <a:pPr fontAlgn="base">
                <a:spcBef>
                  <a:spcPct val="0"/>
                </a:spcBef>
                <a:spcAft>
                  <a:spcPct val="0"/>
                </a:spcAft>
                <a:defRPr/>
              </a:pPr>
              <a:t>19</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C92C1A1-EE55-48E2-BC7D-FC24295F64E2}" type="slidenum">
              <a:rPr lang="en-US">
                <a:cs typeface="Arial" charset="0"/>
              </a:rPr>
              <a:pPr fontAlgn="base">
                <a:spcBef>
                  <a:spcPct val="0"/>
                </a:spcBef>
                <a:spcAft>
                  <a:spcPct val="0"/>
                </a:spcAft>
                <a:defRPr/>
              </a:pPr>
              <a:t>2</a:t>
            </a:fld>
            <a:endParaRPr lang="en-US">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52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34C201-E486-43AF-BEB0-784583117889}" type="slidenum">
              <a:rPr lang="en-US">
                <a:cs typeface="Arial" charset="0"/>
              </a:rPr>
              <a:pPr fontAlgn="base">
                <a:spcBef>
                  <a:spcPct val="0"/>
                </a:spcBef>
                <a:spcAft>
                  <a:spcPct val="0"/>
                </a:spcAft>
                <a:defRPr/>
              </a:pPr>
              <a:t>20</a:t>
            </a:fld>
            <a:endParaRPr lang="en-US">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73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A49F5B5-3250-459D-A606-FEFC69AFB535}" type="slidenum">
              <a:rPr lang="en-US">
                <a:cs typeface="Arial" charset="0"/>
              </a:rPr>
              <a:pPr fontAlgn="base">
                <a:spcBef>
                  <a:spcPct val="0"/>
                </a:spcBef>
                <a:spcAft>
                  <a:spcPct val="0"/>
                </a:spcAft>
                <a:defRPr/>
              </a:pPr>
              <a:t>21</a:t>
            </a:fld>
            <a:endParaRPr lang="en-US">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93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DF8394C-3D38-4246-B6B9-E202020CD284}" type="slidenum">
              <a:rPr lang="en-US">
                <a:cs typeface="Arial" charset="0"/>
              </a:rPr>
              <a:pPr fontAlgn="base">
                <a:spcBef>
                  <a:spcPct val="0"/>
                </a:spcBef>
                <a:spcAft>
                  <a:spcPct val="0"/>
                </a:spcAft>
                <a:defRPr/>
              </a:pPr>
              <a:t>22</a:t>
            </a:fld>
            <a:endParaRPr lang="en-US">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EEF93CF-27CF-4C0A-9E6C-402DC1C05A3C}" type="slidenum">
              <a:rPr lang="en-US">
                <a:cs typeface="Arial" charset="0"/>
              </a:rPr>
              <a:pPr fontAlgn="base">
                <a:spcBef>
                  <a:spcPct val="0"/>
                </a:spcBef>
                <a:spcAft>
                  <a:spcPct val="0"/>
                </a:spcAft>
                <a:defRPr/>
              </a:pPr>
              <a:t>23</a:t>
            </a:fld>
            <a:endParaRPr lang="en-US">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34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4AC7C60-9A7A-44CA-91AC-A4EC7A2583AB}" type="slidenum">
              <a:rPr lang="en-US">
                <a:cs typeface="Arial" charset="0"/>
              </a:rPr>
              <a:pPr fontAlgn="base">
                <a:spcBef>
                  <a:spcPct val="0"/>
                </a:spcBef>
                <a:spcAft>
                  <a:spcPct val="0"/>
                </a:spcAft>
                <a:defRPr/>
              </a:pPr>
              <a:t>24</a:t>
            </a:fld>
            <a:endParaRPr lang="en-US">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55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73EC40F-A656-4E22-A5ED-C6E4F006BC8B}" type="slidenum">
              <a:rPr lang="en-US">
                <a:cs typeface="Arial" charset="0"/>
              </a:rPr>
              <a:pPr fontAlgn="base">
                <a:spcBef>
                  <a:spcPct val="0"/>
                </a:spcBef>
                <a:spcAft>
                  <a:spcPct val="0"/>
                </a:spcAft>
                <a:defRPr/>
              </a:pPr>
              <a:t>25</a:t>
            </a:fld>
            <a:endParaRPr lang="en-US">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bwMode="auto">
          <a:noFill/>
          <a:ln>
            <a:solidFill>
              <a:srgbClr val="000000"/>
            </a:solidFill>
            <a:miter lim="800000"/>
            <a:headEnd/>
            <a:tailEnd/>
          </a:ln>
        </p:spPr>
      </p:sp>
      <p:sp>
        <p:nvSpPr>
          <p:cNvPr id="675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75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33FB1F9-9D67-4439-9C9E-F3D4291B78BB}" type="slidenum">
              <a:rPr lang="en-US">
                <a:cs typeface="Arial" charset="0"/>
              </a:rPr>
              <a:pPr fontAlgn="base">
                <a:spcBef>
                  <a:spcPct val="0"/>
                </a:spcBef>
                <a:spcAft>
                  <a:spcPct val="0"/>
                </a:spcAft>
                <a:defRPr/>
              </a:pPr>
              <a:t>26</a:t>
            </a:fld>
            <a:endParaRPr lang="en-US">
              <a:cs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96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772E98F-EDC3-4EBE-9067-A0A665008A0A}" type="slidenum">
              <a:rPr lang="en-US">
                <a:cs typeface="Arial" charset="0"/>
              </a:rPr>
              <a:pPr fontAlgn="base">
                <a:spcBef>
                  <a:spcPct val="0"/>
                </a:spcBef>
                <a:spcAft>
                  <a:spcPct val="0"/>
                </a:spcAft>
                <a:defRPr/>
              </a:pPr>
              <a:t>27</a:t>
            </a:fld>
            <a:endParaRPr lang="en-US">
              <a:cs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bwMode="auto">
          <a:noFill/>
          <a:ln>
            <a:solidFill>
              <a:srgbClr val="000000"/>
            </a:solidFill>
            <a:miter lim="800000"/>
            <a:headEnd/>
            <a:tailEnd/>
          </a:ln>
        </p:spPr>
      </p:sp>
      <p:sp>
        <p:nvSpPr>
          <p:cNvPr id="716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16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DFFDDAD-6B3F-4C82-AEF1-DB4CE75B3471}" type="slidenum">
              <a:rPr lang="en-US">
                <a:cs typeface="Arial" charset="0"/>
              </a:rPr>
              <a:pPr fontAlgn="base">
                <a:spcBef>
                  <a:spcPct val="0"/>
                </a:spcBef>
                <a:spcAft>
                  <a:spcPct val="0"/>
                </a:spcAft>
                <a:defRPr/>
              </a:pPr>
              <a:t>28</a:t>
            </a:fld>
            <a:endParaRPr lang="en-US">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p:cNvSpPr>
          <p:nvPr>
            <p:ph type="sldImg"/>
          </p:nvPr>
        </p:nvSpPr>
        <p:spPr bwMode="auto">
          <a:noFill/>
          <a:ln>
            <a:solidFill>
              <a:srgbClr val="000000"/>
            </a:solidFill>
            <a:miter lim="800000"/>
            <a:headEnd/>
            <a:tailEnd/>
          </a:ln>
        </p:spPr>
      </p:sp>
      <p:sp>
        <p:nvSpPr>
          <p:cNvPr id="737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37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7C1856D-EDD5-46E1-8DF8-8D20235FC80A}" type="slidenum">
              <a:rPr lang="en-US">
                <a:cs typeface="Arial" charset="0"/>
              </a:rPr>
              <a:pPr fontAlgn="base">
                <a:spcBef>
                  <a:spcPct val="0"/>
                </a:spcBef>
                <a:spcAft>
                  <a:spcPct val="0"/>
                </a:spcAft>
                <a:defRPr/>
              </a:pPr>
              <a:t>29</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7BF37CC-4A55-4456-87B6-91C724F2F5B8}" type="slidenum">
              <a:rPr lang="en-US">
                <a:cs typeface="Arial" charset="0"/>
              </a:rPr>
              <a:pPr fontAlgn="base">
                <a:spcBef>
                  <a:spcPct val="0"/>
                </a:spcBef>
                <a:spcAft>
                  <a:spcPct val="0"/>
                </a:spcAft>
                <a:defRPr/>
              </a:pPr>
              <a:t>3</a:t>
            </a:fld>
            <a:endParaRPr lang="en-US">
              <a:cs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noFill/>
          <a:ln>
            <a:solidFill>
              <a:srgbClr val="000000"/>
            </a:solidFill>
            <a:miter lim="800000"/>
            <a:headEnd/>
            <a:tailEnd/>
          </a:ln>
        </p:spPr>
      </p:sp>
      <p:sp>
        <p:nvSpPr>
          <p:cNvPr id="757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57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8FD26D7-8FA5-4E6A-874F-B9AED3305542}" type="slidenum">
              <a:rPr lang="en-US">
                <a:cs typeface="Arial" charset="0"/>
              </a:rPr>
              <a:pPr fontAlgn="base">
                <a:spcBef>
                  <a:spcPct val="0"/>
                </a:spcBef>
                <a:spcAft>
                  <a:spcPct val="0"/>
                </a:spcAft>
                <a:defRPr/>
              </a:pPr>
              <a:t>30</a:t>
            </a:fld>
            <a:endParaRPr lang="en-US">
              <a:cs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bwMode="auto">
          <a:noFill/>
          <a:ln>
            <a:solidFill>
              <a:srgbClr val="000000"/>
            </a:solidFill>
            <a:miter lim="800000"/>
            <a:headEnd/>
            <a:tailEnd/>
          </a:ln>
        </p:spPr>
      </p:sp>
      <p:sp>
        <p:nvSpPr>
          <p:cNvPr id="778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78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163891-3080-4FD8-A5DC-39B414EF45D3}" type="slidenum">
              <a:rPr lang="en-US">
                <a:cs typeface="Arial" charset="0"/>
              </a:rPr>
              <a:pPr fontAlgn="base">
                <a:spcBef>
                  <a:spcPct val="0"/>
                </a:spcBef>
                <a:spcAft>
                  <a:spcPct val="0"/>
                </a:spcAft>
                <a:defRPr/>
              </a:pPr>
              <a:t>31</a:t>
            </a:fld>
            <a:endParaRPr lang="en-US">
              <a:cs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p:cNvSpPr>
          <p:nvPr>
            <p:ph type="sldImg"/>
          </p:nvPr>
        </p:nvSpPr>
        <p:spPr bwMode="auto">
          <a:noFill/>
          <a:ln>
            <a:solidFill>
              <a:srgbClr val="000000"/>
            </a:solidFill>
            <a:miter lim="800000"/>
            <a:headEnd/>
            <a:tailEnd/>
          </a:ln>
        </p:spPr>
      </p:sp>
      <p:sp>
        <p:nvSpPr>
          <p:cNvPr id="798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98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3AF9A37-7334-4183-8BF3-430B6EB78CAB}" type="slidenum">
              <a:rPr lang="en-US">
                <a:cs typeface="Arial" charset="0"/>
              </a:rPr>
              <a:pPr fontAlgn="base">
                <a:spcBef>
                  <a:spcPct val="0"/>
                </a:spcBef>
                <a:spcAft>
                  <a:spcPct val="0"/>
                </a:spcAft>
                <a:defRPr/>
              </a:pPr>
              <a:t>32</a:t>
            </a:fld>
            <a:endParaRPr lang="en-US">
              <a:cs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p:cNvSpPr>
          <p:nvPr>
            <p:ph type="sldImg"/>
          </p:nvPr>
        </p:nvSpPr>
        <p:spPr bwMode="auto">
          <a:noFill/>
          <a:ln>
            <a:solidFill>
              <a:srgbClr val="000000"/>
            </a:solidFill>
            <a:miter lim="800000"/>
            <a:headEnd/>
            <a:tailEnd/>
          </a:ln>
        </p:spPr>
      </p:sp>
      <p:sp>
        <p:nvSpPr>
          <p:cNvPr id="819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19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821E2EC-B4D8-4025-B5BE-35ECEA7157C1}" type="slidenum">
              <a:rPr lang="en-US">
                <a:cs typeface="Arial" charset="0"/>
              </a:rPr>
              <a:pPr fontAlgn="base">
                <a:spcBef>
                  <a:spcPct val="0"/>
                </a:spcBef>
                <a:spcAft>
                  <a:spcPct val="0"/>
                </a:spcAft>
                <a:defRPr/>
              </a:pPr>
              <a:t>33</a:t>
            </a:fld>
            <a:endParaRPr lang="en-US">
              <a:cs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p:cNvSpPr>
          <p:nvPr>
            <p:ph type="sldImg"/>
          </p:nvPr>
        </p:nvSpPr>
        <p:spPr bwMode="auto">
          <a:noFill/>
          <a:ln>
            <a:solidFill>
              <a:srgbClr val="000000"/>
            </a:solidFill>
            <a:miter lim="800000"/>
            <a:headEnd/>
            <a:tailEnd/>
          </a:ln>
        </p:spPr>
      </p:sp>
      <p:sp>
        <p:nvSpPr>
          <p:cNvPr id="839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39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4A0A49A-0D83-45E2-895A-0DFF52D8BB17}" type="slidenum">
              <a:rPr lang="en-US">
                <a:cs typeface="Arial" charset="0"/>
              </a:rPr>
              <a:pPr fontAlgn="base">
                <a:spcBef>
                  <a:spcPct val="0"/>
                </a:spcBef>
                <a:spcAft>
                  <a:spcPct val="0"/>
                </a:spcAft>
                <a:defRPr/>
              </a:pPr>
              <a:t>34</a:t>
            </a:fld>
            <a:endParaRPr lang="en-US">
              <a:cs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p:cNvSpPr>
          <p:nvPr>
            <p:ph type="sldImg"/>
          </p:nvPr>
        </p:nvSpPr>
        <p:spPr bwMode="auto">
          <a:noFill/>
          <a:ln>
            <a:solidFill>
              <a:srgbClr val="000000"/>
            </a:solidFill>
            <a:miter lim="800000"/>
            <a:headEnd/>
            <a:tailEnd/>
          </a:ln>
        </p:spPr>
      </p:sp>
      <p:sp>
        <p:nvSpPr>
          <p:cNvPr id="860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60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3D6F942-FE09-4762-B776-0786C6A6D6B6}" type="slidenum">
              <a:rPr lang="en-US">
                <a:cs typeface="Arial" charset="0"/>
              </a:rPr>
              <a:pPr fontAlgn="base">
                <a:spcBef>
                  <a:spcPct val="0"/>
                </a:spcBef>
                <a:spcAft>
                  <a:spcPct val="0"/>
                </a:spcAft>
                <a:defRPr/>
              </a:pPr>
              <a:t>35</a:t>
            </a:fld>
            <a:endParaRPr lang="en-US">
              <a:cs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p:cNvSpPr>
            <a:spLocks noGrp="1" noRot="1" noChangeAspect="1"/>
          </p:cNvSpPr>
          <p:nvPr>
            <p:ph type="sldImg"/>
          </p:nvPr>
        </p:nvSpPr>
        <p:spPr bwMode="auto">
          <a:noFill/>
          <a:ln>
            <a:solidFill>
              <a:srgbClr val="000000"/>
            </a:solidFill>
            <a:miter lim="800000"/>
            <a:headEnd/>
            <a:tailEnd/>
          </a:ln>
        </p:spPr>
      </p:sp>
      <p:sp>
        <p:nvSpPr>
          <p:cNvPr id="880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80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1CF8ECC-E415-47BF-843C-6E3B752DE3DE}" type="slidenum">
              <a:rPr lang="en-US">
                <a:cs typeface="Arial" charset="0"/>
              </a:rPr>
              <a:pPr fontAlgn="base">
                <a:spcBef>
                  <a:spcPct val="0"/>
                </a:spcBef>
                <a:spcAft>
                  <a:spcPct val="0"/>
                </a:spcAft>
                <a:defRPr/>
              </a:pPr>
              <a:t>36</a:t>
            </a:fld>
            <a:endParaRPr lang="en-US">
              <a:cs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Slide Image Placeholder 1"/>
          <p:cNvSpPr>
            <a:spLocks noGrp="1" noRot="1" noChangeAspect="1"/>
          </p:cNvSpPr>
          <p:nvPr>
            <p:ph type="sldImg"/>
          </p:nvPr>
        </p:nvSpPr>
        <p:spPr bwMode="auto">
          <a:noFill/>
          <a:ln>
            <a:solidFill>
              <a:srgbClr val="000000"/>
            </a:solidFill>
            <a:miter lim="800000"/>
            <a:headEnd/>
            <a:tailEnd/>
          </a:ln>
        </p:spPr>
      </p:sp>
      <p:sp>
        <p:nvSpPr>
          <p:cNvPr id="901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01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9B9F4CE-93F6-41F3-B9DA-6EED63A83E71}" type="slidenum">
              <a:rPr lang="en-US">
                <a:cs typeface="Arial" charset="0"/>
              </a:rPr>
              <a:pPr fontAlgn="base">
                <a:spcBef>
                  <a:spcPct val="0"/>
                </a:spcBef>
                <a:spcAft>
                  <a:spcPct val="0"/>
                </a:spcAft>
                <a:defRPr/>
              </a:pPr>
              <a:t>37</a:t>
            </a:fld>
            <a:endParaRPr lang="en-US">
              <a:cs typeface="Arial"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Image Placeholder 1"/>
          <p:cNvSpPr>
            <a:spLocks noGrp="1" noRot="1" noChangeAspect="1"/>
          </p:cNvSpPr>
          <p:nvPr>
            <p:ph type="sldImg"/>
          </p:nvPr>
        </p:nvSpPr>
        <p:spPr bwMode="auto">
          <a:noFill/>
          <a:ln>
            <a:solidFill>
              <a:srgbClr val="000000"/>
            </a:solidFill>
            <a:miter lim="800000"/>
            <a:headEnd/>
            <a:tailEnd/>
          </a:ln>
        </p:spPr>
      </p:sp>
      <p:sp>
        <p:nvSpPr>
          <p:cNvPr id="921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21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E9962CC-B6D0-4247-96D6-48C255FB4173}" type="slidenum">
              <a:rPr lang="en-US">
                <a:cs typeface="Arial" charset="0"/>
              </a:rPr>
              <a:pPr fontAlgn="base">
                <a:spcBef>
                  <a:spcPct val="0"/>
                </a:spcBef>
                <a:spcAft>
                  <a:spcPct val="0"/>
                </a:spcAft>
                <a:defRPr/>
              </a:pPr>
              <a:t>38</a:t>
            </a:fld>
            <a:endParaRPr lang="en-US">
              <a:cs typeface="Arial"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p:cNvSpPr>
          <p:nvPr>
            <p:ph type="sldImg"/>
          </p:nvPr>
        </p:nvSpPr>
        <p:spPr bwMode="auto">
          <a:noFill/>
          <a:ln>
            <a:solidFill>
              <a:srgbClr val="000000"/>
            </a:solidFill>
            <a:miter lim="800000"/>
            <a:headEnd/>
            <a:tailEnd/>
          </a:ln>
        </p:spPr>
      </p:sp>
      <p:sp>
        <p:nvSpPr>
          <p:cNvPr id="942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42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F77985B-128F-436C-BFCD-6244CA6978E6}" type="slidenum">
              <a:rPr lang="en-US">
                <a:cs typeface="Arial" charset="0"/>
              </a:rPr>
              <a:pPr fontAlgn="base">
                <a:spcBef>
                  <a:spcPct val="0"/>
                </a:spcBef>
                <a:spcAft>
                  <a:spcPct val="0"/>
                </a:spcAft>
                <a:defRPr/>
              </a:pPr>
              <a:t>39</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858E782-3041-48D0-9E37-DC5A8DF82312}" type="slidenum">
              <a:rPr lang="en-US">
                <a:cs typeface="Arial" charset="0"/>
              </a:rPr>
              <a:pPr fontAlgn="base">
                <a:spcBef>
                  <a:spcPct val="0"/>
                </a:spcBef>
                <a:spcAft>
                  <a:spcPct val="0"/>
                </a:spcAft>
                <a:defRPr/>
              </a:pPr>
              <a:t>4</a:t>
            </a:fld>
            <a:endParaRPr lang="en-US">
              <a:cs typeface="Arial"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Slide Image Placeholder 1"/>
          <p:cNvSpPr>
            <a:spLocks noGrp="1" noRot="1" noChangeAspect="1"/>
          </p:cNvSpPr>
          <p:nvPr>
            <p:ph type="sldImg"/>
          </p:nvPr>
        </p:nvSpPr>
        <p:spPr bwMode="auto">
          <a:noFill/>
          <a:ln>
            <a:solidFill>
              <a:srgbClr val="000000"/>
            </a:solidFill>
            <a:miter lim="800000"/>
            <a:headEnd/>
            <a:tailEnd/>
          </a:ln>
        </p:spPr>
      </p:sp>
      <p:sp>
        <p:nvSpPr>
          <p:cNvPr id="962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62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B1A2844-83F5-4FD1-B8AE-72A9880F3328}" type="slidenum">
              <a:rPr lang="en-US">
                <a:cs typeface="Arial" charset="0"/>
              </a:rPr>
              <a:pPr fontAlgn="base">
                <a:spcBef>
                  <a:spcPct val="0"/>
                </a:spcBef>
                <a:spcAft>
                  <a:spcPct val="0"/>
                </a:spcAft>
                <a:defRPr/>
              </a:pPr>
              <a:t>40</a:t>
            </a:fld>
            <a:endParaRPr lang="en-US">
              <a:cs typeface="Arial"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p:cNvSpPr>
          <p:nvPr>
            <p:ph type="sldImg"/>
          </p:nvPr>
        </p:nvSpPr>
        <p:spPr bwMode="auto">
          <a:noFill/>
          <a:ln>
            <a:solidFill>
              <a:srgbClr val="000000"/>
            </a:solidFill>
            <a:miter lim="800000"/>
            <a:headEnd/>
            <a:tailEnd/>
          </a:ln>
        </p:spPr>
      </p:sp>
      <p:sp>
        <p:nvSpPr>
          <p:cNvPr id="983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83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BEB4BE3-76AC-4CFE-9805-F13E22B6E0C3}" type="slidenum">
              <a:rPr lang="en-US">
                <a:cs typeface="Arial" charset="0"/>
              </a:rPr>
              <a:pPr fontAlgn="base">
                <a:spcBef>
                  <a:spcPct val="0"/>
                </a:spcBef>
                <a:spcAft>
                  <a:spcPct val="0"/>
                </a:spcAft>
                <a:defRPr/>
              </a:pPr>
              <a:t>41</a:t>
            </a:fld>
            <a:endParaRPr lang="en-US">
              <a:cs typeface="Arial"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Slide Image Placeholder 1"/>
          <p:cNvSpPr>
            <a:spLocks noGrp="1" noRot="1" noChangeAspect="1"/>
          </p:cNvSpPr>
          <p:nvPr>
            <p:ph type="sldImg"/>
          </p:nvPr>
        </p:nvSpPr>
        <p:spPr bwMode="auto">
          <a:noFill/>
          <a:ln>
            <a:solidFill>
              <a:srgbClr val="000000"/>
            </a:solidFill>
            <a:miter lim="800000"/>
            <a:headEnd/>
            <a:tailEnd/>
          </a:ln>
        </p:spPr>
      </p:sp>
      <p:sp>
        <p:nvSpPr>
          <p:cNvPr id="1003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03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843E91-59B6-4C08-9643-E9E6F47FA326}" type="slidenum">
              <a:rPr lang="en-US">
                <a:cs typeface="Arial" charset="0"/>
              </a:rPr>
              <a:pPr fontAlgn="base">
                <a:spcBef>
                  <a:spcPct val="0"/>
                </a:spcBef>
                <a:spcAft>
                  <a:spcPct val="0"/>
                </a:spcAft>
                <a:defRPr/>
              </a:pPr>
              <a:t>42</a:t>
            </a:fld>
            <a:endParaRPr lang="en-US">
              <a:cs typeface="Arial"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p:cNvSpPr>
          <p:nvPr>
            <p:ph type="sldImg"/>
          </p:nvPr>
        </p:nvSpPr>
        <p:spPr bwMode="auto">
          <a:noFill/>
          <a:ln>
            <a:solidFill>
              <a:srgbClr val="000000"/>
            </a:solidFill>
            <a:miter lim="800000"/>
            <a:headEnd/>
            <a:tailEnd/>
          </a:ln>
        </p:spPr>
      </p:sp>
      <p:sp>
        <p:nvSpPr>
          <p:cNvPr id="1024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24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343287A-351D-466E-8459-374B652A774A}" type="slidenum">
              <a:rPr lang="en-US">
                <a:cs typeface="Arial" charset="0"/>
              </a:rPr>
              <a:pPr fontAlgn="base">
                <a:spcBef>
                  <a:spcPct val="0"/>
                </a:spcBef>
                <a:spcAft>
                  <a:spcPct val="0"/>
                </a:spcAft>
                <a:defRPr/>
              </a:pPr>
              <a:t>43</a:t>
            </a:fld>
            <a:endParaRPr lang="en-US">
              <a:cs typeface="Arial"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Slide Image Placeholder 1"/>
          <p:cNvSpPr>
            <a:spLocks noGrp="1" noRot="1" noChangeAspect="1"/>
          </p:cNvSpPr>
          <p:nvPr>
            <p:ph type="sldImg"/>
          </p:nvPr>
        </p:nvSpPr>
        <p:spPr bwMode="auto">
          <a:noFill/>
          <a:ln>
            <a:solidFill>
              <a:srgbClr val="000000"/>
            </a:solidFill>
            <a:miter lim="800000"/>
            <a:headEnd/>
            <a:tailEnd/>
          </a:ln>
        </p:spPr>
      </p:sp>
      <p:sp>
        <p:nvSpPr>
          <p:cNvPr id="1044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44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00BDCDD-C730-4DAD-82DD-C3F3872FCE71}" type="slidenum">
              <a:rPr lang="en-US">
                <a:cs typeface="Arial" charset="0"/>
              </a:rPr>
              <a:pPr fontAlgn="base">
                <a:spcBef>
                  <a:spcPct val="0"/>
                </a:spcBef>
                <a:spcAft>
                  <a:spcPct val="0"/>
                </a:spcAft>
                <a:defRPr/>
              </a:pPr>
              <a:t>44</a:t>
            </a:fld>
            <a:endParaRPr lang="en-US">
              <a:cs typeface="Arial"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Slide Image Placeholder 1"/>
          <p:cNvSpPr>
            <a:spLocks noGrp="1" noRot="1" noChangeAspect="1"/>
          </p:cNvSpPr>
          <p:nvPr>
            <p:ph type="sldImg"/>
          </p:nvPr>
        </p:nvSpPr>
        <p:spPr bwMode="auto">
          <a:noFill/>
          <a:ln>
            <a:solidFill>
              <a:srgbClr val="000000"/>
            </a:solidFill>
            <a:miter lim="800000"/>
            <a:headEnd/>
            <a:tailEnd/>
          </a:ln>
        </p:spPr>
      </p:sp>
      <p:sp>
        <p:nvSpPr>
          <p:cNvPr id="1064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64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C3E6450-514E-4B2B-9ABC-40F16ABB9BE8}" type="slidenum">
              <a:rPr lang="en-US">
                <a:cs typeface="Arial" charset="0"/>
              </a:rPr>
              <a:pPr fontAlgn="base">
                <a:spcBef>
                  <a:spcPct val="0"/>
                </a:spcBef>
                <a:spcAft>
                  <a:spcPct val="0"/>
                </a:spcAft>
                <a:defRPr/>
              </a:pPr>
              <a:t>45</a:t>
            </a:fld>
            <a:endParaRPr lang="en-US">
              <a:cs typeface="Arial"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Slide Image Placeholder 1"/>
          <p:cNvSpPr>
            <a:spLocks noGrp="1" noRot="1" noChangeAspect="1"/>
          </p:cNvSpPr>
          <p:nvPr>
            <p:ph type="sldImg"/>
          </p:nvPr>
        </p:nvSpPr>
        <p:spPr bwMode="auto">
          <a:noFill/>
          <a:ln>
            <a:solidFill>
              <a:srgbClr val="000000"/>
            </a:solidFill>
            <a:miter lim="800000"/>
            <a:headEnd/>
            <a:tailEnd/>
          </a:ln>
        </p:spPr>
      </p:sp>
      <p:sp>
        <p:nvSpPr>
          <p:cNvPr id="1085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85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923C3E2-1EB5-4BC3-83D3-700C634ADC80}" type="slidenum">
              <a:rPr lang="en-US">
                <a:cs typeface="Arial" charset="0"/>
              </a:rPr>
              <a:pPr fontAlgn="base">
                <a:spcBef>
                  <a:spcPct val="0"/>
                </a:spcBef>
                <a:spcAft>
                  <a:spcPct val="0"/>
                </a:spcAft>
                <a:defRPr/>
              </a:pPr>
              <a:t>46</a:t>
            </a:fld>
            <a:endParaRPr lang="en-US">
              <a:cs typeface="Arial"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Slide Image Placeholder 1"/>
          <p:cNvSpPr>
            <a:spLocks noGrp="1" noRot="1" noChangeAspect="1"/>
          </p:cNvSpPr>
          <p:nvPr>
            <p:ph type="sldImg"/>
          </p:nvPr>
        </p:nvSpPr>
        <p:spPr bwMode="auto">
          <a:noFill/>
          <a:ln>
            <a:solidFill>
              <a:srgbClr val="000000"/>
            </a:solidFill>
            <a:miter lim="800000"/>
            <a:headEnd/>
            <a:tailEnd/>
          </a:ln>
        </p:spPr>
      </p:sp>
      <p:sp>
        <p:nvSpPr>
          <p:cNvPr id="1105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05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8A320BE-D9F3-4DE5-86AC-D98E125A339F}" type="slidenum">
              <a:rPr lang="en-US">
                <a:cs typeface="Arial" charset="0"/>
              </a:rPr>
              <a:pPr fontAlgn="base">
                <a:spcBef>
                  <a:spcPct val="0"/>
                </a:spcBef>
                <a:spcAft>
                  <a:spcPct val="0"/>
                </a:spcAft>
                <a:defRPr/>
              </a:pPr>
              <a:t>47</a:t>
            </a:fld>
            <a:endParaRPr lang="en-US">
              <a:cs typeface="Arial"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Slide Image Placeholder 1"/>
          <p:cNvSpPr>
            <a:spLocks noGrp="1" noRot="1" noChangeAspect="1"/>
          </p:cNvSpPr>
          <p:nvPr>
            <p:ph type="sldImg"/>
          </p:nvPr>
        </p:nvSpPr>
        <p:spPr bwMode="auto">
          <a:noFill/>
          <a:ln>
            <a:solidFill>
              <a:srgbClr val="000000"/>
            </a:solidFill>
            <a:miter lim="800000"/>
            <a:headEnd/>
            <a:tailEnd/>
          </a:ln>
        </p:spPr>
      </p:sp>
      <p:sp>
        <p:nvSpPr>
          <p:cNvPr id="1126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26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DC69EF9-B69D-4F39-9F74-4DB4085EEB77}" type="slidenum">
              <a:rPr lang="en-US">
                <a:cs typeface="Arial" charset="0"/>
              </a:rPr>
              <a:pPr fontAlgn="base">
                <a:spcBef>
                  <a:spcPct val="0"/>
                </a:spcBef>
                <a:spcAft>
                  <a:spcPct val="0"/>
                </a:spcAft>
                <a:defRPr/>
              </a:pPr>
              <a:t>48</a:t>
            </a:fld>
            <a:endParaRPr lang="en-US">
              <a:cs typeface="Arial"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Slide Image Placeholder 1"/>
          <p:cNvSpPr>
            <a:spLocks noGrp="1" noRot="1" noChangeAspect="1"/>
          </p:cNvSpPr>
          <p:nvPr>
            <p:ph type="sldImg"/>
          </p:nvPr>
        </p:nvSpPr>
        <p:spPr bwMode="auto">
          <a:noFill/>
          <a:ln>
            <a:solidFill>
              <a:srgbClr val="000000"/>
            </a:solidFill>
            <a:miter lim="800000"/>
            <a:headEnd/>
            <a:tailEnd/>
          </a:ln>
        </p:spPr>
      </p:sp>
      <p:sp>
        <p:nvSpPr>
          <p:cNvPr id="1146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46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7B9214D-E23D-45DC-874B-8CE3BD2A648D}" type="slidenum">
              <a:rPr lang="en-US">
                <a:cs typeface="Arial" charset="0"/>
              </a:rPr>
              <a:pPr fontAlgn="base">
                <a:spcBef>
                  <a:spcPct val="0"/>
                </a:spcBef>
                <a:spcAft>
                  <a:spcPct val="0"/>
                </a:spcAft>
                <a:defRPr/>
              </a:pPr>
              <a:t>49</a:t>
            </a:fld>
            <a:endParaRPr lang="en-US">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45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BE61975-7932-45D7-9149-85B4AF57E2CD}" type="slidenum">
              <a:rPr lang="en-US">
                <a:cs typeface="Arial" charset="0"/>
              </a:rPr>
              <a:pPr fontAlgn="base">
                <a:spcBef>
                  <a:spcPct val="0"/>
                </a:spcBef>
                <a:spcAft>
                  <a:spcPct val="0"/>
                </a:spcAft>
                <a:defRPr/>
              </a:pPr>
              <a:t>5</a:t>
            </a:fld>
            <a:endParaRPr lang="en-US">
              <a:cs typeface="Arial"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Slide Image Placeholder 1"/>
          <p:cNvSpPr>
            <a:spLocks noGrp="1" noRot="1" noChangeAspect="1"/>
          </p:cNvSpPr>
          <p:nvPr>
            <p:ph type="sldImg"/>
          </p:nvPr>
        </p:nvSpPr>
        <p:spPr bwMode="auto">
          <a:noFill/>
          <a:ln>
            <a:solidFill>
              <a:srgbClr val="000000"/>
            </a:solidFill>
            <a:miter lim="800000"/>
            <a:headEnd/>
            <a:tailEnd/>
          </a:ln>
        </p:spPr>
      </p:sp>
      <p:sp>
        <p:nvSpPr>
          <p:cNvPr id="1167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67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0C8D822-A9A7-47FD-AC6D-6D76A322FF48}" type="slidenum">
              <a:rPr lang="en-US">
                <a:cs typeface="Arial" charset="0"/>
              </a:rPr>
              <a:pPr fontAlgn="base">
                <a:spcBef>
                  <a:spcPct val="0"/>
                </a:spcBef>
                <a:spcAft>
                  <a:spcPct val="0"/>
                </a:spcAft>
                <a:defRPr/>
              </a:pPr>
              <a:t>50</a:t>
            </a:fld>
            <a:endParaRPr lang="en-US">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66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7938BEB-7B44-40F9-9B70-ED1B01C64DD5}" type="slidenum">
              <a:rPr lang="en-US">
                <a:cs typeface="Arial" charset="0"/>
              </a:rPr>
              <a:pPr fontAlgn="base">
                <a:spcBef>
                  <a:spcPct val="0"/>
                </a:spcBef>
                <a:spcAft>
                  <a:spcPct val="0"/>
                </a:spcAft>
                <a:defRPr/>
              </a:pPr>
              <a:t>6</a:t>
            </a:fld>
            <a:endParaRPr lang="en-US">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04F52F9-3ABE-4FC4-9B63-ABB33FCC5761}" type="slidenum">
              <a:rPr lang="en-US">
                <a:cs typeface="Arial" charset="0"/>
              </a:rPr>
              <a:pPr fontAlgn="base">
                <a:spcBef>
                  <a:spcPct val="0"/>
                </a:spcBef>
                <a:spcAft>
                  <a:spcPct val="0"/>
                </a:spcAft>
                <a:defRPr/>
              </a:pPr>
              <a:t>7</a:t>
            </a:fld>
            <a:endParaRPr lang="en-US">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07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1B93C38-AB49-4676-A78D-6F8B28A7CBC7}" type="slidenum">
              <a:rPr lang="en-US">
                <a:cs typeface="Arial" charset="0"/>
              </a:rPr>
              <a:pPr fontAlgn="base">
                <a:spcBef>
                  <a:spcPct val="0"/>
                </a:spcBef>
                <a:spcAft>
                  <a:spcPct val="0"/>
                </a:spcAft>
                <a:defRPr/>
              </a:pPr>
              <a:t>8</a:t>
            </a:fld>
            <a:endParaRPr lang="en-US">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9460ABC-1B2E-4861-8FA2-40C5E3F0C924}" type="slidenum">
              <a:rPr lang="en-US">
                <a:cs typeface="Arial" charset="0"/>
              </a:rPr>
              <a:pPr fontAlgn="base">
                <a:spcBef>
                  <a:spcPct val="0"/>
                </a:spcBef>
                <a:spcAft>
                  <a:spcPct val="0"/>
                </a:spcAft>
                <a:defRPr/>
              </a:pPr>
              <a:t>9</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8"/>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9"/>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CADAB52C-0A70-4604-BAA9-0899EBCF5889}" type="datetimeFigureOut">
              <a:rPr lang="en-US"/>
              <a:pPr>
                <a:defRPr/>
              </a:pPr>
              <a:t>2/26/2010</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3C1D21A0-17C3-4DCB-A23E-4DB9F50766D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8D9A93A-516A-4B67-9069-8FEF3EF44A2A}" type="datetimeFigureOut">
              <a:rPr lang="en-US"/>
              <a:pPr>
                <a:defRPr/>
              </a:pPr>
              <a:t>2/26/2010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70D9EC-F154-4686-BC4A-AA4BF46B233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8"/>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7"/>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8810F645-8381-4FC5-ACA4-3805890B6B80}" type="datetimeFigureOut">
              <a:rPr lang="en-US"/>
              <a:pPr>
                <a:defRPr/>
              </a:pPr>
              <a:t>2/26/2010</a:t>
            </a:fld>
            <a:endParaRPr lang="en-US"/>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77A37A46-BEA2-430C-8D7A-6210C73431E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E791B3A-81DD-40FB-B7FD-6191D011E5BB}" type="datetimeFigureOut">
              <a:rPr lang="en-US"/>
              <a:pPr>
                <a:defRPr/>
              </a:pPr>
              <a:t>2/26/2010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45B2629-FCCA-4CE9-92EF-B56C07A4383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8"/>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11"/>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C917D89E-9544-4EB6-B2DF-B6779C4DD904}" type="datetimeFigureOut">
              <a:rPr lang="en-US"/>
              <a:pPr>
                <a:defRPr/>
              </a:pPr>
              <a:t>2/26/2010</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06032033-1E8B-47F6-8DA3-D063CC500E0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917C797-69DA-440D-A02D-A934802B7B7E}" type="datetimeFigureOut">
              <a:rPr lang="en-US"/>
              <a:pPr>
                <a:defRPr/>
              </a:pPr>
              <a:t>2/26/2010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2CEC092-9DA9-478D-AC0D-EFC1A984D2B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708AF24-43FB-4ADD-8D8E-4F7733B5DED6}" type="datetimeFigureOut">
              <a:rPr lang="en-US"/>
              <a:pPr>
                <a:defRPr/>
              </a:pPr>
              <a:t>2/26/2010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1D4D9D6-E9B0-410E-AB2A-A28C0FB0FC3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D2923BC-5A21-4789-8EE6-F713BE4E876A}" type="datetimeFigureOut">
              <a:rPr lang="en-US"/>
              <a:pPr>
                <a:defRPr/>
              </a:pPr>
              <a:t>2/26/2010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D486B2E-FBF2-4397-A7FD-6F627248C3C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6464FA69-2C38-48CA-95CD-D835F165DAEA}" type="datetimeFigureOut">
              <a:rPr lang="en-US"/>
              <a:pPr>
                <a:defRPr/>
              </a:pPr>
              <a:t>2/26/2010</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D742216E-0105-4725-AEE9-30D10873098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11"/>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ctangle 8"/>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6C465522-3E80-41E2-B909-5DEA8E3FAD56}" type="datetimeFigureOut">
              <a:rPr lang="en-US"/>
              <a:pPr>
                <a:defRPr/>
              </a:pPr>
              <a:t>2/26/2010</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E5938668-2805-4402-BBB5-8605C4790EC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10"/>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ctangle 8"/>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fld id="{F43FEF37-98EA-4350-B5B8-8B8526411F92}" type="datetimeFigureOut">
              <a:rPr lang="en-US"/>
              <a:pPr>
                <a:defRPr/>
              </a:pPr>
              <a:t>2/26/2010</a:t>
            </a:fld>
            <a:endParaRPr lang="en-US"/>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pPr>
              <a:defRPr/>
            </a:pPr>
            <a:fld id="{53178F0A-8A43-4D5A-A5D9-3A92EE4CBEE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n-US" smtClean="0"/>
              <a:t>Click to edit Master title style</a:t>
            </a:r>
            <a:endParaRPr lang="en-US"/>
          </a:p>
        </p:txBody>
      </p:sp>
      <p:sp>
        <p:nvSpPr>
          <p:cNvPr id="1029" name="Text Placeholder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a:solidFill>
                  <a:schemeClr val="tx1">
                    <a:tint val="95000"/>
                  </a:schemeClr>
                </a:solidFill>
                <a:latin typeface="+mn-lt"/>
                <a:cs typeface="+mn-cs"/>
              </a:defRPr>
            </a:lvl1pPr>
            <a:extLst/>
          </a:lstStyle>
          <a:p>
            <a:pPr>
              <a:defRPr/>
            </a:pPr>
            <a:fld id="{87BF2251-A7A9-4D4C-B003-0044C450372A}" type="datetimeFigureOut">
              <a:rPr lang="en-US"/>
              <a:pPr>
                <a:defRPr/>
              </a:pPr>
              <a:t>2/26/2010</a:t>
            </a:fld>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cs typeface="+mn-cs"/>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fontAlgn="auto" latinLnBrk="0" hangingPunct="1">
              <a:spcBef>
                <a:spcPts val="0"/>
              </a:spcBef>
              <a:spcAft>
                <a:spcPts val="0"/>
              </a:spcAft>
              <a:defRPr kumimoji="0" sz="1200">
                <a:solidFill>
                  <a:schemeClr val="tx1">
                    <a:tint val="95000"/>
                  </a:schemeClr>
                </a:solidFill>
                <a:latin typeface="+mn-lt"/>
                <a:cs typeface="+mn-cs"/>
              </a:defRPr>
            </a:lvl1pPr>
            <a:extLst/>
          </a:lstStyle>
          <a:p>
            <a:pPr>
              <a:defRPr/>
            </a:pPr>
            <a:fld id="{9BA90BF7-1503-4F2A-89B8-2D4017EAFE3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6" r:id="rId1"/>
    <p:sldLayoutId id="2147483691" r:id="rId2"/>
    <p:sldLayoutId id="2147483697" r:id="rId3"/>
    <p:sldLayoutId id="2147483692" r:id="rId4"/>
    <p:sldLayoutId id="2147483693" r:id="rId5"/>
    <p:sldLayoutId id="2147483694" r:id="rId6"/>
    <p:sldLayoutId id="2147483698" r:id="rId7"/>
    <p:sldLayoutId id="2147483699" r:id="rId8"/>
    <p:sldLayoutId id="2147483700" r:id="rId9"/>
    <p:sldLayoutId id="2147483695" r:id="rId10"/>
    <p:sldLayoutId id="2147483701" r:id="rId11"/>
  </p:sldLayoutIdLst>
  <p:txStyles>
    <p:titleStyle>
      <a:lvl1pPr algn="l" rtl="0" eaLnBrk="0" fontAlgn="base" hangingPunct="0">
        <a:spcBef>
          <a:spcPct val="0"/>
        </a:spcBef>
        <a:spcAft>
          <a:spcPct val="0"/>
        </a:spcAft>
        <a:defRPr sz="4500" b="1" kern="1200">
          <a:solidFill>
            <a:srgbClr val="FFC800"/>
          </a:solidFill>
          <a:latin typeface="+mj-lt"/>
          <a:ea typeface="+mj-ea"/>
          <a:cs typeface="+mj-cs"/>
        </a:defRPr>
      </a:lvl1pPr>
      <a:lvl2pPr algn="l" rtl="0" eaLnBrk="0" fontAlgn="base" hangingPunct="0">
        <a:spcBef>
          <a:spcPct val="0"/>
        </a:spcBef>
        <a:spcAft>
          <a:spcPct val="0"/>
        </a:spcAft>
        <a:defRPr sz="4500" b="1">
          <a:solidFill>
            <a:srgbClr val="FFC800"/>
          </a:solidFill>
          <a:latin typeface="Corbel" pitchFamily="34" charset="0"/>
        </a:defRPr>
      </a:lvl2pPr>
      <a:lvl3pPr algn="l" rtl="0" eaLnBrk="0" fontAlgn="base" hangingPunct="0">
        <a:spcBef>
          <a:spcPct val="0"/>
        </a:spcBef>
        <a:spcAft>
          <a:spcPct val="0"/>
        </a:spcAft>
        <a:defRPr sz="4500" b="1">
          <a:solidFill>
            <a:srgbClr val="FFC800"/>
          </a:solidFill>
          <a:latin typeface="Corbel" pitchFamily="34" charset="0"/>
        </a:defRPr>
      </a:lvl3pPr>
      <a:lvl4pPr algn="l" rtl="0" eaLnBrk="0" fontAlgn="base" hangingPunct="0">
        <a:spcBef>
          <a:spcPct val="0"/>
        </a:spcBef>
        <a:spcAft>
          <a:spcPct val="0"/>
        </a:spcAft>
        <a:defRPr sz="4500" b="1">
          <a:solidFill>
            <a:srgbClr val="FFC800"/>
          </a:solidFill>
          <a:latin typeface="Corbel" pitchFamily="34" charset="0"/>
        </a:defRPr>
      </a:lvl4pPr>
      <a:lvl5pPr algn="l" rtl="0" eaLnBrk="0" fontAlgn="base" hangingPunct="0">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dirty="0" smtClean="0">
                <a:solidFill>
                  <a:schemeClr val="accent1">
                    <a:satMod val="150000"/>
                  </a:schemeClr>
                </a:solidFill>
              </a:rPr>
              <a:t>Miracles</a:t>
            </a:r>
            <a:endParaRPr lang="en-US" dirty="0">
              <a:solidFill>
                <a:schemeClr val="accent1">
                  <a:satMod val="150000"/>
                </a:schemeClr>
              </a:solidFill>
            </a:endParaRPr>
          </a:p>
        </p:txBody>
      </p:sp>
      <p:sp>
        <p:nvSpPr>
          <p:cNvPr id="15362" name="Subtitle 2"/>
          <p:cNvSpPr>
            <a:spLocks noGrp="1"/>
          </p:cNvSpPr>
          <p:nvPr>
            <p:ph type="subTitle" idx="1"/>
          </p:nvPr>
        </p:nvSpPr>
        <p:spPr>
          <a:xfrm>
            <a:off x="685800" y="1828800"/>
            <a:ext cx="8077200" cy="1500188"/>
          </a:xfrm>
        </p:spPr>
        <p:txBody>
          <a:bodyPr/>
          <a:lstStyle/>
          <a:p>
            <a:pPr eaLnBrk="1" hangingPunct="1"/>
            <a:r>
              <a:rPr lang="en-US" smtClean="0"/>
              <a:t>Both an Address (1942) and a Book (1947)</a:t>
            </a:r>
          </a:p>
        </p:txBody>
      </p:sp>
      <p:sp>
        <p:nvSpPr>
          <p:cNvPr id="4" name="TextBox 3"/>
          <p:cNvSpPr txBox="1">
            <a:spLocks noChangeArrowheads="1"/>
          </p:cNvSpPr>
          <p:nvPr/>
        </p:nvSpPr>
        <p:spPr bwMode="auto">
          <a:xfrm>
            <a:off x="2895600" y="5562600"/>
            <a:ext cx="3352800" cy="523875"/>
          </a:xfrm>
          <a:prstGeom prst="rect">
            <a:avLst/>
          </a:prstGeom>
          <a:noFill/>
          <a:ln w="9525">
            <a:noFill/>
            <a:miter lim="800000"/>
            <a:headEnd/>
            <a:tailEnd/>
          </a:ln>
        </p:spPr>
        <p:txBody>
          <a:bodyPr>
            <a:spAutoFit/>
          </a:bodyPr>
          <a:lstStyle/>
          <a:p>
            <a:pPr algn="ctr"/>
            <a:r>
              <a:rPr lang="en-US" sz="2800">
                <a:latin typeface="Corbel" pitchFamily="34" charset="0"/>
              </a:rPr>
              <a:t>Our Focus: The 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Still Chapter Two</a:t>
            </a:r>
            <a:endParaRPr lang="en-US" dirty="0">
              <a:solidFill>
                <a:schemeClr val="accent1">
                  <a:satMod val="150000"/>
                </a:schemeClr>
              </a:solidFill>
            </a:endParaRPr>
          </a:p>
        </p:txBody>
      </p:sp>
      <p:sp>
        <p:nvSpPr>
          <p:cNvPr id="3" name="Content Placeholder 2"/>
          <p:cNvSpPr>
            <a:spLocks noGrp="1"/>
          </p:cNvSpPr>
          <p:nvPr>
            <p:ph idx="1"/>
          </p:nvPr>
        </p:nvSpPr>
        <p:spPr/>
        <p:txBody>
          <a:bodyPr rtlCol="0">
            <a:normAutofit fontScale="92500" lnSpcReduction="20000"/>
          </a:bodyPr>
          <a:lstStyle/>
          <a:p>
            <a:pPr marL="438912" indent="-320040" eaLnBrk="1" fontAlgn="auto" hangingPunct="1">
              <a:spcBef>
                <a:spcPts val="0"/>
              </a:spcBef>
              <a:spcAft>
                <a:spcPts val="0"/>
              </a:spcAft>
              <a:buFont typeface="Wingdings 2"/>
              <a:buChar char=""/>
              <a:defRPr/>
            </a:pPr>
            <a:r>
              <a:rPr lang="en-US" u="sng" dirty="0" smtClean="0"/>
              <a:t>One Position</a:t>
            </a:r>
            <a:r>
              <a:rPr lang="en-US" dirty="0" smtClean="0"/>
              <a:t>: All exists on its own (17).</a:t>
            </a:r>
          </a:p>
          <a:p>
            <a:pPr marL="438912" indent="-320040" eaLnBrk="1" fontAlgn="auto" hangingPunct="1">
              <a:spcBef>
                <a:spcPts val="0"/>
              </a:spcBef>
              <a:spcAft>
                <a:spcPts val="0"/>
              </a:spcAft>
              <a:buFont typeface="Wingdings 2"/>
              <a:buChar char=""/>
              <a:defRPr/>
            </a:pPr>
            <a:r>
              <a:rPr lang="en-US" u="sng" dirty="0" smtClean="0"/>
              <a:t>Another Position</a:t>
            </a:r>
            <a:r>
              <a:rPr lang="en-US" dirty="0" smtClean="0"/>
              <a:t>: Only one Thing exists on its own and has produced all else.</a:t>
            </a:r>
          </a:p>
          <a:p>
            <a:pPr marL="438912" indent="-320040" eaLnBrk="1" fontAlgn="auto" hangingPunct="1">
              <a:spcBef>
                <a:spcPts val="0"/>
              </a:spcBef>
              <a:spcAft>
                <a:spcPts val="0"/>
              </a:spcAft>
              <a:buFont typeface="Wingdings 2"/>
              <a:buChar char=""/>
              <a:defRPr/>
            </a:pPr>
            <a:r>
              <a:rPr lang="en-US" dirty="0" smtClean="0"/>
              <a:t>Is one of these positions more logical than the other?</a:t>
            </a:r>
          </a:p>
          <a:p>
            <a:pPr marL="438912" indent="-320040" eaLnBrk="1" fontAlgn="auto" hangingPunct="1">
              <a:spcBef>
                <a:spcPts val="0"/>
              </a:spcBef>
              <a:spcAft>
                <a:spcPts val="0"/>
              </a:spcAft>
              <a:buFont typeface="Wingdings 2"/>
              <a:buChar char=""/>
              <a:defRPr/>
            </a:pPr>
            <a:r>
              <a:rPr lang="en-US" dirty="0" smtClean="0"/>
              <a:t>A note on Narnia: “we do not know in advance that God might not bring two Natures into partial contact at some particular point: that is, He might allow </a:t>
            </a:r>
            <a:r>
              <a:rPr lang="en-US" i="1" dirty="0" smtClean="0"/>
              <a:t>selected </a:t>
            </a:r>
            <a:r>
              <a:rPr lang="en-US" dirty="0" smtClean="0"/>
              <a:t>events in the one to produce results in the other” (18)</a:t>
            </a:r>
          </a:p>
          <a:p>
            <a:pPr marL="438912" indent="-320040" eaLnBrk="1" fontAlgn="auto" hangingPunct="1">
              <a:spcBef>
                <a:spcPts val="0"/>
              </a:spcBef>
              <a:spcAft>
                <a:spcPts val="0"/>
              </a:spcAft>
              <a:buFont typeface="Wingdings 2"/>
              <a:buChar char=""/>
              <a:defRPr/>
            </a:pPr>
            <a:r>
              <a:rPr lang="en-US" dirty="0" smtClean="0"/>
              <a:t>But also on a material world and a spiritual world.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In conclusion…</a:t>
            </a:r>
            <a:endParaRPr lang="en-US" dirty="0">
              <a:solidFill>
                <a:schemeClr val="accent1">
                  <a:satMod val="150000"/>
                </a:schemeClr>
              </a:solidFill>
            </a:endParaRPr>
          </a:p>
        </p:txBody>
      </p:sp>
      <p:sp>
        <p:nvSpPr>
          <p:cNvPr id="3" name="Content Placeholder 2"/>
          <p:cNvSpPr>
            <a:spLocks noGrp="1"/>
          </p:cNvSpPr>
          <p:nvPr>
            <p:ph idx="1"/>
          </p:nvPr>
        </p:nvSpPr>
        <p:spPr/>
        <p:txBody>
          <a:bodyPr rtlCol="0">
            <a:normAutofit fontScale="92500" lnSpcReduction="10000"/>
          </a:bodyPr>
          <a:lstStyle/>
          <a:p>
            <a:pPr marL="438912" indent="-320040" eaLnBrk="1" fontAlgn="auto" hangingPunct="1">
              <a:spcBef>
                <a:spcPts val="0"/>
              </a:spcBef>
              <a:spcAft>
                <a:spcPts val="0"/>
              </a:spcAft>
              <a:buFont typeface="Wingdings 2"/>
              <a:buChar char=""/>
              <a:defRPr/>
            </a:pPr>
            <a:r>
              <a:rPr lang="en-US" dirty="0" smtClean="0"/>
              <a:t>“It by no means follows from Supernaturalism that Miracles of any sort do in fact occur” (19).</a:t>
            </a:r>
          </a:p>
          <a:p>
            <a:pPr marL="438912" indent="-320040" eaLnBrk="1" fontAlgn="auto" hangingPunct="1">
              <a:spcBef>
                <a:spcPts val="0"/>
              </a:spcBef>
              <a:spcAft>
                <a:spcPts val="0"/>
              </a:spcAft>
              <a:buFont typeface="Wingdings 2"/>
              <a:buChar char=""/>
              <a:defRPr/>
            </a:pPr>
            <a:r>
              <a:rPr lang="en-US" dirty="0" smtClean="0"/>
              <a:t>“If we decide that Nature is not the only thing there is, then we cannot say in advance whether she is safe from miracles or not” (19).</a:t>
            </a:r>
          </a:p>
          <a:p>
            <a:pPr marL="438912" indent="-320040" eaLnBrk="1" fontAlgn="auto" hangingPunct="1">
              <a:spcBef>
                <a:spcPts val="0"/>
              </a:spcBef>
              <a:spcAft>
                <a:spcPts val="0"/>
              </a:spcAft>
              <a:buFont typeface="Wingdings 2"/>
              <a:buChar char=""/>
              <a:defRPr/>
            </a:pPr>
            <a:r>
              <a:rPr lang="en-US" dirty="0" smtClean="0"/>
              <a:t>“But if Naturalism is true, then we do know in advance that miracles are impossible: nothing can come into Nature from the outside because there is nothing outside to come in, Nature being everything” (19).</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accent1">
                    <a:satMod val="150000"/>
                  </a:schemeClr>
                </a:solidFill>
              </a:rPr>
              <a:t>III The Cardinal Difficulty of Naturalism</a:t>
            </a:r>
            <a:endParaRPr lang="en-US" dirty="0">
              <a:solidFill>
                <a:schemeClr val="accent1">
                  <a:satMod val="150000"/>
                </a:schemeClr>
              </a:solidFill>
            </a:endParaRPr>
          </a:p>
        </p:txBody>
      </p:sp>
      <p:sp>
        <p:nvSpPr>
          <p:cNvPr id="3" name="Content Placeholder 2"/>
          <p:cNvSpPr>
            <a:spLocks noGrp="1"/>
          </p:cNvSpPr>
          <p:nvPr>
            <p:ph idx="1"/>
          </p:nvPr>
        </p:nvSpPr>
        <p:spPr/>
        <p:txBody>
          <a:bodyPr/>
          <a:lstStyle/>
          <a:p>
            <a:pPr eaLnBrk="1" hangingPunct="1"/>
            <a:r>
              <a:rPr lang="en-US" smtClean="0"/>
              <a:t>As stated earlier, originally entitled “The Self-Contradiction of the Naturalist.”</a:t>
            </a:r>
          </a:p>
          <a:p>
            <a:pPr eaLnBrk="1" hangingPunct="1"/>
            <a:r>
              <a:rPr lang="en-US" smtClean="0"/>
              <a:t>“If Naturalism is true, every finite thing or event must be (in principle) explicable in terms of the Total System” (20).</a:t>
            </a:r>
          </a:p>
          <a:p>
            <a:pPr eaLnBrk="1" hangingPunct="1"/>
            <a:r>
              <a:rPr lang="en-US" smtClean="0"/>
              <a:t>“If any one thing exists which is of such a kind that we see in advance the impossibility of ever giving it </a:t>
            </a:r>
            <a:r>
              <a:rPr lang="en-US" i="1" smtClean="0"/>
              <a:t>that kind </a:t>
            </a:r>
            <a:r>
              <a:rPr lang="en-US" smtClean="0"/>
              <a:t>of explanation, then Naturalism would be in ruins” (20).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Naturalism is Self-Refuting</a:t>
            </a:r>
            <a:endParaRPr lang="en-US" dirty="0">
              <a:solidFill>
                <a:schemeClr val="accent1">
                  <a:satMod val="150000"/>
                </a:schemeClr>
              </a:solidFill>
            </a:endParaRPr>
          </a:p>
        </p:txBody>
      </p:sp>
      <p:sp>
        <p:nvSpPr>
          <p:cNvPr id="3" name="Content Placeholder 2"/>
          <p:cNvSpPr>
            <a:spLocks noGrp="1"/>
          </p:cNvSpPr>
          <p:nvPr>
            <p:ph idx="1"/>
          </p:nvPr>
        </p:nvSpPr>
        <p:spPr/>
        <p:txBody>
          <a:bodyPr/>
          <a:lstStyle/>
          <a:p>
            <a:pPr eaLnBrk="1" hangingPunct="1"/>
            <a:r>
              <a:rPr lang="en-US" smtClean="0"/>
              <a:t>All human thought is the random product of chance rather than design.</a:t>
            </a:r>
          </a:p>
          <a:p>
            <a:pPr eaLnBrk="1" hangingPunct="1"/>
            <a:r>
              <a:rPr lang="en-US" smtClean="0"/>
              <a:t>The conclusion that Naturalism is true is itself a product of chance.</a:t>
            </a:r>
          </a:p>
          <a:p>
            <a:pPr eaLnBrk="1" hangingPunct="1"/>
            <a:r>
              <a:rPr lang="en-US" smtClean="0"/>
              <a:t>Therefore, Naturalism cannot be shown to be superior to any other conclusion.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Naturalism is Self-Refuting</a:t>
            </a:r>
            <a:endParaRPr lang="en-US" dirty="0">
              <a:solidFill>
                <a:schemeClr val="accent1">
                  <a:satMod val="150000"/>
                </a:schemeClr>
              </a:solidFill>
            </a:endParaRPr>
          </a:p>
        </p:txBody>
      </p:sp>
      <p:sp>
        <p:nvSpPr>
          <p:cNvPr id="3" name="Content Placeholder 2"/>
          <p:cNvSpPr>
            <a:spLocks noGrp="1"/>
          </p:cNvSpPr>
          <p:nvPr>
            <p:ph idx="1"/>
          </p:nvPr>
        </p:nvSpPr>
        <p:spPr/>
        <p:txBody>
          <a:bodyPr rtlCol="0">
            <a:normAutofit fontScale="92500" lnSpcReduction="10000"/>
          </a:bodyPr>
          <a:lstStyle/>
          <a:p>
            <a:pPr marL="633222" indent="-514350" eaLnBrk="1" fontAlgn="auto" hangingPunct="1">
              <a:spcBef>
                <a:spcPts val="0"/>
              </a:spcBef>
              <a:spcAft>
                <a:spcPts val="0"/>
              </a:spcAft>
              <a:buFont typeface="+mj-lt"/>
              <a:buAutoNum type="arabicPeriod"/>
              <a:defRPr/>
            </a:pPr>
            <a:r>
              <a:rPr lang="en-US" dirty="0" smtClean="0"/>
              <a:t>No belief is justified if it can be fully explained as the result of irrational causes.</a:t>
            </a:r>
          </a:p>
          <a:p>
            <a:pPr marL="633222" indent="-514350" eaLnBrk="1" fontAlgn="auto" hangingPunct="1">
              <a:spcBef>
                <a:spcPts val="0"/>
              </a:spcBef>
              <a:spcAft>
                <a:spcPts val="0"/>
              </a:spcAft>
              <a:buFont typeface="+mj-lt"/>
              <a:buAutoNum type="arabicPeriod"/>
              <a:defRPr/>
            </a:pPr>
            <a:r>
              <a:rPr lang="en-US" dirty="0" smtClean="0"/>
              <a:t>If materialism is true, then all beliefs can be explained as the result of irrational causes.</a:t>
            </a:r>
          </a:p>
          <a:p>
            <a:pPr marL="633222" indent="-514350" eaLnBrk="1" fontAlgn="auto" hangingPunct="1">
              <a:spcBef>
                <a:spcPts val="0"/>
              </a:spcBef>
              <a:spcAft>
                <a:spcPts val="0"/>
              </a:spcAft>
              <a:buFont typeface="+mj-lt"/>
              <a:buAutoNum type="arabicPeriod"/>
              <a:defRPr/>
            </a:pPr>
            <a:r>
              <a:rPr lang="en-US" dirty="0" smtClean="0"/>
              <a:t>Therefore, if materialism is true, then no belief is justified.</a:t>
            </a:r>
          </a:p>
          <a:p>
            <a:pPr marL="633222" indent="-514350" eaLnBrk="1" fontAlgn="auto" hangingPunct="1">
              <a:spcBef>
                <a:spcPts val="0"/>
              </a:spcBef>
              <a:spcAft>
                <a:spcPts val="0"/>
              </a:spcAft>
              <a:buFont typeface="+mj-lt"/>
              <a:buAutoNum type="arabicPeriod"/>
              <a:defRPr/>
            </a:pPr>
            <a:r>
              <a:rPr lang="en-US" dirty="0" smtClean="0"/>
              <a:t>If materialism is true, then the belief “materialism is true” is not justified. </a:t>
            </a:r>
          </a:p>
          <a:p>
            <a:pPr marL="633222" indent="-514350" eaLnBrk="1" fontAlgn="auto" hangingPunct="1">
              <a:spcBef>
                <a:spcPts val="0"/>
              </a:spcBef>
              <a:spcAft>
                <a:spcPts val="0"/>
              </a:spcAft>
              <a:buFont typeface="+mj-lt"/>
              <a:buAutoNum type="arabicPeriod"/>
              <a:defRPr/>
            </a:pPr>
            <a:r>
              <a:rPr lang="en-US" dirty="0" smtClean="0"/>
              <a:t>Therefore, materialism should be rejected </a:t>
            </a:r>
            <a:r>
              <a:rPr lang="en-US" smtClean="0"/>
              <a:t>(Victor </a:t>
            </a:r>
            <a:r>
              <a:rPr lang="en-US" dirty="0" err="1" smtClean="0"/>
              <a:t>Reppert</a:t>
            </a:r>
            <a:r>
              <a:rPr lang="en-US" dirty="0" smtClean="0"/>
              <a:t>, 55).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Supporting Arguments</a:t>
            </a:r>
            <a:endParaRPr lang="en-US" dirty="0">
              <a:solidFill>
                <a:schemeClr val="accent1">
                  <a:satMod val="150000"/>
                </a:schemeClr>
              </a:solidFill>
            </a:endParaRPr>
          </a:p>
        </p:txBody>
      </p:sp>
      <p:sp>
        <p:nvSpPr>
          <p:cNvPr id="3" name="Content Placeholder 2"/>
          <p:cNvSpPr>
            <a:spLocks noGrp="1"/>
          </p:cNvSpPr>
          <p:nvPr>
            <p:ph idx="1"/>
          </p:nvPr>
        </p:nvSpPr>
        <p:spPr/>
        <p:txBody>
          <a:bodyPr>
            <a:normAutofit/>
          </a:bodyPr>
          <a:lstStyle/>
          <a:p>
            <a:pPr eaLnBrk="1" hangingPunct="1">
              <a:lnSpc>
                <a:spcPct val="90000"/>
              </a:lnSpc>
            </a:pPr>
            <a:r>
              <a:rPr lang="en-US" sz="3000" smtClean="0"/>
              <a:t>A note on the random movement of particles challenging the closed system of Natures (22).</a:t>
            </a:r>
          </a:p>
          <a:p>
            <a:pPr eaLnBrk="1" hangingPunct="1">
              <a:lnSpc>
                <a:spcPct val="90000"/>
              </a:lnSpc>
            </a:pPr>
            <a:r>
              <a:rPr lang="en-US" sz="3000" smtClean="0"/>
              <a:t>“Thus a strict materialism refutes itself for the reason given long ago by Professor Haldane: ‘If my mental processes are determined wholly by the motions of atoms in my brain, I have no reason to suppose that my beliefs are true . . . and hence I have no reason for supposing my brain to be composed of atoms’” (</a:t>
            </a:r>
            <a:r>
              <a:rPr lang="en-US" sz="3000" i="1" smtClean="0"/>
              <a:t>Possible Worlds</a:t>
            </a:r>
            <a:r>
              <a:rPr lang="en-US" sz="3000" smtClean="0"/>
              <a:t>, p. 209.)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Supporting Arguments</a:t>
            </a:r>
            <a:endParaRPr lang="en-US" dirty="0">
              <a:solidFill>
                <a:schemeClr val="accent1">
                  <a:satMod val="150000"/>
                </a:schemeClr>
              </a:solidFill>
            </a:endParaRPr>
          </a:p>
        </p:txBody>
      </p:sp>
      <p:sp>
        <p:nvSpPr>
          <p:cNvPr id="3" name="Content Placeholder 2"/>
          <p:cNvSpPr>
            <a:spLocks noGrp="1"/>
          </p:cNvSpPr>
          <p:nvPr>
            <p:ph idx="1"/>
          </p:nvPr>
        </p:nvSpPr>
        <p:spPr/>
        <p:txBody>
          <a:bodyPr rtlCol="0">
            <a:normAutofit fontScale="92500" lnSpcReduction="20000"/>
          </a:bodyPr>
          <a:lstStyle/>
          <a:p>
            <a:pPr marL="438912" indent="-320040" eaLnBrk="1" fontAlgn="auto" hangingPunct="1">
              <a:spcBef>
                <a:spcPts val="0"/>
              </a:spcBef>
              <a:spcAft>
                <a:spcPts val="0"/>
              </a:spcAft>
              <a:buFont typeface="Wingdings 2"/>
              <a:buChar char=""/>
              <a:defRPr/>
            </a:pPr>
            <a:r>
              <a:rPr lang="en-US" dirty="0" smtClean="0"/>
              <a:t>Cause and Effect</a:t>
            </a:r>
          </a:p>
          <a:p>
            <a:pPr marL="438912" indent="-320040" eaLnBrk="1" fontAlgn="auto" hangingPunct="1">
              <a:spcBef>
                <a:spcPts val="0"/>
              </a:spcBef>
              <a:spcAft>
                <a:spcPts val="0"/>
              </a:spcAft>
              <a:buFont typeface="Wingdings 2"/>
              <a:buChar char=""/>
              <a:defRPr/>
            </a:pPr>
            <a:r>
              <a:rPr lang="en-US" dirty="0" smtClean="0"/>
              <a:t>Ground and Consequent</a:t>
            </a:r>
          </a:p>
          <a:p>
            <a:pPr marL="438912" indent="-320040" eaLnBrk="1" fontAlgn="auto" hangingPunct="1">
              <a:spcBef>
                <a:spcPts val="0"/>
              </a:spcBef>
              <a:spcAft>
                <a:spcPts val="0"/>
              </a:spcAft>
              <a:buFont typeface="Wingdings 2"/>
              <a:buChar char=""/>
              <a:defRPr/>
            </a:pPr>
            <a:r>
              <a:rPr lang="en-US" dirty="0" smtClean="0"/>
              <a:t>For determinism to be true, and Naturalism, then Cause and Effect has to be true for all events.</a:t>
            </a:r>
          </a:p>
          <a:p>
            <a:pPr marL="438912" indent="-320040" eaLnBrk="1" fontAlgn="auto" hangingPunct="1">
              <a:spcBef>
                <a:spcPts val="0"/>
              </a:spcBef>
              <a:spcAft>
                <a:spcPts val="0"/>
              </a:spcAft>
              <a:buFont typeface="Wingdings 2"/>
              <a:buChar char=""/>
              <a:defRPr/>
            </a:pPr>
            <a:r>
              <a:rPr lang="en-US" dirty="0" smtClean="0"/>
              <a:t>If reason and sentience are late, according to evolutionary theory, then reason and sentience had to arise from non-reason.</a:t>
            </a:r>
          </a:p>
          <a:p>
            <a:pPr marL="438912" indent="-320040" eaLnBrk="1" fontAlgn="auto" hangingPunct="1">
              <a:spcBef>
                <a:spcPts val="0"/>
              </a:spcBef>
              <a:spcAft>
                <a:spcPts val="0"/>
              </a:spcAft>
              <a:buFont typeface="Wingdings 2"/>
              <a:buChar char=""/>
              <a:defRPr/>
            </a:pPr>
            <a:r>
              <a:rPr lang="en-US" dirty="0" smtClean="0"/>
              <a:t>Some give up all truth claims and say that a way of thinking is useful, not true. But then, even to say that there is no such thing as truth is a statement that cannot be proven to be true!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Supporting Arguments</a:t>
            </a:r>
            <a:endParaRPr lang="en-US" dirty="0">
              <a:solidFill>
                <a:schemeClr val="accent1">
                  <a:satMod val="150000"/>
                </a:schemeClr>
              </a:solidFill>
            </a:endParaRPr>
          </a:p>
        </p:txBody>
      </p:sp>
      <p:sp>
        <p:nvSpPr>
          <p:cNvPr id="3" name="Content Placeholder 2"/>
          <p:cNvSpPr>
            <a:spLocks noGrp="1"/>
          </p:cNvSpPr>
          <p:nvPr>
            <p:ph idx="1"/>
          </p:nvPr>
        </p:nvSpPr>
        <p:spPr/>
        <p:txBody>
          <a:bodyPr/>
          <a:lstStyle/>
          <a:p>
            <a:pPr eaLnBrk="1" hangingPunct="1"/>
            <a:r>
              <a:rPr lang="en-US" smtClean="0"/>
              <a:t>“…the sweeping negative assertion ‘There is nothing except this’—an assertion surely, as remote from practice, experience, and any conceivable verification as has ever been made since men began to use their reason speculatively” (33f.).</a:t>
            </a:r>
          </a:p>
          <a:p>
            <a:pPr eaLnBrk="1" hangingPunct="1"/>
            <a:r>
              <a:rPr lang="en-US" smtClean="0"/>
              <a:t>Theism at least refrains from making this huge negative. For the Theist reason comes from God, who is older than Nature.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IV Nature and </a:t>
            </a:r>
            <a:r>
              <a:rPr lang="en-US" dirty="0" err="1" smtClean="0">
                <a:solidFill>
                  <a:schemeClr val="accent1">
                    <a:satMod val="150000"/>
                  </a:schemeClr>
                </a:solidFill>
              </a:rPr>
              <a:t>Supernature</a:t>
            </a:r>
            <a:endParaRPr lang="en-US" dirty="0">
              <a:solidFill>
                <a:schemeClr val="accent1">
                  <a:satMod val="150000"/>
                </a:schemeClr>
              </a:solidFill>
            </a:endParaRPr>
          </a:p>
        </p:txBody>
      </p:sp>
      <p:sp>
        <p:nvSpPr>
          <p:cNvPr id="3" name="Content Placeholder 2"/>
          <p:cNvSpPr>
            <a:spLocks noGrp="1"/>
          </p:cNvSpPr>
          <p:nvPr>
            <p:ph idx="1"/>
          </p:nvPr>
        </p:nvSpPr>
        <p:spPr/>
        <p:txBody>
          <a:bodyPr/>
          <a:lstStyle/>
          <a:p>
            <a:pPr eaLnBrk="1" hangingPunct="1"/>
            <a:r>
              <a:rPr lang="en-US" sz="2400" smtClean="0"/>
              <a:t>“Nature is quite powerless to produce rational thought” (37)</a:t>
            </a:r>
          </a:p>
          <a:p>
            <a:pPr eaLnBrk="1" hangingPunct="1"/>
            <a:r>
              <a:rPr lang="en-US" sz="2400" smtClean="0"/>
              <a:t>“It is only when you are asked to believe Reason coming from non-reason that you must cry Halt, for, if you don’t, all thought is discredited. It is therefore obvious that sooner or later you must admit a Reason which exists absolutely on its own. The problem is whether you or I can be such a self-existent Reason” (39f.)</a:t>
            </a:r>
          </a:p>
          <a:p>
            <a:pPr eaLnBrk="1" hangingPunct="1"/>
            <a:r>
              <a:rPr lang="en-US" sz="2400" smtClean="0"/>
              <a:t>“The Naturalist thinks that the pond (Nature—the great event in space and time) is of an indefinite depth—that there is nothing but water however far you go down. My claim is that some of the things on the surface (i.e. in our experience) show the contrary” (42).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accent1">
                    <a:satMod val="150000"/>
                  </a:schemeClr>
                </a:solidFill>
              </a:rPr>
              <a:t>V A Further Difficulty in Naturalism</a:t>
            </a:r>
            <a:endParaRPr lang="en-US" dirty="0">
              <a:solidFill>
                <a:schemeClr val="accent1">
                  <a:satMod val="150000"/>
                </a:schemeClr>
              </a:solidFill>
            </a:endParaRPr>
          </a:p>
        </p:txBody>
      </p:sp>
      <p:sp>
        <p:nvSpPr>
          <p:cNvPr id="3" name="Content Placeholder 2"/>
          <p:cNvSpPr>
            <a:spLocks noGrp="1"/>
          </p:cNvSpPr>
          <p:nvPr>
            <p:ph idx="1"/>
          </p:nvPr>
        </p:nvSpPr>
        <p:spPr/>
        <p:txBody>
          <a:bodyPr rtlCol="0">
            <a:normAutofit fontScale="92500" lnSpcReduction="20000"/>
          </a:bodyPr>
          <a:lstStyle/>
          <a:p>
            <a:pPr marL="438912" indent="-320040" eaLnBrk="1" fontAlgn="auto" hangingPunct="1">
              <a:spcBef>
                <a:spcPts val="0"/>
              </a:spcBef>
              <a:spcAft>
                <a:spcPts val="0"/>
              </a:spcAft>
              <a:buFont typeface="Wingdings 2"/>
              <a:buChar char=""/>
              <a:defRPr/>
            </a:pPr>
            <a:r>
              <a:rPr lang="en-US" dirty="0" smtClean="0"/>
              <a:t>“…everything looks as if Nature were not resisting an alien invader but rebelling against a lawful sovereign” (46).</a:t>
            </a:r>
          </a:p>
          <a:p>
            <a:pPr marL="438912" indent="-320040" eaLnBrk="1" fontAlgn="auto" hangingPunct="1">
              <a:spcBef>
                <a:spcPts val="0"/>
              </a:spcBef>
              <a:spcAft>
                <a:spcPts val="0"/>
              </a:spcAft>
              <a:buFont typeface="Wingdings 2"/>
              <a:buChar char=""/>
              <a:defRPr/>
            </a:pPr>
            <a:r>
              <a:rPr lang="en-US" dirty="0" smtClean="0"/>
              <a:t>“If the fact that men have such ideas as </a:t>
            </a:r>
            <a:r>
              <a:rPr lang="en-US" i="1" dirty="0" smtClean="0"/>
              <a:t>ought</a:t>
            </a:r>
            <a:r>
              <a:rPr lang="en-US" dirty="0" smtClean="0"/>
              <a:t> and </a:t>
            </a:r>
            <a:r>
              <a:rPr lang="en-US" i="1" dirty="0" smtClean="0"/>
              <a:t>ought not</a:t>
            </a:r>
            <a:r>
              <a:rPr lang="en-US" dirty="0" smtClean="0"/>
              <a:t> at all can be fully explained by irrational and non-moral causes, then those ideas are an illusion. The Naturalist is ready to explain how the illusion arose” (50).</a:t>
            </a:r>
          </a:p>
          <a:p>
            <a:pPr marL="438912" indent="-320040" eaLnBrk="1" fontAlgn="auto" hangingPunct="1">
              <a:spcBef>
                <a:spcPts val="0"/>
              </a:spcBef>
              <a:spcAft>
                <a:spcPts val="0"/>
              </a:spcAft>
              <a:buFont typeface="Wingdings 2"/>
              <a:buChar char=""/>
              <a:defRPr/>
            </a:pPr>
            <a:r>
              <a:rPr lang="en-US" dirty="0" smtClean="0"/>
              <a:t>Naturalism … “may (or may not) explain why men do in fact make </a:t>
            </a:r>
            <a:r>
              <a:rPr lang="en-US" u="sng" dirty="0" smtClean="0"/>
              <a:t>moral judgments</a:t>
            </a:r>
            <a:r>
              <a:rPr lang="en-US" dirty="0" smtClean="0"/>
              <a:t>. It does not explain how they could be right in making them” (50).</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The Circumstances</a:t>
            </a:r>
            <a:endParaRPr lang="en-US" dirty="0">
              <a:solidFill>
                <a:schemeClr val="accent1">
                  <a:satMod val="150000"/>
                </a:schemeClr>
              </a:solidFill>
            </a:endParaRPr>
          </a:p>
        </p:txBody>
      </p:sp>
      <p:sp>
        <p:nvSpPr>
          <p:cNvPr id="3" name="Content Placeholder 2"/>
          <p:cNvSpPr>
            <a:spLocks noGrp="1"/>
          </p:cNvSpPr>
          <p:nvPr>
            <p:ph idx="1"/>
          </p:nvPr>
        </p:nvSpPr>
        <p:spPr/>
        <p:txBody>
          <a:bodyPr/>
          <a:lstStyle/>
          <a:p>
            <a:pPr eaLnBrk="1" hangingPunct="1"/>
            <a:r>
              <a:rPr lang="en-US" smtClean="0"/>
              <a:t>On Sept. 27, 1942, Lewis gave a talk on miracles at the Church of St Jude on the Hill, London. He later used some of that talk for the book, and the talk is now incorporated into </a:t>
            </a:r>
            <a:r>
              <a:rPr lang="en-US" i="1" smtClean="0"/>
              <a:t>God in the Dock</a:t>
            </a:r>
            <a:r>
              <a:rPr lang="en-US" smtClean="0"/>
              <a:t> and also Lyle Dorsett’s volume under the title “Miracles.” That talk was a miniature version of the book.</a:t>
            </a:r>
          </a:p>
          <a:p>
            <a:pPr eaLnBrk="1" hangingPunct="1"/>
            <a:r>
              <a:rPr lang="en-US" smtClean="0"/>
              <a:t>Part of a series called “The Voice of the Laity.”</a:t>
            </a:r>
          </a:p>
          <a:p>
            <a:pPr eaLnBrk="1" hangingPunct="1"/>
            <a:r>
              <a:rPr lang="en-US" smtClean="0"/>
              <a:t>After Evensong.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Chapter V (continued)</a:t>
            </a:r>
            <a:endParaRPr lang="en-US" dirty="0">
              <a:solidFill>
                <a:schemeClr val="accent1">
                  <a:satMod val="150000"/>
                </a:schemeClr>
              </a:solidFill>
            </a:endParaRPr>
          </a:p>
        </p:txBody>
      </p:sp>
      <p:sp>
        <p:nvSpPr>
          <p:cNvPr id="3" name="Content Placeholder 2"/>
          <p:cNvSpPr>
            <a:spLocks noGrp="1"/>
          </p:cNvSpPr>
          <p:nvPr>
            <p:ph idx="1"/>
          </p:nvPr>
        </p:nvSpPr>
        <p:spPr/>
        <p:txBody>
          <a:bodyPr rtlCol="0">
            <a:normAutofit fontScale="77500" lnSpcReduction="20000"/>
          </a:bodyPr>
          <a:lstStyle/>
          <a:p>
            <a:pPr marL="438912" indent="-320040" eaLnBrk="1" fontAlgn="auto" hangingPunct="1">
              <a:spcBef>
                <a:spcPts val="0"/>
              </a:spcBef>
              <a:spcAft>
                <a:spcPts val="0"/>
              </a:spcAft>
              <a:buFont typeface="Wingdings 2"/>
              <a:buChar char=""/>
              <a:defRPr/>
            </a:pPr>
            <a:r>
              <a:rPr lang="en-US" dirty="0" smtClean="0"/>
              <a:t>For when men say “I ought” they certainly think they are saying something, and something true, about the nature of the proposed action, and not merely about their own feelings. But if Naturalism is true, “I ought” is the same sort of statement as “I itch” or “I’m going to be sick.” In real life when a man says “I ought” we may reply, “Yes. You’re right. That </a:t>
            </a:r>
            <a:r>
              <a:rPr lang="en-US" i="1" dirty="0" smtClean="0"/>
              <a:t>is </a:t>
            </a:r>
            <a:r>
              <a:rPr lang="en-US" dirty="0" smtClean="0"/>
              <a:t>what you ought to do,” or else, “No. I think you’re mistaken.” But in a world of Naturalists (if Naturalists really remembered their philosophy out of school) the only sensible reply would be, “Oh, are you?” All moral judgments would be statements about the speaker’s feelings, mistaken by him for statements about something else (the real moral quality of actions) which does not exist. (i.e. no right or wrong)</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Chapter V (continued)</a:t>
            </a:r>
            <a:endParaRPr lang="en-US" dirty="0">
              <a:solidFill>
                <a:schemeClr val="accent1">
                  <a:satMod val="150000"/>
                </a:schemeClr>
              </a:solidFill>
            </a:endParaRPr>
          </a:p>
        </p:txBody>
      </p:sp>
      <p:sp>
        <p:nvSpPr>
          <p:cNvPr id="56322" name="Content Placeholder 2"/>
          <p:cNvSpPr>
            <a:spLocks noGrp="1"/>
          </p:cNvSpPr>
          <p:nvPr>
            <p:ph idx="1"/>
          </p:nvPr>
        </p:nvSpPr>
        <p:spPr/>
        <p:txBody>
          <a:bodyPr/>
          <a:lstStyle/>
          <a:p>
            <a:pPr eaLnBrk="1" hangingPunct="1"/>
            <a:r>
              <a:rPr lang="en-US" smtClean="0"/>
              <a:t>“Indeed many Naturalists are delighted to say this. But then they must stick to it; and fortunately (though inconsistently) most real Naturalists do not. A moment after they have admitted that good and evil are illusions, you will find them exhorting us to work for posterity, to educate, revolutionize, liquidate, live and die for the good of the human race.”</a:t>
            </a:r>
          </a:p>
          <a:p>
            <a:pPr eaLnBrk="1" hangingPunct="1"/>
            <a:r>
              <a:rPr lang="en-US" smtClean="0"/>
              <a:t>H. G. Wells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Chapter V (continued)</a:t>
            </a:r>
            <a:endParaRPr lang="en-US" dirty="0">
              <a:solidFill>
                <a:schemeClr val="accent1">
                  <a:satMod val="150000"/>
                </a:schemeClr>
              </a:solidFill>
            </a:endParaRPr>
          </a:p>
        </p:txBody>
      </p:sp>
      <p:sp>
        <p:nvSpPr>
          <p:cNvPr id="58370" name="Content Placeholder 2"/>
          <p:cNvSpPr>
            <a:spLocks noGrp="1"/>
          </p:cNvSpPr>
          <p:nvPr>
            <p:ph idx="1"/>
          </p:nvPr>
        </p:nvSpPr>
        <p:spPr/>
        <p:txBody>
          <a:bodyPr/>
          <a:lstStyle/>
          <a:p>
            <a:pPr eaLnBrk="1" hangingPunct="1"/>
            <a:r>
              <a:rPr lang="en-US" smtClean="0"/>
              <a:t>“Do they remember while they are writing thus that when they tell us we ‘ought to make a better world’ the words ‘ought’ and ‘better’ must, on their own showing, refer to an irrationally conditioned impulse which cannot be true or false any more than a vomit or a yawn?” (52)</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mtClean="0">
                <a:solidFill>
                  <a:schemeClr val="accent1">
                    <a:satMod val="150000"/>
                  </a:schemeClr>
                </a:solidFill>
              </a:rPr>
              <a:t>Quotation for Discussion</a:t>
            </a:r>
            <a:endParaRPr lang="en-US">
              <a:solidFill>
                <a:schemeClr val="accent1">
                  <a:satMod val="150000"/>
                </a:schemeClr>
              </a:solidFill>
            </a:endParaRPr>
          </a:p>
        </p:txBody>
      </p:sp>
      <p:sp>
        <p:nvSpPr>
          <p:cNvPr id="60418" name="Content Placeholder 2"/>
          <p:cNvSpPr>
            <a:spLocks noGrp="1"/>
          </p:cNvSpPr>
          <p:nvPr>
            <p:ph idx="1"/>
          </p:nvPr>
        </p:nvSpPr>
        <p:spPr/>
        <p:txBody>
          <a:bodyPr/>
          <a:lstStyle/>
          <a:p>
            <a:pPr eaLnBrk="1" hangingPunct="1"/>
            <a:r>
              <a:rPr lang="en-US" smtClean="0"/>
              <a:t>“The moment one attends to this it is obvious that one’s own thinking cannot be merely a natural event, and that therefore something other than Nature exists. The Supernatural is not remote and abstruse: it is a matter of daily and hourly experience, as intimate as breathing” (58).</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But what about …?</a:t>
            </a:r>
            <a:endParaRPr lang="en-US" dirty="0">
              <a:solidFill>
                <a:schemeClr val="accent1">
                  <a:satMod val="150000"/>
                </a:schemeClr>
              </a:solidFill>
            </a:endParaRPr>
          </a:p>
        </p:txBody>
      </p:sp>
      <p:sp>
        <p:nvSpPr>
          <p:cNvPr id="3" name="Content Placeholder 2"/>
          <p:cNvSpPr>
            <a:spLocks noGrp="1"/>
          </p:cNvSpPr>
          <p:nvPr>
            <p:ph idx="1"/>
          </p:nvPr>
        </p:nvSpPr>
        <p:spPr/>
        <p:txBody>
          <a:bodyPr/>
          <a:lstStyle/>
          <a:p>
            <a:pPr eaLnBrk="1" hangingPunct="1"/>
            <a:r>
              <a:rPr lang="en-US" u="sng" smtClean="0"/>
              <a:t>Discussion:</a:t>
            </a:r>
          </a:p>
          <a:p>
            <a:pPr eaLnBrk="1" hangingPunct="1"/>
            <a:r>
              <a:rPr lang="en-US" smtClean="0"/>
              <a:t>The passage of time</a:t>
            </a:r>
          </a:p>
          <a:p>
            <a:pPr eaLnBrk="1" hangingPunct="1"/>
            <a:r>
              <a:rPr lang="en-US" smtClean="0"/>
              <a:t>Other outside factors providing logic, order, reason, etc.</a:t>
            </a:r>
          </a:p>
          <a:p>
            <a:pPr eaLnBrk="1" hangingPunct="1"/>
            <a:r>
              <a:rPr lang="en-US" smtClean="0"/>
              <a:t>Is randomness ever capable of introducing order?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VI Answers to Misgivings</a:t>
            </a:r>
            <a:endParaRPr lang="en-US" dirty="0">
              <a:solidFill>
                <a:schemeClr val="accent1">
                  <a:satMod val="150000"/>
                </a:schemeClr>
              </a:solidFill>
            </a:endParaRPr>
          </a:p>
        </p:txBody>
      </p:sp>
      <p:sp>
        <p:nvSpPr>
          <p:cNvPr id="3" name="Content Placeholder 2"/>
          <p:cNvSpPr>
            <a:spLocks noGrp="1"/>
          </p:cNvSpPr>
          <p:nvPr>
            <p:ph idx="1"/>
          </p:nvPr>
        </p:nvSpPr>
        <p:spPr/>
        <p:txBody>
          <a:bodyPr/>
          <a:lstStyle/>
          <a:p>
            <a:pPr eaLnBrk="1" hangingPunct="1"/>
            <a:r>
              <a:rPr lang="en-US" smtClean="0"/>
              <a:t>“…a supernatural element is present in every rational man. The presence of human rationality in the world is therefore a Miracle by the definition given in Chapter II” (60).</a:t>
            </a:r>
          </a:p>
          <a:p>
            <a:pPr eaLnBrk="1" hangingPunct="1"/>
            <a:r>
              <a:rPr lang="en-US" smtClean="0"/>
              <a:t>“We are going to be concerned with other invasions of Nature—with what everyone would call Miracles” (61).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VII A Chapter of Red Herrings</a:t>
            </a:r>
            <a:endParaRPr lang="en-US" dirty="0">
              <a:solidFill>
                <a:schemeClr val="accent1">
                  <a:satMod val="150000"/>
                </a:schemeClr>
              </a:solidFill>
            </a:endParaRPr>
          </a:p>
        </p:txBody>
      </p:sp>
      <p:sp>
        <p:nvSpPr>
          <p:cNvPr id="3" name="Content Placeholder 2"/>
          <p:cNvSpPr>
            <a:spLocks noGrp="1"/>
          </p:cNvSpPr>
          <p:nvPr>
            <p:ph idx="1"/>
          </p:nvPr>
        </p:nvSpPr>
        <p:spPr/>
        <p:txBody>
          <a:bodyPr rtlCol="0">
            <a:normAutofit fontScale="92500" lnSpcReduction="20000"/>
          </a:bodyPr>
          <a:lstStyle/>
          <a:p>
            <a:pPr marL="438912" indent="-320040" eaLnBrk="1" fontAlgn="auto" hangingPunct="1">
              <a:spcBef>
                <a:spcPts val="0"/>
              </a:spcBef>
              <a:spcAft>
                <a:spcPts val="0"/>
              </a:spcAft>
              <a:buFont typeface="Wingdings 2"/>
              <a:buChar char=""/>
              <a:defRPr/>
            </a:pPr>
            <a:r>
              <a:rPr lang="en-US" u="sng" dirty="0" smtClean="0"/>
              <a:t>First Red Herring</a:t>
            </a:r>
            <a:r>
              <a:rPr lang="en-US" dirty="0" smtClean="0"/>
              <a:t> (Chapter VII): “…the idea that people ‘in olden times’ believed in them ‘because they didn’t know the laws of Nature’” (64).</a:t>
            </a:r>
          </a:p>
          <a:p>
            <a:pPr marL="438912" indent="-320040" eaLnBrk="1" fontAlgn="auto" hangingPunct="1">
              <a:spcBef>
                <a:spcPts val="0"/>
              </a:spcBef>
              <a:spcAft>
                <a:spcPts val="0"/>
              </a:spcAft>
              <a:buFont typeface="Wingdings 2"/>
              <a:buChar char=""/>
              <a:defRPr/>
            </a:pPr>
            <a:r>
              <a:rPr lang="en-US" dirty="0" smtClean="0"/>
              <a:t>“Nothing can seem extraordinary until you have discovered what is ordinary. Belief in miracles, far from depending on an ignorance of the laws of nature, is only possible in so far as those laws are known” (65)</a:t>
            </a:r>
          </a:p>
          <a:p>
            <a:pPr marL="438912" indent="-320040" eaLnBrk="1" fontAlgn="auto" hangingPunct="1">
              <a:spcBef>
                <a:spcPts val="0"/>
              </a:spcBef>
              <a:spcAft>
                <a:spcPts val="0"/>
              </a:spcAft>
              <a:buFont typeface="Wingdings 2"/>
              <a:buChar char=""/>
              <a:defRPr/>
            </a:pPr>
            <a:r>
              <a:rPr lang="en-US" u="sng" dirty="0" smtClean="0"/>
              <a:t>Second Red Herring</a:t>
            </a:r>
            <a:r>
              <a:rPr lang="en-US" dirty="0" smtClean="0"/>
              <a:t>: “…they had a false conception of the universe” (67), i.e. very large earth (but Ptolemy didn’t believe this)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An Odd Note</a:t>
            </a:r>
            <a:endParaRPr lang="en-US" dirty="0">
              <a:solidFill>
                <a:schemeClr val="accent1">
                  <a:satMod val="150000"/>
                </a:schemeClr>
              </a:solidFill>
            </a:endParaRPr>
          </a:p>
        </p:txBody>
      </p:sp>
      <p:sp>
        <p:nvSpPr>
          <p:cNvPr id="3" name="Content Placeholder 2"/>
          <p:cNvSpPr>
            <a:spLocks noGrp="1"/>
          </p:cNvSpPr>
          <p:nvPr>
            <p:ph idx="1"/>
          </p:nvPr>
        </p:nvSpPr>
        <p:spPr/>
        <p:txBody>
          <a:bodyPr/>
          <a:lstStyle/>
          <a:p>
            <a:pPr eaLnBrk="1" hangingPunct="1"/>
            <a:r>
              <a:rPr lang="en-US" smtClean="0"/>
              <a:t>If life on earth is the only life in the universe, that is used as an argument against Christianity, as though life were only an accident.</a:t>
            </a:r>
          </a:p>
          <a:p>
            <a:pPr eaLnBrk="1" hangingPunct="1"/>
            <a:r>
              <a:rPr lang="en-US" smtClean="0"/>
              <a:t>If there is life in many other places in the universe, that too is used as an argument against Christianity, as though our version of life is not unique.</a:t>
            </a:r>
          </a:p>
          <a:p>
            <a:pPr eaLnBrk="1" hangingPunct="1"/>
            <a:r>
              <a:rPr lang="en-US" smtClean="0"/>
              <a:t>You can’t have it both ways.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1062"/>
          </a:xfrm>
        </p:spPr>
        <p:txBody>
          <a:bodyPr/>
          <a:lstStyle/>
          <a:p>
            <a:pPr eaLnBrk="1" fontAlgn="auto" hangingPunct="1">
              <a:spcAft>
                <a:spcPts val="0"/>
              </a:spcAft>
              <a:defRPr/>
            </a:pPr>
            <a:r>
              <a:rPr lang="en-US" dirty="0" smtClean="0">
                <a:solidFill>
                  <a:schemeClr val="accent1">
                    <a:satMod val="150000"/>
                  </a:schemeClr>
                </a:solidFill>
              </a:rPr>
              <a:t>Summary for an Odd Note</a:t>
            </a:r>
            <a:endParaRPr lang="en-US" dirty="0">
              <a:solidFill>
                <a:schemeClr val="accent1">
                  <a:satMod val="150000"/>
                </a:schemeClr>
              </a:solidFill>
            </a:endParaRPr>
          </a:p>
        </p:txBody>
      </p:sp>
      <p:sp>
        <p:nvSpPr>
          <p:cNvPr id="3" name="Content Placeholder 2"/>
          <p:cNvSpPr>
            <a:spLocks noGrp="1"/>
          </p:cNvSpPr>
          <p:nvPr>
            <p:ph sz="half" idx="1"/>
          </p:nvPr>
        </p:nvSpPr>
        <p:spPr>
          <a:xfrm>
            <a:off x="457200" y="1773238"/>
            <a:ext cx="4038600" cy="4624387"/>
          </a:xfrm>
        </p:spPr>
        <p:txBody>
          <a:bodyPr rtlCol="0">
            <a:normAutofit fontScale="70000" lnSpcReduction="20000"/>
          </a:bodyPr>
          <a:lstStyle/>
          <a:p>
            <a:pPr marL="438912" indent="-320040" eaLnBrk="1" fontAlgn="auto" hangingPunct="1">
              <a:spcBef>
                <a:spcPts val="0"/>
              </a:spcBef>
              <a:spcAft>
                <a:spcPts val="0"/>
              </a:spcAft>
              <a:buFont typeface="Wingdings 2"/>
              <a:buChar char=""/>
              <a:defRPr/>
            </a:pPr>
            <a:r>
              <a:rPr lang="en-US" dirty="0" smtClean="0"/>
              <a:t>“The skeptic asks how we can believe that God so ‘came down’ to this one tiny planet. The question would be embarrassing if we knew (1) that there are rational creatures on any of the other bodies that float in space; (2) that they have, like us, fallen and need redemption; (3) that their redemption must be in the same mode as ours; (4) that redemption in this mode has been withheld from them. But we know none of them. The universe may be full of happy lives that never needed redemption” (71).</a:t>
            </a:r>
            <a:endParaRPr lang="en-US" dirty="0"/>
          </a:p>
        </p:txBody>
      </p:sp>
      <p:pic>
        <p:nvPicPr>
          <p:cNvPr id="70659" name="Picture 2" descr="C:\Users\Joel\AppData\Local\Microsoft\Windows\Temporary Internet Files\Content.IE5\AGEBKLJT\MCj04380590000[1].png"/>
          <p:cNvPicPr>
            <a:picLocks noGrp="1" noChangeAspect="1" noChangeArrowheads="1"/>
          </p:cNvPicPr>
          <p:nvPr>
            <p:ph sz="half" idx="2"/>
          </p:nvPr>
        </p:nvPicPr>
        <p:blipFill>
          <a:blip r:embed="rId3"/>
          <a:srcRect/>
          <a:stretch>
            <a:fillRect/>
          </a:stretch>
        </p:blipFill>
        <p:spPr>
          <a:xfrm>
            <a:off x="5295900" y="2713038"/>
            <a:ext cx="2743200" cy="2743200"/>
          </a:xfr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4000" dirty="0" smtClean="0">
                <a:solidFill>
                  <a:schemeClr val="accent1">
                    <a:satMod val="150000"/>
                  </a:schemeClr>
                </a:solidFill>
              </a:rPr>
              <a:t>VIII Miracles and the Laws of Nature</a:t>
            </a:r>
            <a:endParaRPr lang="en-US" sz="4000" dirty="0">
              <a:solidFill>
                <a:schemeClr val="accent1">
                  <a:satMod val="150000"/>
                </a:schemeClr>
              </a:solidFill>
            </a:endParaRPr>
          </a:p>
        </p:txBody>
      </p:sp>
      <p:sp>
        <p:nvSpPr>
          <p:cNvPr id="3" name="Content Placeholder 2"/>
          <p:cNvSpPr>
            <a:spLocks noGrp="1"/>
          </p:cNvSpPr>
          <p:nvPr>
            <p:ph idx="1"/>
          </p:nvPr>
        </p:nvSpPr>
        <p:spPr/>
        <p:txBody>
          <a:bodyPr/>
          <a:lstStyle/>
          <a:p>
            <a:pPr eaLnBrk="1" hangingPunct="1"/>
            <a:r>
              <a:rPr lang="en-US" smtClean="0"/>
              <a:t>“The question is whether Nature can be known to be of such a kind that supernatural interferences with her are impossible” (75).</a:t>
            </a:r>
          </a:p>
          <a:p>
            <a:pPr eaLnBrk="1" hangingPunct="1"/>
            <a:r>
              <a:rPr lang="en-US" smtClean="0"/>
              <a:t>“…whether, granting the existence of a Power outside Nature, there is any intrinsic absurdity in the idea of its intervening to produce within Nature events which the regular ‘going on’ of the whole natural system would never have produced” (76).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The Circumstances (continued)</a:t>
            </a:r>
            <a:endParaRPr lang="en-US" dirty="0">
              <a:solidFill>
                <a:schemeClr val="accent1">
                  <a:satMod val="150000"/>
                </a:schemeClr>
              </a:solidFill>
            </a:endParaRPr>
          </a:p>
        </p:txBody>
      </p:sp>
      <p:sp>
        <p:nvSpPr>
          <p:cNvPr id="3" name="Content Placeholder 2"/>
          <p:cNvSpPr>
            <a:spLocks noGrp="1"/>
          </p:cNvSpPr>
          <p:nvPr>
            <p:ph idx="1"/>
          </p:nvPr>
        </p:nvSpPr>
        <p:spPr/>
        <p:txBody>
          <a:bodyPr/>
          <a:lstStyle/>
          <a:p>
            <a:pPr eaLnBrk="1" hangingPunct="1"/>
            <a:r>
              <a:rPr lang="en-US" smtClean="0"/>
              <a:t>On May 13, 1943, Dorothy Sayers complained in a letter to Lewis “there aren’t any up-to-date books about Miracles.” Lewis wrote on May 17 saying, “I’m starting a book on Miracles.” </a:t>
            </a:r>
          </a:p>
          <a:p>
            <a:pPr eaLnBrk="1" hangingPunct="1"/>
            <a:r>
              <a:rPr lang="en-US" smtClean="0"/>
              <a:t>“The Grand Miracle,” a talk given on Sunday, April 15, 1945, also at St Jude on the Hill.</a:t>
            </a:r>
          </a:p>
          <a:p>
            <a:pPr eaLnBrk="1" hangingPunct="1"/>
            <a:r>
              <a:rPr lang="en-US" smtClean="0"/>
              <a:t>He told Sister Penelope on May 28, 1945 that the book was finished.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accent1">
                    <a:satMod val="150000"/>
                  </a:schemeClr>
                </a:solidFill>
              </a:rPr>
              <a:t>Three Views of the Laws of Nature</a:t>
            </a:r>
            <a:endParaRPr lang="en-US" dirty="0">
              <a:solidFill>
                <a:schemeClr val="accent1">
                  <a:satMod val="150000"/>
                </a:schemeClr>
              </a:solidFill>
            </a:endParaRPr>
          </a:p>
        </p:txBody>
      </p:sp>
      <p:sp>
        <p:nvSpPr>
          <p:cNvPr id="3" name="Content Placeholder 2"/>
          <p:cNvSpPr>
            <a:spLocks noGrp="1"/>
          </p:cNvSpPr>
          <p:nvPr>
            <p:ph idx="1"/>
          </p:nvPr>
        </p:nvSpPr>
        <p:spPr/>
        <p:txBody>
          <a:bodyPr rtlCol="0">
            <a:normAutofit fontScale="85000" lnSpcReduction="10000"/>
          </a:bodyPr>
          <a:lstStyle/>
          <a:p>
            <a:pPr marL="438912" indent="-320040" eaLnBrk="1" fontAlgn="auto" hangingPunct="1">
              <a:spcBef>
                <a:spcPts val="0"/>
              </a:spcBef>
              <a:spcAft>
                <a:spcPts val="0"/>
              </a:spcAft>
              <a:buFont typeface="Wingdings 2"/>
              <a:buChar char=""/>
              <a:defRPr/>
            </a:pPr>
            <a:r>
              <a:rPr lang="en-US" dirty="0" smtClean="0"/>
              <a:t>(1) Brute facts with no rhyme or reason (no assurance against miracles) </a:t>
            </a:r>
          </a:p>
          <a:p>
            <a:pPr marL="438912" indent="-320040" eaLnBrk="1" fontAlgn="auto" hangingPunct="1">
              <a:spcBef>
                <a:spcPts val="0"/>
              </a:spcBef>
              <a:spcAft>
                <a:spcPts val="0"/>
              </a:spcAft>
              <a:buFont typeface="Wingdings 2"/>
              <a:buChar char=""/>
              <a:defRPr/>
            </a:pPr>
            <a:r>
              <a:rPr lang="en-US" dirty="0" smtClean="0"/>
              <a:t>(2) The random law of averages (also no assurance against miracles)</a:t>
            </a:r>
          </a:p>
          <a:p>
            <a:pPr marL="438912" indent="-320040" eaLnBrk="1" fontAlgn="auto" hangingPunct="1">
              <a:spcBef>
                <a:spcPts val="0"/>
              </a:spcBef>
              <a:spcAft>
                <a:spcPts val="0"/>
              </a:spcAft>
              <a:buFont typeface="Wingdings 2"/>
              <a:buChar char=""/>
              <a:defRPr/>
            </a:pPr>
            <a:r>
              <a:rPr lang="en-US" dirty="0" smtClean="0"/>
              <a:t>(3) Necessary truths and the opposite is meaningless nonsense, such as billiard balls (does this mean that no miracle can occur?)</a:t>
            </a:r>
          </a:p>
          <a:p>
            <a:pPr marL="438912" indent="-320040" eaLnBrk="1" fontAlgn="auto" hangingPunct="1">
              <a:spcBef>
                <a:spcPts val="0"/>
              </a:spcBef>
              <a:spcAft>
                <a:spcPts val="0"/>
              </a:spcAft>
              <a:buFont typeface="Wingdings 2"/>
              <a:buChar char=""/>
              <a:defRPr/>
            </a:pPr>
            <a:r>
              <a:rPr lang="en-US" dirty="0" smtClean="0"/>
              <a:t>However, an interference from the supernatural can happen in each of these views. “… the physicist, as such, does not know how likely it is that some supernatural power is going to interfere with them: you had better ask a metaphysician” (78).</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More on the Laws</a:t>
            </a:r>
            <a:endParaRPr lang="en-US" dirty="0">
              <a:solidFill>
                <a:schemeClr val="accent1">
                  <a:satMod val="150000"/>
                </a:schemeClr>
              </a:solidFill>
            </a:endParaRPr>
          </a:p>
        </p:txBody>
      </p:sp>
      <p:sp>
        <p:nvSpPr>
          <p:cNvPr id="3" name="Content Placeholder 2"/>
          <p:cNvSpPr>
            <a:spLocks noGrp="1"/>
          </p:cNvSpPr>
          <p:nvPr>
            <p:ph idx="1"/>
          </p:nvPr>
        </p:nvSpPr>
        <p:spPr/>
        <p:txBody>
          <a:bodyPr/>
          <a:lstStyle/>
          <a:p>
            <a:pPr eaLnBrk="1" hangingPunct="1"/>
            <a:r>
              <a:rPr lang="en-US" smtClean="0"/>
              <a:t>“… the laws of Nature … have never caused any event at all” (80).</a:t>
            </a:r>
          </a:p>
          <a:p>
            <a:pPr eaLnBrk="1" hangingPunct="1"/>
            <a:r>
              <a:rPr lang="en-US" smtClean="0"/>
              <a:t>They produce no events: they state the pattern to which every event—if only it can be induced to happen—must conform …” (80)</a:t>
            </a:r>
          </a:p>
          <a:p>
            <a:pPr eaLnBrk="1" hangingPunct="1"/>
            <a:r>
              <a:rPr lang="en-US" smtClean="0"/>
              <a:t>“It is therefore inaccurate to define a miracle as something that breaks the laws of Nature. It doesn’t” (80).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Still Chapter VIII</a:t>
            </a:r>
            <a:endParaRPr lang="en-US" dirty="0">
              <a:solidFill>
                <a:schemeClr val="accent1">
                  <a:satMod val="150000"/>
                </a:schemeClr>
              </a:solidFill>
            </a:endParaRPr>
          </a:p>
        </p:txBody>
      </p:sp>
      <p:sp>
        <p:nvSpPr>
          <p:cNvPr id="3" name="Content Placeholder 2"/>
          <p:cNvSpPr>
            <a:spLocks noGrp="1"/>
          </p:cNvSpPr>
          <p:nvPr>
            <p:ph idx="1"/>
          </p:nvPr>
        </p:nvSpPr>
        <p:spPr/>
        <p:txBody>
          <a:bodyPr rtlCol="0">
            <a:normAutofit fontScale="92500" lnSpcReduction="20000"/>
          </a:bodyPr>
          <a:lstStyle/>
          <a:p>
            <a:pPr marL="438912" indent="-320040" eaLnBrk="1" fontAlgn="auto" hangingPunct="1">
              <a:spcBef>
                <a:spcPts val="0"/>
              </a:spcBef>
              <a:spcAft>
                <a:spcPts val="0"/>
              </a:spcAft>
              <a:buFont typeface="Wingdings 2"/>
              <a:buChar char=""/>
              <a:defRPr/>
            </a:pPr>
            <a:r>
              <a:rPr lang="en-US" dirty="0" smtClean="0"/>
              <a:t>“The divine art of miracle is not an art of suspending the pattern to which events conform but of feeding new events into that pattern” (81).</a:t>
            </a:r>
          </a:p>
          <a:p>
            <a:pPr marL="438912" indent="-320040" eaLnBrk="1" fontAlgn="auto" hangingPunct="1">
              <a:spcBef>
                <a:spcPts val="0"/>
              </a:spcBef>
              <a:spcAft>
                <a:spcPts val="0"/>
              </a:spcAft>
              <a:buFont typeface="Wingdings 2"/>
              <a:buChar char=""/>
              <a:defRPr/>
            </a:pPr>
            <a:r>
              <a:rPr lang="en-US" dirty="0" smtClean="0"/>
              <a:t>“… miracles, if they occur, must, like all events, be revelations of that total harmony of all that exists” (83).</a:t>
            </a:r>
          </a:p>
          <a:p>
            <a:pPr marL="438912" indent="-320040" eaLnBrk="1" fontAlgn="auto" hangingPunct="1">
              <a:spcBef>
                <a:spcPts val="0"/>
              </a:spcBef>
              <a:spcAft>
                <a:spcPts val="0"/>
              </a:spcAft>
              <a:buFont typeface="Wingdings 2"/>
              <a:buChar char=""/>
              <a:defRPr/>
            </a:pPr>
            <a:r>
              <a:rPr lang="en-US" dirty="0" smtClean="0"/>
              <a:t>“If what we call Nature is modified by supernatural power, then we may be sure that the capability of being so modified is of the essence of Nature” (84).</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accent1">
                    <a:satMod val="150000"/>
                  </a:schemeClr>
                </a:solidFill>
              </a:rPr>
              <a:t>IX A Chapter Not Strictly Necessary</a:t>
            </a:r>
            <a:endParaRPr lang="en-US" dirty="0">
              <a:solidFill>
                <a:schemeClr val="accent1">
                  <a:satMod val="150000"/>
                </a:schemeClr>
              </a:solidFill>
            </a:endParaRPr>
          </a:p>
        </p:txBody>
      </p:sp>
      <p:sp>
        <p:nvSpPr>
          <p:cNvPr id="3" name="Content Placeholder 2"/>
          <p:cNvSpPr>
            <a:spLocks noGrp="1"/>
          </p:cNvSpPr>
          <p:nvPr>
            <p:ph idx="1"/>
          </p:nvPr>
        </p:nvSpPr>
        <p:spPr/>
        <p:txBody>
          <a:bodyPr/>
          <a:lstStyle/>
          <a:p>
            <a:pPr eaLnBrk="1" hangingPunct="1"/>
            <a:r>
              <a:rPr lang="en-US" smtClean="0"/>
              <a:t>Lewis’s personal story, during his atheistic years, of wanting Nature to be “on her own”</a:t>
            </a:r>
          </a:p>
          <a:p>
            <a:pPr eaLnBrk="1" hangingPunct="1"/>
            <a:r>
              <a:rPr lang="en-US" smtClean="0"/>
              <a:t>“Offer her neither worship nor contempt” (90).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X Horrid Red Things</a:t>
            </a:r>
            <a:endParaRPr lang="en-US" dirty="0">
              <a:solidFill>
                <a:schemeClr val="accent1">
                  <a:satMod val="150000"/>
                </a:schemeClr>
              </a:solidFill>
            </a:endParaRPr>
          </a:p>
        </p:txBody>
      </p:sp>
      <p:sp>
        <p:nvSpPr>
          <p:cNvPr id="3" name="Content Placeholder 2"/>
          <p:cNvSpPr>
            <a:spLocks noGrp="1"/>
          </p:cNvSpPr>
          <p:nvPr>
            <p:ph idx="1"/>
          </p:nvPr>
        </p:nvSpPr>
        <p:spPr/>
        <p:txBody>
          <a:bodyPr rtlCol="0">
            <a:normAutofit fontScale="85000" lnSpcReduction="10000"/>
          </a:bodyPr>
          <a:lstStyle/>
          <a:p>
            <a:pPr marL="438912" indent="-320040" eaLnBrk="1" fontAlgn="auto" hangingPunct="1">
              <a:spcBef>
                <a:spcPts val="0"/>
              </a:spcBef>
              <a:spcAft>
                <a:spcPts val="0"/>
              </a:spcAft>
              <a:buFont typeface="Wingdings 2"/>
              <a:buChar char=""/>
              <a:defRPr/>
            </a:pPr>
            <a:r>
              <a:rPr lang="en-US" u="sng" dirty="0" smtClean="0"/>
              <a:t>Topic</a:t>
            </a:r>
            <a:r>
              <a:rPr lang="en-US" dirty="0" smtClean="0"/>
              <a:t>: The relationship between thought, imagination, and speech (in the imagination for a young girl = poison)</a:t>
            </a:r>
          </a:p>
          <a:p>
            <a:pPr marL="438912" indent="-320040" eaLnBrk="1" fontAlgn="auto" hangingPunct="1">
              <a:spcBef>
                <a:spcPts val="0"/>
              </a:spcBef>
              <a:spcAft>
                <a:spcPts val="0"/>
              </a:spcAft>
              <a:buFont typeface="Wingdings 2"/>
              <a:buChar char=""/>
              <a:defRPr/>
            </a:pPr>
            <a:r>
              <a:rPr lang="en-US" dirty="0" smtClean="0"/>
              <a:t>“A naturalistic Christianity leaves out all that is specifically Christian” (92).</a:t>
            </a:r>
          </a:p>
          <a:p>
            <a:pPr marL="438912" indent="-320040" eaLnBrk="1" fontAlgn="auto" hangingPunct="1">
              <a:spcBef>
                <a:spcPts val="0"/>
              </a:spcBef>
              <a:spcAft>
                <a:spcPts val="0"/>
              </a:spcAft>
              <a:buFont typeface="Wingdings 2"/>
              <a:buChar char=""/>
              <a:defRPr/>
            </a:pPr>
            <a:r>
              <a:rPr lang="en-US" dirty="0" smtClean="0"/>
              <a:t>All our thought about God is metaphorical, and we cannot truly rid ourselves of metaphor. We will only substitute another metaphor in the attempt.</a:t>
            </a:r>
          </a:p>
          <a:p>
            <a:pPr marL="438912" indent="-320040" eaLnBrk="1" fontAlgn="auto" hangingPunct="1">
              <a:spcBef>
                <a:spcPts val="0"/>
              </a:spcBef>
              <a:spcAft>
                <a:spcPts val="0"/>
              </a:spcAft>
              <a:buFont typeface="Wingdings 2"/>
              <a:buChar char=""/>
              <a:defRPr/>
            </a:pPr>
            <a:r>
              <a:rPr lang="en-US" dirty="0" smtClean="0"/>
              <a:t>The early Christian also did not think of God in a primitive manner and therefore mistake natural events for miracles. For example, “Son” and “came down.”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575"/>
            <a:ext cx="8229600" cy="1252538"/>
          </a:xfrm>
        </p:spPr>
        <p:txBody>
          <a:bodyPr/>
          <a:lstStyle/>
          <a:p>
            <a:pPr eaLnBrk="1" fontAlgn="auto" hangingPunct="1">
              <a:spcAft>
                <a:spcPts val="0"/>
              </a:spcAft>
              <a:defRPr/>
            </a:pPr>
            <a:endParaRPr lang="en-US">
              <a:solidFill>
                <a:schemeClr val="accent1">
                  <a:satMod val="150000"/>
                </a:schemeClr>
              </a:solidFill>
            </a:endParaRPr>
          </a:p>
        </p:txBody>
      </p:sp>
      <p:sp>
        <p:nvSpPr>
          <p:cNvPr id="84994" name="Content Placeholder 2"/>
          <p:cNvSpPr>
            <a:spLocks noGrp="1"/>
          </p:cNvSpPr>
          <p:nvPr>
            <p:ph idx="1"/>
          </p:nvPr>
        </p:nvSpPr>
        <p:spPr/>
        <p:txBody>
          <a:bodyPr/>
          <a:lstStyle/>
          <a:p>
            <a:pPr eaLnBrk="1" hangingPunct="1"/>
            <a:r>
              <a:rPr lang="en-US" smtClean="0"/>
              <a:t>“The accounts of the ‘miracles’ in first-century Palestine are either lies, legends, or history” (107). (cf. “The Shocking Alternative” in </a:t>
            </a:r>
            <a:r>
              <a:rPr lang="en-US" i="1" smtClean="0"/>
              <a:t>Mere Christianity</a:t>
            </a:r>
            <a:r>
              <a:rPr lang="en-US" smtClean="0"/>
              <a:t>)</a:t>
            </a:r>
          </a:p>
          <a:p>
            <a:pPr eaLnBrk="1" hangingPunct="1"/>
            <a:endParaRPr lang="en-US"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XI: Christianity and “Religion”</a:t>
            </a:r>
            <a:endParaRPr lang="en-US" dirty="0">
              <a:solidFill>
                <a:schemeClr val="accent1">
                  <a:satMod val="150000"/>
                </a:schemeClr>
              </a:solidFill>
            </a:endParaRPr>
          </a:p>
        </p:txBody>
      </p:sp>
      <p:sp>
        <p:nvSpPr>
          <p:cNvPr id="3" name="Content Placeholder 2"/>
          <p:cNvSpPr>
            <a:spLocks noGrp="1"/>
          </p:cNvSpPr>
          <p:nvPr>
            <p:ph idx="1"/>
          </p:nvPr>
        </p:nvSpPr>
        <p:spPr/>
        <p:txBody>
          <a:bodyPr rtlCol="0">
            <a:normAutofit fontScale="92500" lnSpcReduction="10000"/>
          </a:bodyPr>
          <a:lstStyle/>
          <a:p>
            <a:pPr marL="438912" indent="-320040" eaLnBrk="1" fontAlgn="auto" hangingPunct="1">
              <a:spcBef>
                <a:spcPts val="0"/>
              </a:spcBef>
              <a:spcAft>
                <a:spcPts val="0"/>
              </a:spcAft>
              <a:buFont typeface="Wingdings 2"/>
              <a:buChar char=""/>
              <a:defRPr/>
            </a:pPr>
            <a:r>
              <a:rPr lang="en-US" dirty="0" smtClean="0"/>
              <a:t>“Pantheism is in fact the permanent natural bent of the human mind” (110).</a:t>
            </a:r>
          </a:p>
          <a:p>
            <a:pPr marL="438912" indent="-320040" eaLnBrk="1" fontAlgn="auto" hangingPunct="1">
              <a:spcBef>
                <a:spcPts val="0"/>
              </a:spcBef>
              <a:spcAft>
                <a:spcPts val="0"/>
              </a:spcAft>
              <a:buFont typeface="Wingdings 2"/>
              <a:buChar char=""/>
              <a:defRPr/>
            </a:pPr>
            <a:r>
              <a:rPr lang="en-US" dirty="0" smtClean="0"/>
              <a:t>“The apparent profundity of Pantheism thinly veils a mass of spontaneous picture-thinking and owes its plausibility to that fact” (112).</a:t>
            </a:r>
          </a:p>
          <a:p>
            <a:pPr marL="438912" indent="-320040" eaLnBrk="1" fontAlgn="auto" hangingPunct="1">
              <a:spcBef>
                <a:spcPts val="0"/>
              </a:spcBef>
              <a:spcAft>
                <a:spcPts val="0"/>
              </a:spcAft>
              <a:buFont typeface="Wingdings 2"/>
              <a:buChar char=""/>
              <a:defRPr/>
            </a:pPr>
            <a:r>
              <a:rPr lang="en-US" dirty="0" smtClean="0"/>
              <a:t>“…their minds are really dominated by the picture of a gas, or fluid, or space itself” (112f.).</a:t>
            </a:r>
          </a:p>
          <a:p>
            <a:pPr marL="438912" indent="-320040" eaLnBrk="1" fontAlgn="auto" hangingPunct="1">
              <a:spcBef>
                <a:spcPts val="0"/>
              </a:spcBef>
              <a:spcAft>
                <a:spcPts val="0"/>
              </a:spcAft>
              <a:buFont typeface="Wingdings 2"/>
              <a:buChar char=""/>
              <a:defRPr/>
            </a:pPr>
            <a:r>
              <a:rPr lang="en-US" dirty="0" smtClean="0"/>
              <a:t>“Pantheist and Christian also agree that God is super-personal” (113). three persons (Christian) vs. sub-personal (Pantheist)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XI (continued)</a:t>
            </a:r>
            <a:endParaRPr lang="en-US" dirty="0">
              <a:solidFill>
                <a:schemeClr val="accent1">
                  <a:satMod val="150000"/>
                </a:schemeClr>
              </a:solidFill>
            </a:endParaRPr>
          </a:p>
        </p:txBody>
      </p:sp>
      <p:sp>
        <p:nvSpPr>
          <p:cNvPr id="3" name="Content Placeholder 2"/>
          <p:cNvSpPr>
            <a:spLocks noGrp="1"/>
          </p:cNvSpPr>
          <p:nvPr>
            <p:ph idx="1"/>
          </p:nvPr>
        </p:nvSpPr>
        <p:spPr/>
        <p:txBody>
          <a:bodyPr/>
          <a:lstStyle/>
          <a:p>
            <a:pPr eaLnBrk="1" hangingPunct="1"/>
            <a:r>
              <a:rPr lang="en-US" smtClean="0"/>
              <a:t>“At every point Christianity has to correct the natural expectations of the Pantheist and offer something more difficult, just as Schrödinger has to correct Democritus” (114).</a:t>
            </a:r>
          </a:p>
          <a:p>
            <a:pPr eaLnBrk="1" hangingPunct="1"/>
            <a:r>
              <a:rPr lang="en-US" smtClean="0"/>
              <a:t>Lewis challenges the mystics (115)</a:t>
            </a:r>
          </a:p>
          <a:p>
            <a:pPr eaLnBrk="1" hangingPunct="1"/>
            <a:r>
              <a:rPr lang="en-US" smtClean="0"/>
              <a:t>“If we must have a mental picture to symbolize Spirit, we should represent it as something </a:t>
            </a:r>
            <a:r>
              <a:rPr lang="en-US" i="1" smtClean="0"/>
              <a:t>heavier </a:t>
            </a:r>
            <a:r>
              <a:rPr lang="en-US" smtClean="0"/>
              <a:t>than matter” (see </a:t>
            </a:r>
            <a:r>
              <a:rPr lang="en-US" i="1" smtClean="0"/>
              <a:t>The Great Divorce</a:t>
            </a:r>
            <a:r>
              <a:rPr lang="en-US" smtClean="0"/>
              <a:t>) (123)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575"/>
            <a:ext cx="8229600" cy="1252538"/>
          </a:xfrm>
        </p:spPr>
        <p:txBody>
          <a:bodyPr/>
          <a:lstStyle/>
          <a:p>
            <a:pPr eaLnBrk="1" fontAlgn="auto" hangingPunct="1">
              <a:spcAft>
                <a:spcPts val="0"/>
              </a:spcAft>
              <a:defRPr/>
            </a:pPr>
            <a:endParaRPr lang="en-US">
              <a:solidFill>
                <a:schemeClr val="accent1">
                  <a:satMod val="150000"/>
                </a:schemeClr>
              </a:solidFill>
            </a:endParaRPr>
          </a:p>
        </p:txBody>
      </p:sp>
      <p:sp>
        <p:nvSpPr>
          <p:cNvPr id="3" name="Content Placeholder 2"/>
          <p:cNvSpPr>
            <a:spLocks noGrp="1"/>
          </p:cNvSpPr>
          <p:nvPr>
            <p:ph idx="1"/>
          </p:nvPr>
        </p:nvSpPr>
        <p:spPr/>
        <p:txBody>
          <a:bodyPr rtlCol="0">
            <a:normAutofit fontScale="92500" lnSpcReduction="10000"/>
          </a:bodyPr>
          <a:lstStyle/>
          <a:p>
            <a:pPr marL="438912" indent="-320040" eaLnBrk="1" fontAlgn="auto" hangingPunct="1">
              <a:spcBef>
                <a:spcPts val="0"/>
              </a:spcBef>
              <a:spcAft>
                <a:spcPts val="0"/>
              </a:spcAft>
              <a:buFont typeface="Wingdings 2"/>
              <a:buChar char=""/>
              <a:defRPr/>
            </a:pPr>
            <a:r>
              <a:rPr lang="en-US" dirty="0" smtClean="0"/>
              <a:t>“The Pantheist’s God does nothing, demands nothing” (124).</a:t>
            </a:r>
          </a:p>
          <a:p>
            <a:pPr marL="438912" indent="-320040" eaLnBrk="1" fontAlgn="auto" hangingPunct="1">
              <a:spcBef>
                <a:spcPts val="0"/>
              </a:spcBef>
              <a:spcAft>
                <a:spcPts val="0"/>
              </a:spcAft>
              <a:buFont typeface="Wingdings 2"/>
              <a:buChar char=""/>
              <a:defRPr/>
            </a:pPr>
            <a:r>
              <a:rPr lang="en-US" dirty="0" smtClean="0"/>
              <a:t>“He will not pursue you” (124).</a:t>
            </a:r>
          </a:p>
          <a:p>
            <a:pPr marL="438912" indent="-320040" eaLnBrk="1" fontAlgn="auto" hangingPunct="1">
              <a:spcBef>
                <a:spcPts val="0"/>
              </a:spcBef>
              <a:spcAft>
                <a:spcPts val="0"/>
              </a:spcAft>
              <a:buFont typeface="Wingdings 2"/>
              <a:buChar char=""/>
              <a:defRPr/>
            </a:pPr>
            <a:r>
              <a:rPr lang="en-US" dirty="0" smtClean="0"/>
              <a:t>“An “impersonal God”—well and good. “ (125).</a:t>
            </a:r>
          </a:p>
          <a:p>
            <a:pPr marL="438912" indent="-320040" eaLnBrk="1" fontAlgn="auto" hangingPunct="1">
              <a:spcBef>
                <a:spcPts val="0"/>
              </a:spcBef>
              <a:spcAft>
                <a:spcPts val="0"/>
              </a:spcAft>
              <a:buFont typeface="Wingdings 2"/>
              <a:buChar char=""/>
              <a:defRPr/>
            </a:pPr>
            <a:r>
              <a:rPr lang="en-US" dirty="0" smtClean="0"/>
              <a:t>“A formless life-force surging through us, a vast power which we can tap—best of all. But God Himself, alive, pulling at the other end of the cord, perhaps approaching at an infinite speed, the hunter, king, husband—that is quite another matter” (125).</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XII The Propriety of Miracles</a:t>
            </a:r>
            <a:endParaRPr lang="en-US" dirty="0">
              <a:solidFill>
                <a:schemeClr val="accent1">
                  <a:satMod val="150000"/>
                </a:schemeClr>
              </a:solidFill>
            </a:endParaRPr>
          </a:p>
        </p:txBody>
      </p:sp>
      <p:sp>
        <p:nvSpPr>
          <p:cNvPr id="3" name="Content Placeholder 2"/>
          <p:cNvSpPr>
            <a:spLocks noGrp="1"/>
          </p:cNvSpPr>
          <p:nvPr>
            <p:ph idx="1"/>
          </p:nvPr>
        </p:nvSpPr>
        <p:spPr/>
        <p:txBody>
          <a:bodyPr rtlCol="0">
            <a:normAutofit fontScale="85000" lnSpcReduction="10000"/>
          </a:bodyPr>
          <a:lstStyle/>
          <a:p>
            <a:pPr marL="438912" indent="-320040" eaLnBrk="1" fontAlgn="auto" hangingPunct="1">
              <a:spcBef>
                <a:spcPts val="0"/>
              </a:spcBef>
              <a:spcAft>
                <a:spcPts val="0"/>
              </a:spcAft>
              <a:buFont typeface="Wingdings 2"/>
              <a:buChar char=""/>
              <a:defRPr/>
            </a:pPr>
            <a:r>
              <a:rPr lang="en-US" dirty="0" smtClean="0"/>
              <a:t>“He might work miracles. But would He? Many people of sincere piety feel that He would not. They think it unworthy of Him” (126). (as in </a:t>
            </a:r>
            <a:r>
              <a:rPr lang="en-US" i="1" dirty="0" err="1" smtClean="0"/>
              <a:t>deus</a:t>
            </a:r>
            <a:r>
              <a:rPr lang="en-US" i="1" dirty="0" smtClean="0"/>
              <a:t> ex </a:t>
            </a:r>
            <a:r>
              <a:rPr lang="en-US" i="1" dirty="0" err="1" smtClean="0"/>
              <a:t>machina</a:t>
            </a:r>
            <a:r>
              <a:rPr lang="en-US" dirty="0" smtClean="0"/>
              <a:t>)</a:t>
            </a:r>
          </a:p>
          <a:p>
            <a:pPr marL="438912" indent="-320040" eaLnBrk="1" fontAlgn="auto" hangingPunct="1">
              <a:spcBef>
                <a:spcPts val="0"/>
              </a:spcBef>
              <a:spcAft>
                <a:spcPts val="0"/>
              </a:spcAft>
              <a:buFont typeface="Wingdings 2"/>
              <a:buChar char=""/>
              <a:defRPr/>
            </a:pPr>
            <a:r>
              <a:rPr lang="en-US" dirty="0" smtClean="0"/>
              <a:t>“If they [miracles] have occurred, they have occurred because they are the very thing this universal story is about” (131).</a:t>
            </a:r>
          </a:p>
          <a:p>
            <a:pPr marL="438912" indent="-320040" eaLnBrk="1" fontAlgn="auto" hangingPunct="1">
              <a:spcBef>
                <a:spcPts val="0"/>
              </a:spcBef>
              <a:spcAft>
                <a:spcPts val="0"/>
              </a:spcAft>
              <a:buFont typeface="Wingdings 2"/>
              <a:buChar char=""/>
              <a:defRPr/>
            </a:pPr>
            <a:r>
              <a:rPr lang="en-US" dirty="0" smtClean="0"/>
              <a:t>“Death and Resurrection are what the story is about; and had we but eyes to see it, this has been hinted on every page, met us, in some disguise, at every turn, and even been muttered in conversations between such minor characters (if they are minor characters) as the vegetables” (131).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The Circumstances (continued)</a:t>
            </a:r>
            <a:endParaRPr lang="en-US" dirty="0">
              <a:solidFill>
                <a:schemeClr val="accent1">
                  <a:satMod val="150000"/>
                </a:schemeClr>
              </a:solidFill>
            </a:endParaRPr>
          </a:p>
        </p:txBody>
      </p:sp>
      <p:sp>
        <p:nvSpPr>
          <p:cNvPr id="21506" name="Content Placeholder 2"/>
          <p:cNvSpPr>
            <a:spLocks noGrp="1"/>
          </p:cNvSpPr>
          <p:nvPr>
            <p:ph idx="1"/>
          </p:nvPr>
        </p:nvSpPr>
        <p:spPr/>
        <p:txBody>
          <a:bodyPr/>
          <a:lstStyle/>
          <a:p>
            <a:pPr eaLnBrk="1" hangingPunct="1"/>
            <a:r>
              <a:rPr lang="en-US" sz="2900" smtClean="0"/>
              <a:t>The book was published in 1947. A debate with Elizabeth Anscombe at the Socratic Club on February 2, 1948 allegedly led Lewis to cease writing in the field of philosophy, although he did actually revise </a:t>
            </a:r>
            <a:r>
              <a:rPr lang="en-US" sz="2900" i="1" smtClean="0"/>
              <a:t>Miracles </a:t>
            </a:r>
            <a:r>
              <a:rPr lang="en-US" sz="2900" smtClean="0"/>
              <a:t>following that debate. Anscombe, a Roman Catholic, challenged his idea that naturalism is self-refuting. Lewis later revised chapter 3, originally entitled “The Self-Contradiction of the Naturalist,” and entitled the chapter, “The Cardinal Difficulty of the Naturalist.”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XIII On Probability</a:t>
            </a:r>
            <a:endParaRPr lang="en-US" dirty="0">
              <a:solidFill>
                <a:schemeClr val="accent1">
                  <a:satMod val="150000"/>
                </a:schemeClr>
              </a:solidFill>
            </a:endParaRPr>
          </a:p>
        </p:txBody>
      </p:sp>
      <p:sp>
        <p:nvSpPr>
          <p:cNvPr id="3" name="Content Placeholder 2"/>
          <p:cNvSpPr>
            <a:spLocks noGrp="1"/>
          </p:cNvSpPr>
          <p:nvPr>
            <p:ph idx="1"/>
          </p:nvPr>
        </p:nvSpPr>
        <p:spPr/>
        <p:txBody>
          <a:bodyPr rtlCol="0">
            <a:normAutofit fontScale="77500" lnSpcReduction="20000"/>
          </a:bodyPr>
          <a:lstStyle/>
          <a:p>
            <a:pPr marL="438912" indent="-320040" eaLnBrk="1" fontAlgn="auto" hangingPunct="1">
              <a:spcBef>
                <a:spcPts val="0"/>
              </a:spcBef>
              <a:spcAft>
                <a:spcPts val="0"/>
              </a:spcAft>
              <a:buFont typeface="Wingdings 2"/>
              <a:buChar char=""/>
              <a:defRPr/>
            </a:pPr>
            <a:r>
              <a:rPr lang="en-US" dirty="0" smtClean="0"/>
              <a:t>“This does not mean, of course, that we are committed to believing all stories of miracles” (132).</a:t>
            </a:r>
          </a:p>
          <a:p>
            <a:pPr marL="438912" indent="-320040" eaLnBrk="1" fontAlgn="auto" hangingPunct="1">
              <a:spcBef>
                <a:spcPts val="0"/>
              </a:spcBef>
              <a:spcAft>
                <a:spcPts val="0"/>
              </a:spcAft>
              <a:buFont typeface="Wingdings 2"/>
              <a:buChar char=""/>
              <a:defRPr/>
            </a:pPr>
            <a:r>
              <a:rPr lang="en-US" dirty="0" smtClean="0"/>
              <a:t>“We must therefore find a criterion whereby to judge any particular story of the miraculous” i.e. good historical evidence (132).</a:t>
            </a:r>
          </a:p>
          <a:p>
            <a:pPr marL="438912" indent="-320040" eaLnBrk="1" fontAlgn="auto" hangingPunct="1">
              <a:spcBef>
                <a:spcPts val="0"/>
              </a:spcBef>
              <a:spcAft>
                <a:spcPts val="0"/>
              </a:spcAft>
              <a:buFont typeface="Wingdings 2"/>
              <a:buChar char=""/>
              <a:defRPr/>
            </a:pPr>
            <a:r>
              <a:rPr lang="en-US" u="sng" dirty="0" smtClean="0"/>
              <a:t>On the hypocrisy of Naturalism</a:t>
            </a:r>
            <a:r>
              <a:rPr lang="en-US" dirty="0" smtClean="0"/>
              <a:t>: “Collective hallucination, hypnotism of </a:t>
            </a:r>
            <a:r>
              <a:rPr lang="en-US" dirty="0" err="1" smtClean="0"/>
              <a:t>unconsenting</a:t>
            </a:r>
            <a:r>
              <a:rPr lang="en-US" dirty="0" smtClean="0"/>
              <a:t> spectators, widespread instantaneous conspiracy in lying by persons not otherwise known to be liars and not likely to gain by the lie—all these are known to be very improbable events: so improbable that, except for the special purpose of excluding a miracle, they are never suggested. But they are preferred to the admission of a miracle” (133).</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eaLnBrk="1" fontAlgn="auto" hangingPunct="1">
              <a:spcAft>
                <a:spcPts val="0"/>
              </a:spcAft>
              <a:defRPr/>
            </a:pPr>
            <a:r>
              <a:rPr lang="en-US" sz="3600" dirty="0" smtClean="0">
                <a:solidFill>
                  <a:schemeClr val="accent1">
                    <a:satMod val="150000"/>
                  </a:schemeClr>
                </a:solidFill>
              </a:rPr>
              <a:t>David Hume, </a:t>
            </a:r>
            <a:r>
              <a:rPr lang="en-US" sz="3600" i="1" dirty="0" smtClean="0">
                <a:solidFill>
                  <a:schemeClr val="accent1">
                    <a:satMod val="150000"/>
                  </a:schemeClr>
                </a:solidFill>
              </a:rPr>
              <a:t>Enquiry concerning Human Understanding</a:t>
            </a:r>
            <a:r>
              <a:rPr lang="en-US" sz="3600" dirty="0" smtClean="0">
                <a:solidFill>
                  <a:schemeClr val="accent1">
                    <a:satMod val="150000"/>
                  </a:schemeClr>
                </a:solidFill>
              </a:rPr>
              <a:t>, Section X, “On Miracles”</a:t>
            </a:r>
            <a:endParaRPr lang="en-US" sz="3600" dirty="0">
              <a:solidFill>
                <a:schemeClr val="accent1">
                  <a:satMod val="150000"/>
                </a:schemeClr>
              </a:solidFill>
            </a:endParaRPr>
          </a:p>
        </p:txBody>
      </p:sp>
      <p:sp>
        <p:nvSpPr>
          <p:cNvPr id="3" name="Content Placeholder 2"/>
          <p:cNvSpPr>
            <a:spLocks noGrp="1"/>
          </p:cNvSpPr>
          <p:nvPr>
            <p:ph idx="1"/>
          </p:nvPr>
        </p:nvSpPr>
        <p:spPr/>
        <p:txBody>
          <a:bodyPr rtlCol="0">
            <a:normAutofit lnSpcReduction="10000"/>
          </a:bodyPr>
          <a:lstStyle/>
          <a:p>
            <a:pPr marL="438912" indent="-320040" eaLnBrk="1" fontAlgn="auto" hangingPunct="1">
              <a:spcBef>
                <a:spcPts val="0"/>
              </a:spcBef>
              <a:spcAft>
                <a:spcPts val="0"/>
              </a:spcAft>
              <a:buFont typeface="Wingdings 2"/>
              <a:buChar char=""/>
              <a:defRPr/>
            </a:pPr>
            <a:r>
              <a:rPr lang="en-US" dirty="0" smtClean="0"/>
              <a:t>“Ever since Hume’s famous </a:t>
            </a:r>
            <a:r>
              <a:rPr lang="en-US" i="1" dirty="0" smtClean="0"/>
              <a:t>Essay </a:t>
            </a:r>
            <a:r>
              <a:rPr lang="en-US" dirty="0" smtClean="0"/>
              <a:t>it has been believed that historical statements about miracles are the most intrinsically improbable of all historical statements. According to Hume, probability rests on what may be called the majority vote of our past experiences. The more often a thing has been known to happen, the more probable it is that it should happen again; and the less often the less probable” (134).</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More on Hume</a:t>
            </a:r>
            <a:endParaRPr lang="en-US" dirty="0">
              <a:solidFill>
                <a:schemeClr val="accent1">
                  <a:satMod val="150000"/>
                </a:schemeClr>
              </a:solidFill>
            </a:endParaRPr>
          </a:p>
        </p:txBody>
      </p:sp>
      <p:sp>
        <p:nvSpPr>
          <p:cNvPr id="3" name="Content Placeholder 2"/>
          <p:cNvSpPr>
            <a:spLocks noGrp="1"/>
          </p:cNvSpPr>
          <p:nvPr>
            <p:ph idx="1"/>
          </p:nvPr>
        </p:nvSpPr>
        <p:spPr/>
        <p:txBody>
          <a:bodyPr rtlCol="0">
            <a:normAutofit fontScale="77500" lnSpcReduction="20000"/>
          </a:bodyPr>
          <a:lstStyle/>
          <a:p>
            <a:pPr marL="438912" indent="-320040" eaLnBrk="1" fontAlgn="auto" hangingPunct="1">
              <a:spcBef>
                <a:spcPts val="0"/>
              </a:spcBef>
              <a:spcAft>
                <a:spcPts val="0"/>
              </a:spcAft>
              <a:buFont typeface="Wingdings 2"/>
              <a:buChar char=""/>
              <a:defRPr/>
            </a:pPr>
            <a:r>
              <a:rPr lang="en-US" dirty="0" smtClean="0"/>
              <a:t>But is Nature Uniform?</a:t>
            </a:r>
          </a:p>
          <a:p>
            <a:pPr marL="438912" indent="-320040" eaLnBrk="1" fontAlgn="auto" hangingPunct="1">
              <a:spcBef>
                <a:spcPts val="0"/>
              </a:spcBef>
              <a:spcAft>
                <a:spcPts val="0"/>
              </a:spcAft>
              <a:buFont typeface="Wingdings 2"/>
              <a:buChar char=""/>
              <a:defRPr/>
            </a:pPr>
            <a:r>
              <a:rPr lang="en-US" dirty="0" smtClean="0"/>
              <a:t>“In science, said the late Sir Arthur </a:t>
            </a:r>
            <a:r>
              <a:rPr lang="en-US" dirty="0" err="1" smtClean="0"/>
              <a:t>Eddington</a:t>
            </a:r>
            <a:r>
              <a:rPr lang="en-US" dirty="0" smtClean="0"/>
              <a:t>, ‘we sometimes have convictions which we cherish but cannot justify; we are influenced by some innate sense of the fitness of things.” This may sound a perilously subjective and aesthetic criterion; but can one doubt that it is a principal source of our belief in Uniformity?’” (138)</a:t>
            </a:r>
          </a:p>
          <a:p>
            <a:pPr marL="438912" indent="-320040" eaLnBrk="1" fontAlgn="auto" hangingPunct="1">
              <a:spcBef>
                <a:spcPts val="0"/>
              </a:spcBef>
              <a:spcAft>
                <a:spcPts val="0"/>
              </a:spcAft>
              <a:buFont typeface="Wingdings 2"/>
              <a:buChar char=""/>
              <a:defRPr/>
            </a:pPr>
            <a:r>
              <a:rPr lang="en-US" dirty="0" smtClean="0"/>
              <a:t>Faith in Uniformity makes scientific knowledge possible.</a:t>
            </a:r>
          </a:p>
          <a:p>
            <a:pPr marL="438912" indent="-320040" eaLnBrk="1" fontAlgn="auto" hangingPunct="1">
              <a:spcBef>
                <a:spcPts val="0"/>
              </a:spcBef>
              <a:spcAft>
                <a:spcPts val="0"/>
              </a:spcAft>
              <a:buFont typeface="Wingdings 2"/>
              <a:buChar char=""/>
              <a:defRPr/>
            </a:pPr>
            <a:r>
              <a:rPr lang="en-US" dirty="0" smtClean="0"/>
              <a:t>“If Naturalism is true we have no reason to trust our conviction that Nature is uniform” (139).</a:t>
            </a:r>
          </a:p>
          <a:p>
            <a:pPr marL="438912" indent="-320040" eaLnBrk="1" fontAlgn="auto" hangingPunct="1">
              <a:spcBef>
                <a:spcPts val="0"/>
              </a:spcBef>
              <a:spcAft>
                <a:spcPts val="0"/>
              </a:spcAft>
              <a:buFont typeface="Wingdings 2"/>
              <a:buChar char=""/>
              <a:defRPr/>
            </a:pPr>
            <a:r>
              <a:rPr lang="en-US" dirty="0" smtClean="0"/>
              <a:t>“In the three following chapters I will try to present the central miracles of the Christian Faith in such a way as to exhibit their ‘fitness.’” (142).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XIV The Grand Miracle</a:t>
            </a:r>
            <a:endParaRPr lang="en-US" dirty="0">
              <a:solidFill>
                <a:schemeClr val="accent1">
                  <a:satMod val="150000"/>
                </a:schemeClr>
              </a:solidFill>
            </a:endParaRPr>
          </a:p>
        </p:txBody>
      </p:sp>
      <p:sp>
        <p:nvSpPr>
          <p:cNvPr id="3" name="Content Placeholder 2"/>
          <p:cNvSpPr>
            <a:spLocks noGrp="1"/>
          </p:cNvSpPr>
          <p:nvPr>
            <p:ph idx="1"/>
          </p:nvPr>
        </p:nvSpPr>
        <p:spPr/>
        <p:txBody>
          <a:bodyPr rtlCol="0">
            <a:normAutofit lnSpcReduction="10000"/>
          </a:bodyPr>
          <a:lstStyle/>
          <a:p>
            <a:pPr marL="438912" indent="-320040" eaLnBrk="1" fontAlgn="auto" hangingPunct="1">
              <a:spcBef>
                <a:spcPts val="0"/>
              </a:spcBef>
              <a:spcAft>
                <a:spcPts val="0"/>
              </a:spcAft>
              <a:buFont typeface="Wingdings 2"/>
              <a:buChar char=""/>
              <a:defRPr/>
            </a:pPr>
            <a:r>
              <a:rPr lang="en-US" dirty="0" smtClean="0"/>
              <a:t>The Incarnation!</a:t>
            </a:r>
          </a:p>
          <a:p>
            <a:pPr marL="438912" indent="-320040" eaLnBrk="1" fontAlgn="auto" hangingPunct="1">
              <a:spcBef>
                <a:spcPts val="0"/>
              </a:spcBef>
              <a:spcAft>
                <a:spcPts val="0"/>
              </a:spcAft>
              <a:buFont typeface="Wingdings 2"/>
              <a:buChar char=""/>
              <a:defRPr/>
            </a:pPr>
            <a:r>
              <a:rPr lang="en-US" dirty="0" smtClean="0"/>
              <a:t>“Every other miracle prepares for this, or exhibits this, or results from this” (143).</a:t>
            </a:r>
          </a:p>
          <a:p>
            <a:pPr marL="438912" indent="-320040" eaLnBrk="1" fontAlgn="auto" hangingPunct="1">
              <a:spcBef>
                <a:spcPts val="0"/>
              </a:spcBef>
              <a:spcAft>
                <a:spcPts val="0"/>
              </a:spcAft>
              <a:buFont typeface="Wingdings 2"/>
              <a:buChar char=""/>
              <a:defRPr/>
            </a:pPr>
            <a:r>
              <a:rPr lang="en-US" dirty="0" smtClean="0"/>
              <a:t>“The credibility [of the Incarnation] will depend on the extent to which the doctrine, if accepted, can illuminate and integrate that whole mass” (145).</a:t>
            </a:r>
          </a:p>
          <a:p>
            <a:pPr marL="438912" indent="-320040" eaLnBrk="1" fontAlgn="auto" hangingPunct="1">
              <a:spcBef>
                <a:spcPts val="0"/>
              </a:spcBef>
              <a:spcAft>
                <a:spcPts val="0"/>
              </a:spcAft>
              <a:buFont typeface="Wingdings 2"/>
              <a:buChar char=""/>
              <a:defRPr/>
            </a:pPr>
            <a:r>
              <a:rPr lang="en-US" dirty="0" smtClean="0"/>
              <a:t>Our life is a faint image of the Divine Incarnation (147).</a:t>
            </a:r>
          </a:p>
          <a:p>
            <a:pPr marL="438912" indent="-320040" eaLnBrk="1" fontAlgn="auto" hangingPunct="1">
              <a:spcBef>
                <a:spcPts val="0"/>
              </a:spcBef>
              <a:spcAft>
                <a:spcPts val="0"/>
              </a:spcAft>
              <a:buFont typeface="Wingdings 2"/>
              <a:buChar char=""/>
              <a:defRPr/>
            </a:pPr>
            <a:r>
              <a:rPr lang="en-US" u="sng" dirty="0" smtClean="0"/>
              <a:t>Principle</a:t>
            </a:r>
            <a:r>
              <a:rPr lang="en-US" dirty="0" smtClean="0"/>
              <a:t>: The great enters the little.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XIV The Grand Miracle</a:t>
            </a:r>
            <a:endParaRPr lang="en-US" dirty="0">
              <a:solidFill>
                <a:schemeClr val="accent1">
                  <a:satMod val="150000"/>
                </a:schemeClr>
              </a:solidFill>
            </a:endParaRPr>
          </a:p>
        </p:txBody>
      </p:sp>
      <p:sp>
        <p:nvSpPr>
          <p:cNvPr id="3" name="Content Placeholder 2"/>
          <p:cNvSpPr>
            <a:spLocks noGrp="1"/>
          </p:cNvSpPr>
          <p:nvPr>
            <p:ph idx="1"/>
          </p:nvPr>
        </p:nvSpPr>
        <p:spPr/>
        <p:txBody>
          <a:bodyPr rtlCol="0">
            <a:normAutofit fontScale="92500" lnSpcReduction="10000"/>
          </a:bodyPr>
          <a:lstStyle/>
          <a:p>
            <a:pPr marL="438912" indent="-320040" eaLnBrk="1" fontAlgn="auto" hangingPunct="1">
              <a:spcBef>
                <a:spcPts val="0"/>
              </a:spcBef>
              <a:spcAft>
                <a:spcPts val="0"/>
              </a:spcAft>
              <a:buFont typeface="Wingdings 2"/>
              <a:buChar char=""/>
              <a:defRPr/>
            </a:pPr>
            <a:r>
              <a:rPr lang="en-US" dirty="0" smtClean="0"/>
              <a:t>“But He goes down to come up again and bring the whole ruined world up with Him” (148).</a:t>
            </a:r>
          </a:p>
          <a:p>
            <a:pPr marL="438912" indent="-320040" eaLnBrk="1" fontAlgn="auto" hangingPunct="1">
              <a:spcBef>
                <a:spcPts val="0"/>
              </a:spcBef>
              <a:spcAft>
                <a:spcPts val="0"/>
              </a:spcAft>
              <a:buFont typeface="Wingdings 2"/>
              <a:buChar char=""/>
              <a:defRPr/>
            </a:pPr>
            <a:r>
              <a:rPr lang="en-US" u="sng" dirty="0" smtClean="0"/>
              <a:t>Principle</a:t>
            </a:r>
            <a:r>
              <a:rPr lang="en-US" dirty="0" smtClean="0"/>
              <a:t>: Death and Rebirth (p. 166: “the very formula of reality”; cf. </a:t>
            </a:r>
            <a:r>
              <a:rPr lang="en-US" i="1" dirty="0" smtClean="0"/>
              <a:t>TLWW</a:t>
            </a:r>
            <a:r>
              <a:rPr lang="en-US" dirty="0" smtClean="0"/>
              <a:t>)</a:t>
            </a:r>
          </a:p>
          <a:p>
            <a:pPr marL="438912" indent="-320040" eaLnBrk="1" fontAlgn="auto" hangingPunct="1">
              <a:spcBef>
                <a:spcPts val="0"/>
              </a:spcBef>
              <a:spcAft>
                <a:spcPts val="0"/>
              </a:spcAft>
              <a:buFont typeface="Wingdings 2"/>
              <a:buChar char=""/>
              <a:defRPr/>
            </a:pPr>
            <a:r>
              <a:rPr lang="en-US" dirty="0" smtClean="0"/>
              <a:t>“He is the God of wheat and wine and oil…. He is constantly doing all the things that Nature-Gods do: He is Bacchus, Venus, Ceres all rolled into one” (151f.).</a:t>
            </a:r>
          </a:p>
          <a:p>
            <a:pPr marL="438912" indent="-320040" eaLnBrk="1" fontAlgn="auto" hangingPunct="1">
              <a:spcBef>
                <a:spcPts val="0"/>
              </a:spcBef>
              <a:spcAft>
                <a:spcPts val="0"/>
              </a:spcAft>
              <a:buFont typeface="Wingdings 2"/>
              <a:buChar char=""/>
              <a:defRPr/>
            </a:pPr>
            <a:r>
              <a:rPr lang="en-US" u="sng" dirty="0" smtClean="0"/>
              <a:t>Principle</a:t>
            </a:r>
            <a:r>
              <a:rPr lang="en-US" dirty="0" smtClean="0"/>
              <a:t>: “the principle of </a:t>
            </a:r>
            <a:r>
              <a:rPr lang="en-US" i="1" dirty="0" smtClean="0"/>
              <a:t>Vicariousness,” </a:t>
            </a:r>
            <a:r>
              <a:rPr lang="en-US" dirty="0" smtClean="0"/>
              <a:t>a principle true also in nature (157)</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XIV The Grand Miracle</a:t>
            </a:r>
            <a:endParaRPr lang="en-US" dirty="0">
              <a:solidFill>
                <a:schemeClr val="accent1">
                  <a:satMod val="150000"/>
                </a:schemeClr>
              </a:solidFill>
            </a:endParaRPr>
          </a:p>
        </p:txBody>
      </p:sp>
      <p:sp>
        <p:nvSpPr>
          <p:cNvPr id="3" name="Content Placeholder 2"/>
          <p:cNvSpPr>
            <a:spLocks noGrp="1"/>
          </p:cNvSpPr>
          <p:nvPr>
            <p:ph idx="1"/>
          </p:nvPr>
        </p:nvSpPr>
        <p:spPr/>
        <p:txBody>
          <a:bodyPr/>
          <a:lstStyle/>
          <a:p>
            <a:pPr eaLnBrk="1" hangingPunct="1"/>
            <a:r>
              <a:rPr lang="en-US" smtClean="0"/>
              <a:t>“Nature has all the air of a good thing spoiled” (161).</a:t>
            </a:r>
          </a:p>
          <a:p>
            <a:pPr eaLnBrk="1" hangingPunct="1"/>
            <a:r>
              <a:rPr lang="en-US" smtClean="0"/>
              <a:t>The Incarnation is the union of the supernatural and the natural, and so it proves that the supernatural can come into the natural.</a:t>
            </a:r>
          </a:p>
          <a:p>
            <a:pPr eaLnBrk="1" hangingPunct="1"/>
            <a:r>
              <a:rPr lang="en-US" smtClean="0"/>
              <a:t>“To be high or central means to abdicate continually” (164).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XV Miracles of the Old Creation</a:t>
            </a:r>
            <a:endParaRPr lang="en-US" dirty="0">
              <a:solidFill>
                <a:schemeClr val="accent1">
                  <a:satMod val="150000"/>
                </a:schemeClr>
              </a:solidFill>
            </a:endParaRPr>
          </a:p>
        </p:txBody>
      </p:sp>
      <p:sp>
        <p:nvSpPr>
          <p:cNvPr id="107522" name="Content Placeholder 2"/>
          <p:cNvSpPr>
            <a:spLocks noGrp="1"/>
          </p:cNvSpPr>
          <p:nvPr>
            <p:ph idx="1"/>
          </p:nvPr>
        </p:nvSpPr>
        <p:spPr/>
        <p:txBody>
          <a:bodyPr/>
          <a:lstStyle/>
          <a:p>
            <a:pPr eaLnBrk="1" hangingPunct="1"/>
            <a:r>
              <a:rPr lang="en-US" smtClean="0"/>
              <a:t>“The fitness of the Christian miracles, and their difference from these mythological miracles, lies in the fact that they show invasion by a Power which is not alien” (174).</a:t>
            </a:r>
          </a:p>
          <a:p>
            <a:pPr eaLnBrk="1" hangingPunct="1"/>
            <a:endParaRPr lang="en-US"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Lewis’s Types of Miracles</a:t>
            </a:r>
            <a:endParaRPr lang="en-US" dirty="0">
              <a:solidFill>
                <a:schemeClr val="accent1">
                  <a:satMod val="150000"/>
                </a:schemeClr>
              </a:solidFill>
            </a:endParaRPr>
          </a:p>
        </p:txBody>
      </p:sp>
      <p:sp>
        <p:nvSpPr>
          <p:cNvPr id="3" name="Content Placeholder 2"/>
          <p:cNvSpPr>
            <a:spLocks noGrp="1"/>
          </p:cNvSpPr>
          <p:nvPr>
            <p:ph idx="1"/>
          </p:nvPr>
        </p:nvSpPr>
        <p:spPr/>
        <p:txBody>
          <a:bodyPr rtlCol="0">
            <a:normAutofit fontScale="85000" lnSpcReduction="10000"/>
          </a:bodyPr>
          <a:lstStyle/>
          <a:p>
            <a:pPr marL="438912" indent="-320040" eaLnBrk="1" fontAlgn="auto" hangingPunct="1">
              <a:spcBef>
                <a:spcPts val="0"/>
              </a:spcBef>
              <a:spcAft>
                <a:spcPts val="0"/>
              </a:spcAft>
              <a:buFont typeface="Wingdings 2"/>
              <a:buChar char=""/>
              <a:defRPr/>
            </a:pPr>
            <a:r>
              <a:rPr lang="en-US" dirty="0" smtClean="0"/>
              <a:t>“I contend that in all these miracles alike the incarnate God does suddenly and locally something that God has done or will do in general” (177).</a:t>
            </a:r>
          </a:p>
          <a:p>
            <a:pPr marL="438912" indent="-320040" eaLnBrk="1" fontAlgn="auto" hangingPunct="1">
              <a:spcBef>
                <a:spcPts val="0"/>
              </a:spcBef>
              <a:spcAft>
                <a:spcPts val="0"/>
              </a:spcAft>
              <a:buFont typeface="Wingdings 2"/>
              <a:buChar char=""/>
              <a:defRPr/>
            </a:pPr>
            <a:r>
              <a:rPr lang="en-US" dirty="0" smtClean="0"/>
              <a:t>Two types: Miracles of the Old Creation and Miracles of the New Creation (177)</a:t>
            </a:r>
          </a:p>
          <a:p>
            <a:pPr marL="438912" indent="-320040" eaLnBrk="1" fontAlgn="auto" hangingPunct="1">
              <a:spcBef>
                <a:spcPts val="0"/>
              </a:spcBef>
              <a:spcAft>
                <a:spcPts val="0"/>
              </a:spcAft>
              <a:buFont typeface="Wingdings 2"/>
              <a:buChar char=""/>
              <a:defRPr/>
            </a:pPr>
            <a:r>
              <a:rPr lang="en-US" u="sng" dirty="0" smtClean="0"/>
              <a:t>Old Creation Miracle</a:t>
            </a:r>
            <a:r>
              <a:rPr lang="en-US" dirty="0" smtClean="0"/>
              <a:t> (already seen on the large scale): water into wine, feeding of the 5,000</a:t>
            </a:r>
          </a:p>
          <a:p>
            <a:pPr marL="438912" indent="-320040" eaLnBrk="1" fontAlgn="auto" hangingPunct="1">
              <a:spcBef>
                <a:spcPts val="0"/>
              </a:spcBef>
              <a:spcAft>
                <a:spcPts val="0"/>
              </a:spcAft>
              <a:buFont typeface="Wingdings 2"/>
              <a:buChar char=""/>
              <a:defRPr/>
            </a:pPr>
            <a:r>
              <a:rPr lang="en-US" u="sng" dirty="0" smtClean="0"/>
              <a:t>New Creation Miracle</a:t>
            </a:r>
            <a:r>
              <a:rPr lang="en-US" dirty="0" smtClean="0"/>
              <a:t> (still to come): raising the dead (a miracle of reversal, “playing backwards a film that we have always seen played forwards”), the Transfiguration, walking on water, raising of Lazarus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XVI Miracles of the New Creation</a:t>
            </a:r>
            <a:endParaRPr lang="en-US" dirty="0">
              <a:solidFill>
                <a:schemeClr val="accent1">
                  <a:satMod val="150000"/>
                </a:schemeClr>
              </a:solidFill>
            </a:endParaRPr>
          </a:p>
        </p:txBody>
      </p:sp>
      <p:sp>
        <p:nvSpPr>
          <p:cNvPr id="3" name="Content Placeholder 2"/>
          <p:cNvSpPr>
            <a:spLocks noGrp="1"/>
          </p:cNvSpPr>
          <p:nvPr>
            <p:ph idx="1"/>
          </p:nvPr>
        </p:nvSpPr>
        <p:spPr/>
        <p:txBody>
          <a:bodyPr rtlCol="0">
            <a:normAutofit fontScale="92500" lnSpcReduction="20000"/>
          </a:bodyPr>
          <a:lstStyle/>
          <a:p>
            <a:pPr marL="438912" indent="-320040" eaLnBrk="1" fontAlgn="auto" hangingPunct="1">
              <a:spcBef>
                <a:spcPts val="0"/>
              </a:spcBef>
              <a:spcAft>
                <a:spcPts val="0"/>
              </a:spcAft>
              <a:buFont typeface="Wingdings 2"/>
              <a:buChar char=""/>
              <a:defRPr/>
            </a:pPr>
            <a:r>
              <a:rPr lang="en-US" dirty="0" smtClean="0"/>
              <a:t>“The Resurrection is the central theme in every Christian sermon reported in the Acts” (189).</a:t>
            </a:r>
          </a:p>
          <a:p>
            <a:pPr marL="438912" indent="-320040" eaLnBrk="1" fontAlgn="auto" hangingPunct="1">
              <a:spcBef>
                <a:spcPts val="0"/>
              </a:spcBef>
              <a:spcAft>
                <a:spcPts val="0"/>
              </a:spcAft>
              <a:buFont typeface="Wingdings 2"/>
              <a:buChar char=""/>
              <a:defRPr/>
            </a:pPr>
            <a:r>
              <a:rPr lang="en-US" dirty="0" smtClean="0"/>
              <a:t>“…the Resurrection was not regarded simply or chiefly as evidence for the immortality of the soul” (190).</a:t>
            </a:r>
          </a:p>
          <a:p>
            <a:pPr marL="438912" indent="-320040" eaLnBrk="1" fontAlgn="auto" hangingPunct="1">
              <a:spcBef>
                <a:spcPts val="0"/>
              </a:spcBef>
              <a:spcAft>
                <a:spcPts val="0"/>
              </a:spcAft>
              <a:buFont typeface="Wingdings 2"/>
              <a:buChar char=""/>
              <a:defRPr/>
            </a:pPr>
            <a:r>
              <a:rPr lang="en-US" dirty="0" smtClean="0"/>
              <a:t>“I most fully allow that it is of more importance for you or me today to refrain from one sneer or to extend one charitable thought to an enemy than to know all that angels and archangels know about the mysteries of the New Creation” (213).</a:t>
            </a:r>
          </a:p>
          <a:p>
            <a:pPr marL="438912" indent="-320040" eaLnBrk="1" fontAlgn="auto" hangingPunct="1">
              <a:spcBef>
                <a:spcPts val="0"/>
              </a:spcBef>
              <a:spcAft>
                <a:spcPts val="0"/>
              </a:spcAft>
              <a:buFont typeface="Wingdings 2"/>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XVII Epilogue</a:t>
            </a:r>
            <a:endParaRPr lang="en-US" dirty="0">
              <a:solidFill>
                <a:schemeClr val="accent1">
                  <a:satMod val="150000"/>
                </a:schemeClr>
              </a:solidFill>
            </a:endParaRPr>
          </a:p>
        </p:txBody>
      </p:sp>
      <p:sp>
        <p:nvSpPr>
          <p:cNvPr id="3" name="Content Placeholder 2"/>
          <p:cNvSpPr>
            <a:spLocks noGrp="1"/>
          </p:cNvSpPr>
          <p:nvPr>
            <p:ph idx="1"/>
          </p:nvPr>
        </p:nvSpPr>
        <p:spPr/>
        <p:txBody>
          <a:bodyPr/>
          <a:lstStyle/>
          <a:p>
            <a:pPr eaLnBrk="1" hangingPunct="1"/>
            <a:r>
              <a:rPr lang="en-US" smtClean="0"/>
              <a:t>Turn to the historical evidence and begin with the New Testament rather than books </a:t>
            </a:r>
            <a:r>
              <a:rPr lang="en-US" i="1" smtClean="0"/>
              <a:t>about</a:t>
            </a:r>
            <a:r>
              <a:rPr lang="en-US" smtClean="0"/>
              <a:t> the New Testament.</a:t>
            </a:r>
          </a:p>
          <a:p>
            <a:pPr eaLnBrk="1" hangingPunct="1"/>
            <a:r>
              <a:rPr lang="en-US" smtClean="0"/>
              <a:t>In the books of scholars, watch for “…the concealed assumption that miracles are impossible, improbable, or improper” (216).</a:t>
            </a:r>
          </a:p>
          <a:p>
            <a:pPr eaLnBrk="1" hangingPunct="1"/>
            <a:r>
              <a:rPr lang="en-US" smtClean="0"/>
              <a:t>Use rational thinking rather than the habitual outlook or your feelings.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Aftermath</a:t>
            </a:r>
            <a:endParaRPr lang="en-US" dirty="0">
              <a:solidFill>
                <a:schemeClr val="accent1">
                  <a:satMod val="150000"/>
                </a:schemeClr>
              </a:solidFill>
            </a:endParaRPr>
          </a:p>
        </p:txBody>
      </p:sp>
      <p:sp>
        <p:nvSpPr>
          <p:cNvPr id="3" name="Content Placeholder 2"/>
          <p:cNvSpPr>
            <a:spLocks noGrp="1"/>
          </p:cNvSpPr>
          <p:nvPr>
            <p:ph idx="1"/>
          </p:nvPr>
        </p:nvSpPr>
        <p:spPr/>
        <p:txBody>
          <a:bodyPr rtlCol="0">
            <a:normAutofit fontScale="77500" lnSpcReduction="20000"/>
          </a:bodyPr>
          <a:lstStyle/>
          <a:p>
            <a:pPr marL="438912" indent="-320040" eaLnBrk="1" fontAlgn="auto" hangingPunct="1">
              <a:spcBef>
                <a:spcPts val="0"/>
              </a:spcBef>
              <a:spcAft>
                <a:spcPts val="0"/>
              </a:spcAft>
              <a:buFont typeface="Wingdings 2"/>
              <a:buChar char=""/>
              <a:defRPr/>
            </a:pPr>
            <a:r>
              <a:rPr lang="en-US" dirty="0" smtClean="0"/>
              <a:t>In the 1960s, John Lucas, an Oxford philosopher (Lewis had not studied philosophy in 25 years), wanted a rerun of the </a:t>
            </a:r>
            <a:r>
              <a:rPr lang="en-US" dirty="0" err="1" smtClean="0"/>
              <a:t>Anscombe</a:t>
            </a:r>
            <a:r>
              <a:rPr lang="en-US" dirty="0" smtClean="0"/>
              <a:t>-Lewis debate</a:t>
            </a:r>
          </a:p>
          <a:p>
            <a:pPr marL="438912" indent="-320040" eaLnBrk="1" fontAlgn="auto" hangingPunct="1">
              <a:spcBef>
                <a:spcPts val="0"/>
              </a:spcBef>
              <a:spcAft>
                <a:spcPts val="0"/>
              </a:spcAft>
              <a:buFont typeface="Wingdings 2"/>
              <a:buChar char=""/>
              <a:defRPr/>
            </a:pPr>
            <a:r>
              <a:rPr lang="en-US" dirty="0" smtClean="0"/>
              <a:t>John Lucas took up Lewis’s side, and </a:t>
            </a:r>
            <a:r>
              <a:rPr lang="en-US" dirty="0" err="1" smtClean="0"/>
              <a:t>Anscombe</a:t>
            </a:r>
            <a:r>
              <a:rPr lang="en-US" dirty="0" smtClean="0"/>
              <a:t> took her own position. Lucas successfully upheld Lewis’s position.</a:t>
            </a:r>
          </a:p>
          <a:p>
            <a:pPr marL="438912" indent="-320040" eaLnBrk="1" fontAlgn="auto" hangingPunct="1">
              <a:spcBef>
                <a:spcPts val="0"/>
              </a:spcBef>
              <a:spcAft>
                <a:spcPts val="0"/>
              </a:spcAft>
              <a:buFont typeface="Wingdings 2"/>
              <a:buChar char=""/>
              <a:defRPr/>
            </a:pPr>
            <a:r>
              <a:rPr lang="en-US" dirty="0" smtClean="0"/>
              <a:t>Victor </a:t>
            </a:r>
            <a:r>
              <a:rPr lang="en-US" dirty="0" err="1" smtClean="0"/>
              <a:t>Reppert</a:t>
            </a:r>
            <a:r>
              <a:rPr lang="en-US" dirty="0" smtClean="0"/>
              <a:t>, </a:t>
            </a:r>
            <a:r>
              <a:rPr lang="en-US" i="1" dirty="0" smtClean="0"/>
              <a:t>C. S. Lewis’s Danger Idea: In Defense of the Argument from Reason</a:t>
            </a:r>
            <a:r>
              <a:rPr lang="en-US" dirty="0" smtClean="0"/>
              <a:t> (2003)</a:t>
            </a:r>
          </a:p>
          <a:p>
            <a:pPr marL="438912" indent="-320040" eaLnBrk="1" fontAlgn="auto" hangingPunct="1">
              <a:spcBef>
                <a:spcPts val="0"/>
              </a:spcBef>
              <a:spcAft>
                <a:spcPts val="0"/>
              </a:spcAft>
              <a:buFont typeface="Wingdings 2"/>
              <a:buChar char=""/>
              <a:defRPr/>
            </a:pPr>
            <a:r>
              <a:rPr lang="en-US" dirty="0" smtClean="0"/>
              <a:t>Dr. Rob Koons, University of Texas</a:t>
            </a:r>
          </a:p>
          <a:p>
            <a:pPr marL="438912" indent="-320040" eaLnBrk="1" fontAlgn="auto" hangingPunct="1">
              <a:spcBef>
                <a:spcPts val="0"/>
              </a:spcBef>
              <a:spcAft>
                <a:spcPts val="0"/>
              </a:spcAft>
              <a:buFont typeface="Wingdings 2"/>
              <a:buChar char=""/>
              <a:defRPr/>
            </a:pPr>
            <a:r>
              <a:rPr lang="en-US" dirty="0" smtClean="0"/>
              <a:t>Also William </a:t>
            </a:r>
            <a:r>
              <a:rPr lang="en-US" dirty="0" err="1" smtClean="0"/>
              <a:t>Hasker</a:t>
            </a:r>
            <a:r>
              <a:rPr lang="en-US" dirty="0" smtClean="0"/>
              <a:t>, Richard </a:t>
            </a:r>
            <a:r>
              <a:rPr lang="en-US" dirty="0" err="1" smtClean="0"/>
              <a:t>Purtill</a:t>
            </a:r>
            <a:r>
              <a:rPr lang="en-US" dirty="0" smtClean="0"/>
              <a:t>, and Dr. Angus Menuge</a:t>
            </a:r>
          </a:p>
          <a:p>
            <a:pPr marL="438912" indent="-320040" eaLnBrk="1" fontAlgn="auto" hangingPunct="1">
              <a:spcBef>
                <a:spcPts val="0"/>
              </a:spcBef>
              <a:spcAft>
                <a:spcPts val="0"/>
              </a:spcAft>
              <a:buFont typeface="Wingdings 2"/>
              <a:buChar char=""/>
              <a:defRPr/>
            </a:pPr>
            <a:r>
              <a:rPr lang="en-US" dirty="0" smtClean="0"/>
              <a:t>Victor </a:t>
            </a:r>
            <a:r>
              <a:rPr lang="en-US" dirty="0" err="1" smtClean="0"/>
              <a:t>Reppert</a:t>
            </a:r>
            <a:r>
              <a:rPr lang="en-US" dirty="0" smtClean="0"/>
              <a:t>, “</a:t>
            </a:r>
            <a:r>
              <a:rPr lang="en-US" i="1" dirty="0" smtClean="0"/>
              <a:t>Miracles</a:t>
            </a:r>
            <a:r>
              <a:rPr lang="en-US" dirty="0" smtClean="0"/>
              <a:t>: C. S. Lewis’s Critique of Naturalism,” </a:t>
            </a:r>
            <a:r>
              <a:rPr lang="en-US" i="1" dirty="0" smtClean="0"/>
              <a:t>C. S. Lewis: Life, Works, and Legacy</a:t>
            </a:r>
            <a:r>
              <a:rPr lang="en-US" dirty="0" smtClean="0"/>
              <a:t>, edited by Bruce L. Edwards, Vol. 3, 153-181.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p:stCondLst>
                        <p:cond delay="indefinite"/>
                      </p:stCondLst>
                      <p:childTnLst>
                        <p:par>
                          <p:cTn id="44" fill="hold">
                            <p:stCondLst>
                              <p:cond delay="0"/>
                            </p:stCondLst>
                            <p:childTnLst>
                              <p:par>
                                <p:cTn id="45" presetID="15"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accent1">
                    <a:satMod val="150000"/>
                  </a:schemeClr>
                </a:solidFill>
              </a:rPr>
              <a:t>Appendices (for your information)</a:t>
            </a:r>
            <a:endParaRPr lang="en-US" dirty="0">
              <a:solidFill>
                <a:schemeClr val="accent1">
                  <a:satMod val="150000"/>
                </a:schemeClr>
              </a:solidFill>
            </a:endParaRPr>
          </a:p>
        </p:txBody>
      </p:sp>
      <p:sp>
        <p:nvSpPr>
          <p:cNvPr id="115714" name="Content Placeholder 2"/>
          <p:cNvSpPr>
            <a:spLocks noGrp="1"/>
          </p:cNvSpPr>
          <p:nvPr>
            <p:ph idx="1"/>
          </p:nvPr>
        </p:nvSpPr>
        <p:spPr/>
        <p:txBody>
          <a:bodyPr/>
          <a:lstStyle/>
          <a:p>
            <a:pPr eaLnBrk="1" hangingPunct="1"/>
            <a:r>
              <a:rPr lang="en-US" smtClean="0"/>
              <a:t>Appendix A: On the Words “Spirit” and “Spiritual”</a:t>
            </a:r>
          </a:p>
          <a:p>
            <a:pPr eaLnBrk="1" hangingPunct="1"/>
            <a:r>
              <a:rPr lang="en-US" smtClean="0"/>
              <a:t>Appendix B: On “Special Providences” (denying a third class of events halfway between miracles and natural events since “not one sparrow falls to the ground” without God’s direction, p. 227)</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I The Scope of This Book</a:t>
            </a:r>
            <a:endParaRPr lang="en-US" dirty="0">
              <a:solidFill>
                <a:schemeClr val="accent1">
                  <a:satMod val="150000"/>
                </a:schemeClr>
              </a:solidFill>
            </a:endParaRPr>
          </a:p>
        </p:txBody>
      </p:sp>
      <p:sp>
        <p:nvSpPr>
          <p:cNvPr id="3" name="Content Placeholder 2"/>
          <p:cNvSpPr>
            <a:spLocks noGrp="1"/>
          </p:cNvSpPr>
          <p:nvPr>
            <p:ph idx="1"/>
          </p:nvPr>
        </p:nvSpPr>
        <p:spPr/>
        <p:txBody>
          <a:bodyPr rtlCol="0">
            <a:normAutofit fontScale="92500" lnSpcReduction="20000"/>
          </a:bodyPr>
          <a:lstStyle/>
          <a:p>
            <a:pPr marL="438912" indent="-320040" eaLnBrk="1" fontAlgn="auto" hangingPunct="1">
              <a:spcBef>
                <a:spcPts val="0"/>
              </a:spcBef>
              <a:spcAft>
                <a:spcPts val="0"/>
              </a:spcAft>
              <a:buFont typeface="Wingdings 2"/>
              <a:buChar char=""/>
              <a:defRPr/>
            </a:pPr>
            <a:r>
              <a:rPr lang="en-US" dirty="0" smtClean="0"/>
              <a:t>Whether or not miracles can occur cannot be determined on the basis of experience. Agree or not? Why or why not?</a:t>
            </a:r>
          </a:p>
          <a:p>
            <a:pPr marL="438912" indent="-320040" eaLnBrk="1" fontAlgn="auto" hangingPunct="1">
              <a:spcBef>
                <a:spcPts val="0"/>
              </a:spcBef>
              <a:spcAft>
                <a:spcPts val="0"/>
              </a:spcAft>
              <a:buFont typeface="Wingdings 2"/>
              <a:buChar char=""/>
              <a:defRPr/>
            </a:pPr>
            <a:r>
              <a:rPr lang="en-US" dirty="0" smtClean="0"/>
              <a:t>Whether or not miracles can occur cannot be determined on the basis of history. Agree or not? Why or why not?</a:t>
            </a:r>
          </a:p>
          <a:p>
            <a:pPr marL="438912" indent="-320040" eaLnBrk="1" fontAlgn="auto" hangingPunct="1">
              <a:spcBef>
                <a:spcPts val="0"/>
              </a:spcBef>
              <a:spcAft>
                <a:spcPts val="0"/>
              </a:spcAft>
              <a:buFont typeface="Wingdings 2"/>
              <a:buChar char=""/>
              <a:defRPr/>
            </a:pPr>
            <a:r>
              <a:rPr lang="en-US" dirty="0" smtClean="0"/>
              <a:t>The result of our historical inquiry will depend upon our presuppositions (“the philosophical views we are holding.”).</a:t>
            </a:r>
          </a:p>
          <a:p>
            <a:pPr marL="438912" indent="-320040" eaLnBrk="1" fontAlgn="auto" hangingPunct="1">
              <a:spcBef>
                <a:spcPts val="0"/>
              </a:spcBef>
              <a:spcAft>
                <a:spcPts val="0"/>
              </a:spcAft>
              <a:buFont typeface="Wingdings 2"/>
              <a:buChar char=""/>
              <a:defRPr/>
            </a:pPr>
            <a:r>
              <a:rPr lang="en-US" dirty="0" smtClean="0"/>
              <a:t>An example from John’s Gospel regarding predictive prophecy. That presupposition is not revealed, nor is it defended or explained.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eaLnBrk="1" fontAlgn="auto" hangingPunct="1">
              <a:spcAft>
                <a:spcPts val="0"/>
              </a:spcAft>
              <a:defRPr/>
            </a:pPr>
            <a:r>
              <a:rPr lang="en-US" sz="3600" dirty="0" smtClean="0">
                <a:solidFill>
                  <a:schemeClr val="accent1">
                    <a:satMod val="150000"/>
                  </a:schemeClr>
                </a:solidFill>
              </a:rPr>
              <a:t>II The Naturalist and the </a:t>
            </a:r>
            <a:r>
              <a:rPr lang="en-US" sz="3600" dirty="0" err="1" smtClean="0">
                <a:solidFill>
                  <a:schemeClr val="accent1">
                    <a:satMod val="150000"/>
                  </a:schemeClr>
                </a:solidFill>
              </a:rPr>
              <a:t>Supernaturalist</a:t>
            </a:r>
            <a:endParaRPr lang="en-US" sz="3600" dirty="0">
              <a:solidFill>
                <a:schemeClr val="accent1">
                  <a:satMod val="150000"/>
                </a:schemeClr>
              </a:solidFill>
            </a:endParaRPr>
          </a:p>
        </p:txBody>
      </p:sp>
      <p:sp>
        <p:nvSpPr>
          <p:cNvPr id="3" name="Content Placeholder 2"/>
          <p:cNvSpPr>
            <a:spLocks noGrp="1"/>
          </p:cNvSpPr>
          <p:nvPr>
            <p:ph idx="1"/>
          </p:nvPr>
        </p:nvSpPr>
        <p:spPr/>
        <p:txBody>
          <a:bodyPr/>
          <a:lstStyle/>
          <a:p>
            <a:pPr eaLnBrk="1" hangingPunct="1"/>
            <a:r>
              <a:rPr lang="en-US" smtClean="0"/>
              <a:t>Miracle: “an interference with Nature by supernatural power” (12)</a:t>
            </a:r>
          </a:p>
          <a:p>
            <a:pPr eaLnBrk="1" hangingPunct="1"/>
            <a:r>
              <a:rPr lang="en-US" smtClean="0"/>
              <a:t>Open universe vs. a closed universe</a:t>
            </a:r>
          </a:p>
          <a:p>
            <a:pPr eaLnBrk="1" hangingPunct="1"/>
            <a:r>
              <a:rPr lang="en-US" smtClean="0"/>
              <a:t>Naturalist: “people who believe that nothing exists except Nature”</a:t>
            </a:r>
          </a:p>
          <a:p>
            <a:pPr eaLnBrk="1" hangingPunct="1"/>
            <a:r>
              <a:rPr lang="en-US" smtClean="0"/>
              <a:t>Supernaturalist: “people who believe that something else exists besides Nature”</a:t>
            </a:r>
          </a:p>
          <a:p>
            <a:pPr eaLnBrk="1" hangingPunct="1"/>
            <a:r>
              <a:rPr lang="en-US" smtClean="0"/>
              <a:t>P.S. A thoroughgoing naturalist does not believe in free will.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Naturalism/Materialism</a:t>
            </a:r>
            <a:endParaRPr lang="en-US" dirty="0">
              <a:solidFill>
                <a:schemeClr val="accent1">
                  <a:satMod val="150000"/>
                </a:schemeClr>
              </a:solidFill>
            </a:endParaRPr>
          </a:p>
        </p:txBody>
      </p:sp>
      <p:sp>
        <p:nvSpPr>
          <p:cNvPr id="3" name="Content Placeholder 2"/>
          <p:cNvSpPr>
            <a:spLocks noGrp="1"/>
          </p:cNvSpPr>
          <p:nvPr>
            <p:ph idx="1"/>
          </p:nvPr>
        </p:nvSpPr>
        <p:spPr/>
        <p:txBody>
          <a:bodyPr/>
          <a:lstStyle/>
          <a:p>
            <a:pPr eaLnBrk="1" hangingPunct="1"/>
            <a:r>
              <a:rPr lang="en-US" smtClean="0"/>
              <a:t>The basic elements of the material universe function without purpose. See Richard Dawkins, </a:t>
            </a:r>
            <a:r>
              <a:rPr lang="en-US" i="1" smtClean="0"/>
              <a:t>The Blind Watchmaker</a:t>
            </a:r>
            <a:r>
              <a:rPr lang="en-US" smtClean="0"/>
              <a:t>.</a:t>
            </a:r>
          </a:p>
          <a:p>
            <a:pPr eaLnBrk="1" hangingPunct="1"/>
            <a:r>
              <a:rPr lang="en-US" smtClean="0"/>
              <a:t>The physical order is causally closed.</a:t>
            </a:r>
          </a:p>
          <a:p>
            <a:pPr eaLnBrk="1" hangingPunct="1"/>
            <a:r>
              <a:rPr lang="en-US" smtClean="0"/>
              <a:t>Antecedents in Plato, Augustine, Descartes, and Kant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accent1">
                    <a:satMod val="150000"/>
                  </a:schemeClr>
                </a:solidFill>
              </a:rPr>
              <a:t>Can Naturalism or Supernaturalism be explained by…</a:t>
            </a:r>
            <a:endParaRPr lang="en-US" dirty="0">
              <a:solidFill>
                <a:schemeClr val="accent1">
                  <a:satMod val="150000"/>
                </a:schemeClr>
              </a:solidFill>
            </a:endParaRPr>
          </a:p>
        </p:txBody>
      </p:sp>
      <p:sp>
        <p:nvSpPr>
          <p:cNvPr id="3" name="Content Placeholder 2"/>
          <p:cNvSpPr>
            <a:spLocks noGrp="1"/>
          </p:cNvSpPr>
          <p:nvPr>
            <p:ph idx="1"/>
          </p:nvPr>
        </p:nvSpPr>
        <p:spPr/>
        <p:txBody>
          <a:bodyPr/>
          <a:lstStyle/>
          <a:p>
            <a:pPr eaLnBrk="1" hangingPunct="1"/>
            <a:r>
              <a:rPr lang="en-US" smtClean="0"/>
              <a:t>Did supernaturalism arise from reading into the universe the structure of monarchical societies?</a:t>
            </a:r>
          </a:p>
          <a:p>
            <a:pPr eaLnBrk="1" hangingPunct="1"/>
            <a:r>
              <a:rPr lang="en-US" smtClean="0"/>
              <a:t>“…it may with equal reason be suspected that Naturalism has arisen from reading into it the structure of modern democracies” (16).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4987</TotalTime>
  <Words>3302</Words>
  <Application>Microsoft Office PowerPoint</Application>
  <PresentationFormat>On-screen Show (4:3)</PresentationFormat>
  <Paragraphs>198</Paragraphs>
  <Slides>50</Slides>
  <Notes>50</Notes>
  <HiddenSlides>0</HiddenSlides>
  <MMClips>0</MMClips>
  <ScaleCrop>false</ScaleCrop>
  <HeadingPairs>
    <vt:vector size="6" baseType="variant">
      <vt:variant>
        <vt:lpstr>Fonts Used</vt:lpstr>
      </vt:variant>
      <vt:variant>
        <vt:i4>6</vt:i4>
      </vt:variant>
      <vt:variant>
        <vt:lpstr>Design Template</vt:lpstr>
      </vt:variant>
      <vt:variant>
        <vt:i4>7</vt:i4>
      </vt:variant>
      <vt:variant>
        <vt:lpstr>Slide Titles</vt:lpstr>
      </vt:variant>
      <vt:variant>
        <vt:i4>50</vt:i4>
      </vt:variant>
    </vt:vector>
  </HeadingPairs>
  <TitlesOfParts>
    <vt:vector size="63" baseType="lpstr">
      <vt:lpstr>Arial</vt:lpstr>
      <vt:lpstr>Corbel</vt:lpstr>
      <vt:lpstr>Wingdings 2</vt:lpstr>
      <vt:lpstr>Wingdings</vt:lpstr>
      <vt:lpstr>Wingdings 3</vt:lpstr>
      <vt:lpstr>Calibri</vt:lpstr>
      <vt:lpstr>Module</vt:lpstr>
      <vt:lpstr>Module</vt:lpstr>
      <vt:lpstr>Module</vt:lpstr>
      <vt:lpstr>Module</vt:lpstr>
      <vt:lpstr>Module</vt:lpstr>
      <vt:lpstr>Module</vt:lpstr>
      <vt:lpstr>Module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vector>
  </TitlesOfParts>
  <Company>Concordia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Miracles</dc:title>
  <dc:creator>Joel D. Heck</dc:creator>
  <cp:lastModifiedBy>Joel</cp:lastModifiedBy>
  <cp:revision>387</cp:revision>
  <dcterms:created xsi:type="dcterms:W3CDTF">2008-12-10T19:14:20Z</dcterms:created>
  <dcterms:modified xsi:type="dcterms:W3CDTF">2010-02-26T23:12:34Z</dcterms:modified>
</cp:coreProperties>
</file>