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5" r:id="rId4"/>
    <p:sldId id="258" r:id="rId5"/>
    <p:sldId id="262" r:id="rId6"/>
    <p:sldId id="263" r:id="rId7"/>
    <p:sldId id="261"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848C04-D1BA-4A9E-A3DA-0ADF6E1D9668}" v="477" dt="2025-06-18T18:18:35.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Heck" userId="1f833324-9d16-4d84-9ab6-b81c076467c0" providerId="ADAL" clId="{6B848C04-D1BA-4A9E-A3DA-0ADF6E1D9668}"/>
    <pc:docChg chg="custSel addSld modSld">
      <pc:chgData name="Joel Heck" userId="1f833324-9d16-4d84-9ab6-b81c076467c0" providerId="ADAL" clId="{6B848C04-D1BA-4A9E-A3DA-0ADF6E1D9668}" dt="2025-06-18T18:18:35.333" v="743" actId="403"/>
      <pc:docMkLst>
        <pc:docMk/>
      </pc:docMkLst>
      <pc:sldChg chg="modSp mod modAnim">
        <pc:chgData name="Joel Heck" userId="1f833324-9d16-4d84-9ab6-b81c076467c0" providerId="ADAL" clId="{6B848C04-D1BA-4A9E-A3DA-0ADF6E1D9668}" dt="2025-06-18T15:03:43.455" v="418" actId="20577"/>
        <pc:sldMkLst>
          <pc:docMk/>
          <pc:sldMk cId="0" sldId="256"/>
        </pc:sldMkLst>
        <pc:spChg chg="mod">
          <ac:chgData name="Joel Heck" userId="1f833324-9d16-4d84-9ab6-b81c076467c0" providerId="ADAL" clId="{6B848C04-D1BA-4A9E-A3DA-0ADF6E1D9668}" dt="2025-05-05T20:13:42.233" v="40" actId="20577"/>
          <ac:spMkLst>
            <pc:docMk/>
            <pc:sldMk cId="0" sldId="256"/>
            <ac:spMk id="2" creationId="{00000000-0000-0000-0000-000000000000}"/>
          </ac:spMkLst>
        </pc:spChg>
        <pc:spChg chg="mod">
          <ac:chgData name="Joel Heck" userId="1f833324-9d16-4d84-9ab6-b81c076467c0" providerId="ADAL" clId="{6B848C04-D1BA-4A9E-A3DA-0ADF6E1D9668}" dt="2025-06-18T15:03:43.455" v="418" actId="20577"/>
          <ac:spMkLst>
            <pc:docMk/>
            <pc:sldMk cId="0" sldId="256"/>
            <ac:spMk id="3" creationId="{00000000-0000-0000-0000-000000000000}"/>
          </ac:spMkLst>
        </pc:spChg>
      </pc:sldChg>
      <pc:sldChg chg="modSp mod modAnim">
        <pc:chgData name="Joel Heck" userId="1f833324-9d16-4d84-9ab6-b81c076467c0" providerId="ADAL" clId="{6B848C04-D1BA-4A9E-A3DA-0ADF6E1D9668}" dt="2025-06-18T18:18:35.333" v="743" actId="403"/>
        <pc:sldMkLst>
          <pc:docMk/>
          <pc:sldMk cId="0" sldId="257"/>
        </pc:sldMkLst>
        <pc:spChg chg="mod">
          <ac:chgData name="Joel Heck" userId="1f833324-9d16-4d84-9ab6-b81c076467c0" providerId="ADAL" clId="{6B848C04-D1BA-4A9E-A3DA-0ADF6E1D9668}" dt="2025-06-18T18:18:35.333" v="743" actId="403"/>
          <ac:spMkLst>
            <pc:docMk/>
            <pc:sldMk cId="0" sldId="257"/>
            <ac:spMk id="3" creationId="{00000000-0000-0000-0000-000000000000}"/>
          </ac:spMkLst>
        </pc:spChg>
      </pc:sldChg>
      <pc:sldChg chg="modSp modAnim">
        <pc:chgData name="Joel Heck" userId="1f833324-9d16-4d84-9ab6-b81c076467c0" providerId="ADAL" clId="{6B848C04-D1BA-4A9E-A3DA-0ADF6E1D9668}" dt="2025-06-18T18:14:05.646" v="704" actId="6549"/>
        <pc:sldMkLst>
          <pc:docMk/>
          <pc:sldMk cId="0" sldId="258"/>
        </pc:sldMkLst>
        <pc:spChg chg="mod">
          <ac:chgData name="Joel Heck" userId="1f833324-9d16-4d84-9ab6-b81c076467c0" providerId="ADAL" clId="{6B848C04-D1BA-4A9E-A3DA-0ADF6E1D9668}" dt="2025-06-18T18:14:05.646" v="704" actId="6549"/>
          <ac:spMkLst>
            <pc:docMk/>
            <pc:sldMk cId="0" sldId="258"/>
            <ac:spMk id="3" creationId="{00000000-0000-0000-0000-000000000000}"/>
          </ac:spMkLst>
        </pc:spChg>
      </pc:sldChg>
      <pc:sldChg chg="modSp mod">
        <pc:chgData name="Joel Heck" userId="1f833324-9d16-4d84-9ab6-b81c076467c0" providerId="ADAL" clId="{6B848C04-D1BA-4A9E-A3DA-0ADF6E1D9668}" dt="2025-06-18T18:16:24.565" v="736" actId="403"/>
        <pc:sldMkLst>
          <pc:docMk/>
          <pc:sldMk cId="445541806" sldId="262"/>
        </pc:sldMkLst>
        <pc:spChg chg="mod">
          <ac:chgData name="Joel Heck" userId="1f833324-9d16-4d84-9ab6-b81c076467c0" providerId="ADAL" clId="{6B848C04-D1BA-4A9E-A3DA-0ADF6E1D9668}" dt="2025-06-18T18:15:30.229" v="722" actId="27636"/>
          <ac:spMkLst>
            <pc:docMk/>
            <pc:sldMk cId="445541806" sldId="262"/>
            <ac:spMk id="4" creationId="{00000000-0000-0000-0000-000000000000}"/>
          </ac:spMkLst>
        </pc:spChg>
        <pc:spChg chg="mod">
          <ac:chgData name="Joel Heck" userId="1f833324-9d16-4d84-9ab6-b81c076467c0" providerId="ADAL" clId="{6B848C04-D1BA-4A9E-A3DA-0ADF6E1D9668}" dt="2025-06-18T18:15:30.222" v="721" actId="27636"/>
          <ac:spMkLst>
            <pc:docMk/>
            <pc:sldMk cId="445541806" sldId="262"/>
            <ac:spMk id="5" creationId="{00000000-0000-0000-0000-000000000000}"/>
          </ac:spMkLst>
        </pc:spChg>
        <pc:spChg chg="mod">
          <ac:chgData name="Joel Heck" userId="1f833324-9d16-4d84-9ab6-b81c076467c0" providerId="ADAL" clId="{6B848C04-D1BA-4A9E-A3DA-0ADF6E1D9668}" dt="2025-06-18T18:16:24.565" v="736" actId="403"/>
          <ac:spMkLst>
            <pc:docMk/>
            <pc:sldMk cId="445541806" sldId="262"/>
            <ac:spMk id="7" creationId="{00000000-0000-0000-0000-000000000000}"/>
          </ac:spMkLst>
        </pc:spChg>
      </pc:sldChg>
      <pc:sldChg chg="addSp delSp modSp mod modNotesTx">
        <pc:chgData name="Joel Heck" userId="1f833324-9d16-4d84-9ab6-b81c076467c0" providerId="ADAL" clId="{6B848C04-D1BA-4A9E-A3DA-0ADF6E1D9668}" dt="2025-06-06T22:29:15.136" v="407" actId="1076"/>
        <pc:sldMkLst>
          <pc:docMk/>
          <pc:sldMk cId="3623626165" sldId="263"/>
        </pc:sldMkLst>
        <pc:spChg chg="add mod">
          <ac:chgData name="Joel Heck" userId="1f833324-9d16-4d84-9ab6-b81c076467c0" providerId="ADAL" clId="{6B848C04-D1BA-4A9E-A3DA-0ADF6E1D9668}" dt="2025-06-06T18:54:17.249" v="404" actId="122"/>
          <ac:spMkLst>
            <pc:docMk/>
            <pc:sldMk cId="3623626165" sldId="263"/>
            <ac:spMk id="2" creationId="{164FD930-C91D-0F9D-D098-259EDF6CA107}"/>
          </ac:spMkLst>
        </pc:spChg>
        <pc:picChg chg="add mod">
          <ac:chgData name="Joel Heck" userId="1f833324-9d16-4d84-9ab6-b81c076467c0" providerId="ADAL" clId="{6B848C04-D1BA-4A9E-A3DA-0ADF6E1D9668}" dt="2025-06-06T22:29:15.136" v="407" actId="1076"/>
          <ac:picMkLst>
            <pc:docMk/>
            <pc:sldMk cId="3623626165" sldId="263"/>
            <ac:picMk id="3" creationId="{D8CCA623-1B4A-0436-023F-4229576B9D39}"/>
          </ac:picMkLst>
        </pc:picChg>
      </pc:sldChg>
      <pc:sldChg chg="modSp mod modNotesTx">
        <pc:chgData name="Joel Heck" userId="1f833324-9d16-4d84-9ab6-b81c076467c0" providerId="ADAL" clId="{6B848C04-D1BA-4A9E-A3DA-0ADF6E1D9668}" dt="2025-06-05T21:55:20.484" v="320" actId="20577"/>
        <pc:sldMkLst>
          <pc:docMk/>
          <pc:sldMk cId="3663467197" sldId="264"/>
        </pc:sldMkLst>
        <pc:spChg chg="mod">
          <ac:chgData name="Joel Heck" userId="1f833324-9d16-4d84-9ab6-b81c076467c0" providerId="ADAL" clId="{6B848C04-D1BA-4A9E-A3DA-0ADF6E1D9668}" dt="2025-06-05T21:55:15.630" v="318" actId="20577"/>
          <ac:spMkLst>
            <pc:docMk/>
            <pc:sldMk cId="3663467197" sldId="264"/>
            <ac:spMk id="3" creationId="{00000000-0000-0000-0000-000000000000}"/>
          </ac:spMkLst>
        </pc:spChg>
      </pc:sldChg>
      <pc:sldChg chg="modSp add mod modAnim">
        <pc:chgData name="Joel Heck" userId="1f833324-9d16-4d84-9ab6-b81c076467c0" providerId="ADAL" clId="{6B848C04-D1BA-4A9E-A3DA-0ADF6E1D9668}" dt="2025-06-18T18:18:21.710" v="740" actId="403"/>
        <pc:sldMkLst>
          <pc:docMk/>
          <pc:sldMk cId="3149412240" sldId="265"/>
        </pc:sldMkLst>
        <pc:spChg chg="mod">
          <ac:chgData name="Joel Heck" userId="1f833324-9d16-4d84-9ab6-b81c076467c0" providerId="ADAL" clId="{6B848C04-D1BA-4A9E-A3DA-0ADF6E1D9668}" dt="2025-06-18T18:18:21.710" v="740" actId="403"/>
          <ac:spMkLst>
            <pc:docMk/>
            <pc:sldMk cId="3149412240" sldId="265"/>
            <ac:spMk id="3" creationId="{419D2B3B-C860-E69C-1097-CA1867639D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0DD4B-A276-43A8-A4EF-966BC1D8C541}" type="datetimeFigureOut">
              <a:rPr lang="en-US" smtClean="0"/>
              <a:t>6/18/2025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6994E-042D-45BD-A96A-9644E700699F}" type="slidenum">
              <a:rPr lang="en-US" smtClean="0"/>
              <a:t>‹#›</a:t>
            </a:fld>
            <a:endParaRPr lang="en-US"/>
          </a:p>
        </p:txBody>
      </p:sp>
    </p:spTree>
    <p:extLst>
      <p:ext uri="{BB962C8B-B14F-4D97-AF65-F5344CB8AC3E}">
        <p14:creationId xmlns:p14="http://schemas.microsoft.com/office/powerpoint/2010/main" val="398523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Lewis added on the 50</a:t>
            </a:r>
            <a:r>
              <a:rPr lang="en-US" baseline="30000" dirty="0"/>
              <a:t>th</a:t>
            </a:r>
            <a:r>
              <a:rPr lang="en-US" dirty="0"/>
              <a:t> anniversary of his death.</a:t>
            </a:r>
          </a:p>
        </p:txBody>
      </p:sp>
      <p:sp>
        <p:nvSpPr>
          <p:cNvPr id="4" name="Slide Number Placeholder 3"/>
          <p:cNvSpPr>
            <a:spLocks noGrp="1"/>
          </p:cNvSpPr>
          <p:nvPr>
            <p:ph type="sldNum" sz="quarter" idx="5"/>
          </p:nvPr>
        </p:nvSpPr>
        <p:spPr/>
        <p:txBody>
          <a:bodyPr/>
          <a:lstStyle/>
          <a:p>
            <a:fld id="{2F66994E-042D-45BD-A96A-9644E700699F}" type="slidenum">
              <a:rPr lang="en-US" smtClean="0"/>
              <a:t>5</a:t>
            </a:fld>
            <a:endParaRPr lang="en-US"/>
          </a:p>
        </p:txBody>
      </p:sp>
    </p:spTree>
    <p:extLst>
      <p:ext uri="{BB962C8B-B14F-4D97-AF65-F5344CB8AC3E}">
        <p14:creationId xmlns:p14="http://schemas.microsoft.com/office/powerpoint/2010/main" val="321199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Arial" panose="020B0604020202020204" pitchFamily="34" charset="0"/>
              </a:rPr>
              <a:t>“I believe in Christianity </a:t>
            </a:r>
            <a:r>
              <a:rPr lang="en-US" b="0" i="0" dirty="0">
                <a:solidFill>
                  <a:srgbClr val="767676"/>
                </a:solidFill>
                <a:effectLst/>
                <a:latin typeface="Arial" panose="020B0604020202020204" pitchFamily="34" charset="0"/>
              </a:rPr>
              <a:t>as I believe that the sun</a:t>
            </a:r>
            <a:r>
              <a:rPr lang="en-US" b="0" i="0" dirty="0">
                <a:solidFill>
                  <a:srgbClr val="474747"/>
                </a:solidFill>
                <a:effectLst/>
                <a:latin typeface="Arial" panose="020B0604020202020204" pitchFamily="34" charset="0"/>
              </a:rPr>
              <a:t> has risen: not only because I see it, but because by it I see everything else.” (“Is Theology Poetry?”)</a:t>
            </a:r>
            <a:endParaRPr lang="en-US" dirty="0"/>
          </a:p>
        </p:txBody>
      </p:sp>
      <p:sp>
        <p:nvSpPr>
          <p:cNvPr id="4" name="Slide Number Placeholder 3"/>
          <p:cNvSpPr>
            <a:spLocks noGrp="1"/>
          </p:cNvSpPr>
          <p:nvPr>
            <p:ph type="sldNum" sz="quarter" idx="5"/>
          </p:nvPr>
        </p:nvSpPr>
        <p:spPr/>
        <p:txBody>
          <a:bodyPr/>
          <a:lstStyle/>
          <a:p>
            <a:fld id="{2F66994E-042D-45BD-A96A-9644E700699F}" type="slidenum">
              <a:rPr lang="en-US" smtClean="0"/>
              <a:t>6</a:t>
            </a:fld>
            <a:endParaRPr lang="en-US"/>
          </a:p>
        </p:txBody>
      </p:sp>
    </p:spTree>
    <p:extLst>
      <p:ext uri="{BB962C8B-B14F-4D97-AF65-F5344CB8AC3E}">
        <p14:creationId xmlns:p14="http://schemas.microsoft.com/office/powerpoint/2010/main" val="220750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(Jerry Root and Mark Neal, </a:t>
            </a:r>
            <a:r>
              <a:rPr lang="en-US" i="1" dirty="0"/>
              <a:t>The Surprising Imagination of C. S. Lewis: An Introduction. </a:t>
            </a:r>
            <a:r>
              <a:rPr lang="en-US" dirty="0"/>
              <a:t>Nashville: Abingdon Press, 2015.</a:t>
            </a:r>
          </a:p>
        </p:txBody>
      </p:sp>
      <p:sp>
        <p:nvSpPr>
          <p:cNvPr id="4" name="Slide Number Placeholder 3"/>
          <p:cNvSpPr>
            <a:spLocks noGrp="1"/>
          </p:cNvSpPr>
          <p:nvPr>
            <p:ph type="sldNum" sz="quarter" idx="5"/>
          </p:nvPr>
        </p:nvSpPr>
        <p:spPr/>
        <p:txBody>
          <a:bodyPr/>
          <a:lstStyle/>
          <a:p>
            <a:fld id="{2F66994E-042D-45BD-A96A-9644E700699F}" type="slidenum">
              <a:rPr lang="en-US" smtClean="0"/>
              <a:t>8</a:t>
            </a:fld>
            <a:endParaRPr lang="en-US"/>
          </a:p>
        </p:txBody>
      </p:sp>
    </p:spTree>
    <p:extLst>
      <p:ext uri="{BB962C8B-B14F-4D97-AF65-F5344CB8AC3E}">
        <p14:creationId xmlns:p14="http://schemas.microsoft.com/office/powerpoint/2010/main" val="153264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949EEAD0-5B10-4001-B030-4D50CF01EC9B}" type="datetimeFigureOut">
              <a:rPr lang="en-US" smtClean="0"/>
              <a:pPr/>
              <a:t>6/18/2025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2FC7363-58EE-4358-B7C9-74B23DA1C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9EEAD0-5B10-4001-B030-4D50CF01EC9B}"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C7363-58EE-4358-B7C9-74B23DA1C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9EEAD0-5B10-4001-B030-4D50CF01EC9B}"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C7363-58EE-4358-B7C9-74B23DA1C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49EEAD0-5B10-4001-B030-4D50CF01EC9B}" type="datetimeFigureOut">
              <a:rPr lang="en-US" smtClean="0"/>
              <a:pPr/>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FC7363-58EE-4358-B7C9-74B23DA1C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49EEAD0-5B10-4001-B030-4D50CF01EC9B}" type="datetimeFigureOut">
              <a:rPr lang="en-US" smtClean="0"/>
              <a:pPr/>
              <a:t>6/18/2025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2FC7363-58EE-4358-B7C9-74B23DA1C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49EEAD0-5B10-4001-B030-4D50CF01EC9B}"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C7363-58EE-4358-B7C9-74B23DA1C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49EEAD0-5B10-4001-B030-4D50CF01EC9B}" type="datetimeFigureOut">
              <a:rPr lang="en-US" smtClean="0"/>
              <a:pPr/>
              <a:t>6/18/2025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FC7363-58EE-4358-B7C9-74B23DA1C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49EEAD0-5B10-4001-B030-4D50CF01EC9B}" type="datetimeFigureOut">
              <a:rPr lang="en-US" smtClean="0"/>
              <a:pPr/>
              <a:t>6/18/2025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FC7363-58EE-4358-B7C9-74B23DA1C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EEAD0-5B10-4001-B030-4D50CF01EC9B}" type="datetimeFigureOut">
              <a:rPr lang="en-US" smtClean="0"/>
              <a:pPr/>
              <a:t>6/18/2025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FC7363-58EE-4358-B7C9-74B23DA1C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49EEAD0-5B10-4001-B030-4D50CF01EC9B}"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C7363-58EE-4358-B7C9-74B23DA1C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49EEAD0-5B10-4001-B030-4D50CF01EC9B}" type="datetimeFigureOut">
              <a:rPr lang="en-US" smtClean="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FC7363-58EE-4358-B7C9-74B23DA1C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49EEAD0-5B10-4001-B030-4D50CF01EC9B}" type="datetimeFigureOut">
              <a:rPr lang="en-US" smtClean="0"/>
              <a:pPr/>
              <a:t>6/18/2025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2FC7363-58EE-4358-B7C9-74B23DA1C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Legacy of C. S. Lewis,</a:t>
            </a:r>
            <a:br>
              <a:rPr lang="en-US" dirty="0"/>
            </a:br>
            <a:r>
              <a:rPr lang="en-US" dirty="0"/>
              <a:t>His Significance</a:t>
            </a:r>
          </a:p>
        </p:txBody>
      </p:sp>
      <p:sp>
        <p:nvSpPr>
          <p:cNvPr id="3" name="Subtitle 2"/>
          <p:cNvSpPr>
            <a:spLocks noGrp="1"/>
          </p:cNvSpPr>
          <p:nvPr>
            <p:ph type="subTitle" idx="1"/>
          </p:nvPr>
        </p:nvSpPr>
        <p:spPr/>
        <p:txBody>
          <a:bodyPr>
            <a:normAutofit fontScale="92500"/>
          </a:bodyPr>
          <a:lstStyle/>
          <a:p>
            <a:r>
              <a:rPr lang="en-US" dirty="0"/>
              <a:t>Joel D. Heck, Concordia Lutheran Seminary, Edmonton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he has made an impact</a:t>
            </a:r>
          </a:p>
        </p:txBody>
      </p:sp>
      <p:sp>
        <p:nvSpPr>
          <p:cNvPr id="3" name="Content Placeholder 2"/>
          <p:cNvSpPr>
            <a:spLocks noGrp="1"/>
          </p:cNvSpPr>
          <p:nvPr>
            <p:ph sz="quarter" idx="1"/>
          </p:nvPr>
        </p:nvSpPr>
        <p:spPr/>
        <p:txBody>
          <a:bodyPr>
            <a:normAutofit/>
          </a:bodyPr>
          <a:lstStyle/>
          <a:p>
            <a:pPr lvl="0"/>
            <a:r>
              <a:rPr lang="en-US" sz="2800" dirty="0"/>
              <a:t>The most frequently quoted Christian writer today (sermons, conversations, articles, the Alpha course, etc.). More then forty books, 200+ poems, and 176 articles and letters to the editor written by Lewis have been published—a total of 324 published pieces, 14 of them after his death!</a:t>
            </a:r>
          </a:p>
          <a:p>
            <a:pPr lvl="0"/>
            <a:r>
              <a:rPr lang="en-US" sz="2800" dirty="0"/>
              <a:t>An effective writer in a variety of types of literature whose books have sold more than 250,000,000 copies. </a:t>
            </a:r>
            <a:r>
              <a:rPr lang="en-US" sz="2800" i="1" dirty="0"/>
              <a:t>The Chronicles of Narnia </a:t>
            </a:r>
            <a:r>
              <a:rPr lang="en-US" sz="2800" dirty="0"/>
              <a:t>have sold more than 125 million copies. More than fifty million of all his works in the last ten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58756-585F-9817-A603-65256AC1A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7A85E4-582C-30C5-18D4-0CE9BE0209F3}"/>
              </a:ext>
            </a:extLst>
          </p:cNvPr>
          <p:cNvSpPr>
            <a:spLocks noGrp="1"/>
          </p:cNvSpPr>
          <p:nvPr>
            <p:ph type="title"/>
          </p:nvPr>
        </p:nvSpPr>
        <p:spPr/>
        <p:txBody>
          <a:bodyPr/>
          <a:lstStyle/>
          <a:p>
            <a:r>
              <a:rPr lang="en-US" dirty="0"/>
              <a:t>How he has made an impact</a:t>
            </a:r>
          </a:p>
        </p:txBody>
      </p:sp>
      <p:sp>
        <p:nvSpPr>
          <p:cNvPr id="3" name="Content Placeholder 2">
            <a:extLst>
              <a:ext uri="{FF2B5EF4-FFF2-40B4-BE49-F238E27FC236}">
                <a16:creationId xmlns:a16="http://schemas.microsoft.com/office/drawing/2014/main" id="{419D2B3B-C860-E69C-1097-CA1867639D94}"/>
              </a:ext>
            </a:extLst>
          </p:cNvPr>
          <p:cNvSpPr>
            <a:spLocks noGrp="1"/>
          </p:cNvSpPr>
          <p:nvPr>
            <p:ph sz="quarter" idx="1"/>
          </p:nvPr>
        </p:nvSpPr>
        <p:spPr/>
        <p:txBody>
          <a:bodyPr>
            <a:normAutofit/>
          </a:bodyPr>
          <a:lstStyle/>
          <a:p>
            <a:pPr lvl="0"/>
            <a:r>
              <a:rPr lang="en-US" sz="2800" dirty="0"/>
              <a:t>A master of clarity of thought and the analogy; both left-brained </a:t>
            </a:r>
            <a:r>
              <a:rPr lang="en-US" sz="2800" u="sng" dirty="0"/>
              <a:t>and</a:t>
            </a:r>
            <a:r>
              <a:rPr lang="en-US" sz="2800" dirty="0"/>
              <a:t> right-brained.</a:t>
            </a:r>
          </a:p>
          <a:p>
            <a:pPr lvl="0"/>
            <a:r>
              <a:rPr lang="en-US" sz="2800" dirty="0"/>
              <a:t>Produced a significant change in children’s literature through </a:t>
            </a:r>
            <a:r>
              <a:rPr lang="en-US" sz="2800" i="1" dirty="0"/>
              <a:t>The Chronicles of Narnia</a:t>
            </a:r>
            <a:r>
              <a:rPr lang="en-US" sz="2800" dirty="0"/>
              <a:t>.</a:t>
            </a:r>
          </a:p>
          <a:p>
            <a:pPr lvl="0"/>
            <a:r>
              <a:rPr lang="en-US" sz="2800" dirty="0"/>
              <a:t>Influential on the resurgence of the writings of Edmund Spenser, George MacDonald, Charles Williams, John Milton, and others.</a:t>
            </a:r>
          </a:p>
          <a:p>
            <a:pPr lvl="0"/>
            <a:r>
              <a:rPr lang="en-US" sz="2800" dirty="0"/>
              <a:t>Films and plays are frequently being made about Lewis.</a:t>
            </a:r>
          </a:p>
        </p:txBody>
      </p:sp>
    </p:spTree>
    <p:extLst>
      <p:ext uri="{BB962C8B-B14F-4D97-AF65-F5344CB8AC3E}">
        <p14:creationId xmlns:p14="http://schemas.microsoft.com/office/powerpoint/2010/main" val="31494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he has made an impact</a:t>
            </a:r>
          </a:p>
        </p:txBody>
      </p:sp>
      <p:sp>
        <p:nvSpPr>
          <p:cNvPr id="3" name="Content Placeholder 2"/>
          <p:cNvSpPr>
            <a:spLocks noGrp="1"/>
          </p:cNvSpPr>
          <p:nvPr>
            <p:ph sz="quarter" idx="1"/>
          </p:nvPr>
        </p:nvSpPr>
        <p:spPr/>
        <p:txBody>
          <a:bodyPr>
            <a:noAutofit/>
          </a:bodyPr>
          <a:lstStyle/>
          <a:p>
            <a:pPr lvl="0"/>
            <a:r>
              <a:rPr lang="en-US" sz="2400" dirty="0"/>
              <a:t>The single most important literary influence on J. R. R. Tolkien.</a:t>
            </a:r>
          </a:p>
          <a:p>
            <a:pPr lvl="0"/>
            <a:r>
              <a:rPr lang="en-US" sz="2400" dirty="0"/>
              <a:t>The Narnia movies reached millions, “The Lion, the Witch and the Wardrobe,” which earned more than $745 million (44</a:t>
            </a:r>
            <a:r>
              <a:rPr lang="en-US" sz="2400" baseline="30000" dirty="0"/>
              <a:t>th</a:t>
            </a:r>
            <a:r>
              <a:rPr lang="en-US" sz="2400" dirty="0"/>
              <a:t> all-time), and “Prince Caspian,” which earned more than $419.6 million, and “The Voyage of the ‘Dawn Treader’,” which earned more than $415.6 million. Total: $1,580,200,000 (billion)! See </a:t>
            </a:r>
            <a:r>
              <a:rPr lang="en-US" sz="2400" dirty="0" err="1"/>
              <a:t>NarniaWeb</a:t>
            </a:r>
            <a:r>
              <a:rPr lang="en-US" sz="2400" dirty="0"/>
              <a:t> for the latest on Narnia movies.</a:t>
            </a:r>
          </a:p>
          <a:p>
            <a:pPr lvl="0"/>
            <a:r>
              <a:rPr lang="en-US" sz="2400" dirty="0"/>
              <a:t>There are more than 200 C. S. Lewis Reading Groups or Societies around the world.</a:t>
            </a:r>
          </a:p>
          <a:p>
            <a:pPr lvl="0"/>
            <a:r>
              <a:rPr lang="en-US" sz="2400" dirty="0"/>
              <a:t>Many C. S. Lewis courses are taught on university and seminary campuses.</a:t>
            </a:r>
          </a:p>
          <a:p>
            <a:pPr lvl="0"/>
            <a:r>
              <a:rPr lang="en-US" sz="2400" dirty="0"/>
              <a:t>Lots of books and other materials have been written </a:t>
            </a:r>
            <a:r>
              <a:rPr lang="en-US" sz="2400" u="sng" dirty="0"/>
              <a:t>about</a:t>
            </a:r>
            <a:r>
              <a:rPr lang="en-US" sz="2400" dirty="0"/>
              <a:t> C. S. Lewis—lots of hits on Google.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Poets’ Corner, Westminster Abbey</a:t>
            </a:r>
          </a:p>
        </p:txBody>
      </p:sp>
      <p:sp>
        <p:nvSpPr>
          <p:cNvPr id="4" name="Content Placeholder 3"/>
          <p:cNvSpPr>
            <a:spLocks noGrp="1"/>
          </p:cNvSpPr>
          <p:nvPr>
            <p:ph sz="quarter" idx="1"/>
          </p:nvPr>
        </p:nvSpPr>
        <p:spPr/>
        <p:txBody>
          <a:bodyPr>
            <a:normAutofit fontScale="92500" lnSpcReduction="10000"/>
          </a:bodyPr>
          <a:lstStyle/>
          <a:p>
            <a:pPr marL="0" indent="0">
              <a:buNone/>
            </a:pPr>
            <a:r>
              <a:rPr lang="en-US" dirty="0"/>
              <a:t>William Shakespeare (to the right), Geoffrey Chaucer, Charles Dickens, George Frideric Handel, Samuel Johnson, Rudyard Kipling, Edmund Spenser, Alfred Tennyson, Jane Austen, W. H. Auden, Lewis Carroll, Samuel Taylor Coleridge, T. S. Eliot, John Keats, Henry Wadsworth Longfellow, John Milton, Alexander Pope, Percy Bysshe Shelley, Walter Scott, Oscar Wilde, William Wordsworth</a:t>
            </a:r>
          </a:p>
        </p:txBody>
      </p:sp>
      <p:sp>
        <p:nvSpPr>
          <p:cNvPr id="5" name="Content Placeholder 4"/>
          <p:cNvSpPr>
            <a:spLocks noGrp="1"/>
          </p:cNvSpPr>
          <p:nvPr>
            <p:ph sz="quarter" idx="2"/>
          </p:nvPr>
        </p:nvSpPr>
        <p:spPr>
          <a:xfrm>
            <a:off x="4662020" y="1219200"/>
            <a:ext cx="4041648" cy="4937760"/>
          </a:xfrm>
        </p:spPr>
        <p:txBody>
          <a:bodyPr>
            <a:normAutofit fontScale="92500" lnSpcReduction="10000"/>
          </a:bodyPr>
          <a:lstStyle/>
          <a:p>
            <a:endParaRPr lang="en-US" dirty="0"/>
          </a:p>
        </p:txBody>
      </p:sp>
      <p:pic>
        <p:nvPicPr>
          <p:cNvPr id="1026" name="Picture 2" descr="http://upload.wikimedia.org/wikipedia/commons/2/2d/Poets_cor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1524000"/>
            <a:ext cx="4526491" cy="3581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5257800"/>
            <a:ext cx="2895600" cy="523220"/>
          </a:xfrm>
          <a:prstGeom prst="rect">
            <a:avLst/>
          </a:prstGeom>
          <a:noFill/>
        </p:spPr>
        <p:txBody>
          <a:bodyPr wrap="square" rtlCol="0">
            <a:spAutoFit/>
          </a:bodyPr>
          <a:lstStyle/>
          <a:p>
            <a:pPr algn="ctr"/>
            <a:r>
              <a:rPr lang="en-US" sz="2800" dirty="0"/>
              <a:t>And C. S. Lewis!!</a:t>
            </a:r>
          </a:p>
        </p:txBody>
      </p:sp>
      <p:sp>
        <p:nvSpPr>
          <p:cNvPr id="7" name="TextBox 6"/>
          <p:cNvSpPr txBox="1"/>
          <p:nvPr/>
        </p:nvSpPr>
        <p:spPr>
          <a:xfrm>
            <a:off x="4662020" y="5781020"/>
            <a:ext cx="4041648" cy="400110"/>
          </a:xfrm>
          <a:prstGeom prst="rect">
            <a:avLst/>
          </a:prstGeom>
          <a:noFill/>
        </p:spPr>
        <p:txBody>
          <a:bodyPr wrap="square" rtlCol="0">
            <a:spAutoFit/>
          </a:bodyPr>
          <a:lstStyle/>
          <a:p>
            <a:pPr algn="ctr"/>
            <a:r>
              <a:rPr lang="en-US" sz="2000" dirty="0"/>
              <a:t>Added on Friday, Nov. 22, 2013</a:t>
            </a:r>
          </a:p>
        </p:txBody>
      </p:sp>
    </p:spTree>
    <p:extLst>
      <p:ext uri="{BB962C8B-B14F-4D97-AF65-F5344CB8AC3E}">
        <p14:creationId xmlns:p14="http://schemas.microsoft.com/office/powerpoint/2010/main" val="4455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sz="quarter" idx="1"/>
          </p:nvPr>
        </p:nvSpPr>
        <p:spPr/>
        <p:txBody>
          <a:bodyPr/>
          <a:lstStyle/>
          <a:p>
            <a:endParaRPr lang="en-US"/>
          </a:p>
        </p:txBody>
      </p:sp>
      <p:sp>
        <p:nvSpPr>
          <p:cNvPr id="2" name="TextBox 1">
            <a:extLst>
              <a:ext uri="{FF2B5EF4-FFF2-40B4-BE49-F238E27FC236}">
                <a16:creationId xmlns:a16="http://schemas.microsoft.com/office/drawing/2014/main" id="{164FD930-C91D-0F9D-D098-259EDF6CA107}"/>
              </a:ext>
            </a:extLst>
          </p:cNvPr>
          <p:cNvSpPr txBox="1"/>
          <p:nvPr/>
        </p:nvSpPr>
        <p:spPr>
          <a:xfrm>
            <a:off x="228600" y="6153834"/>
            <a:ext cx="8763000" cy="646331"/>
          </a:xfrm>
          <a:prstGeom prst="rect">
            <a:avLst/>
          </a:prstGeom>
          <a:noFill/>
        </p:spPr>
        <p:txBody>
          <a:bodyPr wrap="square" rtlCol="0">
            <a:spAutoFit/>
          </a:bodyPr>
          <a:lstStyle/>
          <a:p>
            <a:pPr algn="ctr"/>
            <a:r>
              <a:rPr lang="en-US" b="0" i="0" dirty="0">
                <a:solidFill>
                  <a:srgbClr val="474747"/>
                </a:solidFill>
                <a:effectLst/>
                <a:latin typeface="Arial" panose="020B0604020202020204" pitchFamily="34" charset="0"/>
              </a:rPr>
              <a:t>“I believe in Christianity </a:t>
            </a:r>
            <a:r>
              <a:rPr lang="en-US" b="0" i="0" dirty="0">
                <a:solidFill>
                  <a:srgbClr val="767676"/>
                </a:solidFill>
                <a:effectLst/>
                <a:latin typeface="Arial" panose="020B0604020202020204" pitchFamily="34" charset="0"/>
              </a:rPr>
              <a:t>as I believe that the sun</a:t>
            </a:r>
            <a:r>
              <a:rPr lang="en-US" b="0" i="0" dirty="0">
                <a:solidFill>
                  <a:srgbClr val="474747"/>
                </a:solidFill>
                <a:effectLst/>
                <a:latin typeface="Arial" panose="020B0604020202020204" pitchFamily="34" charset="0"/>
              </a:rPr>
              <a:t> has risen: not only because I see it, but because by it I see everything else.”</a:t>
            </a:r>
            <a:endParaRPr lang="en-US" dirty="0"/>
          </a:p>
        </p:txBody>
      </p:sp>
      <p:pic>
        <p:nvPicPr>
          <p:cNvPr id="3" name="Picture 2">
            <a:extLst>
              <a:ext uri="{FF2B5EF4-FFF2-40B4-BE49-F238E27FC236}">
                <a16:creationId xmlns:a16="http://schemas.microsoft.com/office/drawing/2014/main" id="{D8CCA623-1B4A-0436-023F-4229576B9D39}"/>
              </a:ext>
            </a:extLst>
          </p:cNvPr>
          <p:cNvPicPr>
            <a:picLocks noChangeAspect="1"/>
          </p:cNvPicPr>
          <p:nvPr/>
        </p:nvPicPr>
        <p:blipFill>
          <a:blip r:embed="rId3"/>
          <a:stretch>
            <a:fillRect/>
          </a:stretch>
        </p:blipFill>
        <p:spPr>
          <a:xfrm>
            <a:off x="0" y="-332691"/>
            <a:ext cx="9144000" cy="6448425"/>
          </a:xfrm>
          <a:prstGeom prst="rect">
            <a:avLst/>
          </a:prstGeom>
        </p:spPr>
      </p:pic>
    </p:spTree>
    <p:extLst>
      <p:ext uri="{BB962C8B-B14F-4D97-AF65-F5344CB8AC3E}">
        <p14:creationId xmlns:p14="http://schemas.microsoft.com/office/powerpoint/2010/main" val="362362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Evelyn Underhill &amp; J. I. Packer</a:t>
            </a:r>
          </a:p>
        </p:txBody>
      </p:sp>
      <p:sp>
        <p:nvSpPr>
          <p:cNvPr id="3" name="Content Placeholder 2"/>
          <p:cNvSpPr>
            <a:spLocks noGrp="1"/>
          </p:cNvSpPr>
          <p:nvPr>
            <p:ph sz="quarter" idx="1"/>
          </p:nvPr>
        </p:nvSpPr>
        <p:spPr/>
        <p:txBody>
          <a:bodyPr/>
          <a:lstStyle/>
          <a:p>
            <a:r>
              <a:rPr lang="en-US" dirty="0"/>
              <a:t>Evelyn Underhill, an authority on Christian mysticism: Lewis’ remarkable “capacity for giving imaginative body to the fundamental doctrines of Christianity.”</a:t>
            </a:r>
          </a:p>
          <a:p>
            <a:r>
              <a:rPr lang="en-US" dirty="0"/>
              <a:t>J. I. Packer, </a:t>
            </a:r>
            <a:r>
              <a:rPr lang="en-US"/>
              <a:t>Anglican theologian: </a:t>
            </a:r>
            <a:r>
              <a:rPr lang="en-US" dirty="0"/>
              <a:t>on the two sides of Lewis’ brain, “left for the logical and linear and right for the romantic and imaginative, were thoroughly developed, so that he was as strong in fantasy and fiction as he was in analysis and argument.”</a:t>
            </a:r>
          </a:p>
        </p:txBody>
      </p:sp>
    </p:spTree>
    <p:extLst>
      <p:ext uri="{BB962C8B-B14F-4D97-AF65-F5344CB8AC3E}">
        <p14:creationId xmlns:p14="http://schemas.microsoft.com/office/powerpoint/2010/main" val="39276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Genres</a:t>
            </a:r>
          </a:p>
        </p:txBody>
      </p:sp>
      <p:sp>
        <p:nvSpPr>
          <p:cNvPr id="3" name="Content Placeholder 2"/>
          <p:cNvSpPr>
            <a:spLocks noGrp="1"/>
          </p:cNvSpPr>
          <p:nvPr>
            <p:ph sz="quarter" idx="1"/>
          </p:nvPr>
        </p:nvSpPr>
        <p:spPr/>
        <p:txBody>
          <a:bodyPr/>
          <a:lstStyle/>
          <a:p>
            <a:pPr marL="0" indent="0">
              <a:buNone/>
            </a:pPr>
            <a:r>
              <a:rPr lang="en-US" dirty="0"/>
              <a:t>In </a:t>
            </a:r>
            <a:r>
              <a:rPr lang="en-US" i="1" dirty="0"/>
              <a:t>The Surprising Imagination of C. S. Lewis: An Introduction</a:t>
            </a:r>
            <a:r>
              <a:rPr lang="en-US" dirty="0"/>
              <a:t>, Lewis scholars Jerry Root and Mark Neal list seventeen different literary genres in which Lewis wrote: (1) Apologetics; (2) autobiography; (3) educational philosophy; (4) essays; (5) fairy stories; (6) journals; (7) letters; (8) literary criticism; (9) literary history; (10) lyric poetry; (11) narrative poetry; (12) novels; (13) religious devotion; (14) satire; (15) science fiction; (16) short story; and (17) translations.</a:t>
            </a:r>
          </a:p>
        </p:txBody>
      </p:sp>
    </p:spTree>
    <p:extLst>
      <p:ext uri="{BB962C8B-B14F-4D97-AF65-F5344CB8AC3E}">
        <p14:creationId xmlns:p14="http://schemas.microsoft.com/office/powerpoint/2010/main" val="36634671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Origin</Template>
  <TotalTime>1909</TotalTime>
  <Words>767</Words>
  <Application>Microsoft Office PowerPoint</Application>
  <PresentationFormat>On-screen Show (4:3)</PresentationFormat>
  <Paragraphs>32</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Bookman Old Style</vt:lpstr>
      <vt:lpstr>Gill Sans MT</vt:lpstr>
      <vt:lpstr>Wingdings</vt:lpstr>
      <vt:lpstr>Wingdings 3</vt:lpstr>
      <vt:lpstr>Origin</vt:lpstr>
      <vt:lpstr>The Legacy of C. S. Lewis, His Significance</vt:lpstr>
      <vt:lpstr>How he has made an impact</vt:lpstr>
      <vt:lpstr>How he has made an impact</vt:lpstr>
      <vt:lpstr>How he has made an impact</vt:lpstr>
      <vt:lpstr>Poets’ Corner, Westminster Abbey</vt:lpstr>
      <vt:lpstr>PowerPoint Presentation</vt:lpstr>
      <vt:lpstr>Evelyn Underhill &amp; J. I. Packer</vt:lpstr>
      <vt:lpstr>Literary Genres</vt:lpstr>
    </vt:vector>
  </TitlesOfParts>
  <Company>Concordia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Joel D. Heck</dc:creator>
  <cp:lastModifiedBy>Joel Heck</cp:lastModifiedBy>
  <cp:revision>81</cp:revision>
  <dcterms:created xsi:type="dcterms:W3CDTF">2009-08-25T21:03:21Z</dcterms:created>
  <dcterms:modified xsi:type="dcterms:W3CDTF">2025-06-18T18:18:36Z</dcterms:modified>
</cp:coreProperties>
</file>