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256" r:id="rId2"/>
    <p:sldId id="331" r:id="rId3"/>
    <p:sldId id="288" r:id="rId4"/>
    <p:sldId id="301" r:id="rId5"/>
    <p:sldId id="289" r:id="rId6"/>
    <p:sldId id="312" r:id="rId7"/>
    <p:sldId id="315" r:id="rId8"/>
    <p:sldId id="316" r:id="rId9"/>
    <p:sldId id="317" r:id="rId10"/>
    <p:sldId id="311" r:id="rId11"/>
    <p:sldId id="308" r:id="rId12"/>
    <p:sldId id="290" r:id="rId13"/>
    <p:sldId id="310" r:id="rId14"/>
    <p:sldId id="281" r:id="rId15"/>
    <p:sldId id="282" r:id="rId16"/>
    <p:sldId id="283" r:id="rId17"/>
    <p:sldId id="300" r:id="rId18"/>
    <p:sldId id="284" r:id="rId19"/>
    <p:sldId id="291" r:id="rId20"/>
    <p:sldId id="320" r:id="rId21"/>
    <p:sldId id="285" r:id="rId22"/>
    <p:sldId id="295" r:id="rId23"/>
    <p:sldId id="286" r:id="rId24"/>
    <p:sldId id="321" r:id="rId25"/>
    <p:sldId id="293" r:id="rId26"/>
    <p:sldId id="294" r:id="rId27"/>
    <p:sldId id="322" r:id="rId28"/>
    <p:sldId id="287" r:id="rId29"/>
    <p:sldId id="323" r:id="rId30"/>
    <p:sldId id="324" r:id="rId31"/>
    <p:sldId id="325" r:id="rId32"/>
    <p:sldId id="313" r:id="rId33"/>
    <p:sldId id="273" r:id="rId34"/>
    <p:sldId id="274" r:id="rId35"/>
    <p:sldId id="260" r:id="rId36"/>
    <p:sldId id="326" r:id="rId37"/>
    <p:sldId id="302" r:id="rId38"/>
    <p:sldId id="303" r:id="rId39"/>
    <p:sldId id="327" r:id="rId40"/>
    <p:sldId id="262" r:id="rId41"/>
    <p:sldId id="319" r:id="rId42"/>
    <p:sldId id="318" r:id="rId43"/>
    <p:sldId id="263" r:id="rId44"/>
    <p:sldId id="264" r:id="rId45"/>
    <p:sldId id="265" r:id="rId46"/>
    <p:sldId id="309" r:id="rId47"/>
    <p:sldId id="266" r:id="rId48"/>
    <p:sldId id="267" r:id="rId49"/>
    <p:sldId id="268" r:id="rId50"/>
    <p:sldId id="296" r:id="rId51"/>
    <p:sldId id="328" r:id="rId52"/>
    <p:sldId id="276" r:id="rId53"/>
    <p:sldId id="277" r:id="rId54"/>
    <p:sldId id="278" r:id="rId55"/>
    <p:sldId id="299" r:id="rId56"/>
    <p:sldId id="297" r:id="rId57"/>
    <p:sldId id="298" r:id="rId58"/>
    <p:sldId id="275" r:id="rId59"/>
    <p:sldId id="280" r:id="rId60"/>
    <p:sldId id="329" r:id="rId61"/>
    <p:sldId id="314" r:id="rId62"/>
    <p:sldId id="330" r:id="rId63"/>
    <p:sldId id="332" r:id="rId64"/>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666" y="18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773"/>
          </a:xfrm>
          <a:prstGeom prst="rect">
            <a:avLst/>
          </a:prstGeom>
        </p:spPr>
        <p:txBody>
          <a:bodyPr vert="horz" lIns="92610" tIns="46305" rIns="92610" bIns="46305"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773"/>
          </a:xfrm>
          <a:prstGeom prst="rect">
            <a:avLst/>
          </a:prstGeom>
        </p:spPr>
        <p:txBody>
          <a:bodyPr vert="horz" lIns="92610" tIns="46305" rIns="92610" bIns="46305" rtlCol="0"/>
          <a:lstStyle>
            <a:lvl1pPr algn="r">
              <a:defRPr sz="1200"/>
            </a:lvl1pPr>
          </a:lstStyle>
          <a:p>
            <a:fld id="{18978BA7-A237-4B4F-ADB7-933EA408EE75}" type="datetimeFigureOut">
              <a:rPr lang="en-US" smtClean="0"/>
              <a:pPr/>
              <a:t>7/8/2019</a:t>
            </a:fld>
            <a:endParaRPr lang="en-US"/>
          </a:p>
        </p:txBody>
      </p:sp>
      <p:sp>
        <p:nvSpPr>
          <p:cNvPr id="4" name="Footer Placeholder 3"/>
          <p:cNvSpPr>
            <a:spLocks noGrp="1"/>
          </p:cNvSpPr>
          <p:nvPr>
            <p:ph type="ftr" sz="quarter" idx="2"/>
          </p:nvPr>
        </p:nvSpPr>
        <p:spPr>
          <a:xfrm>
            <a:off x="0" y="8841738"/>
            <a:ext cx="3056414" cy="465773"/>
          </a:xfrm>
          <a:prstGeom prst="rect">
            <a:avLst/>
          </a:prstGeom>
        </p:spPr>
        <p:txBody>
          <a:bodyPr vert="horz" lIns="92610" tIns="46305" rIns="92610" bIns="46305"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1738"/>
            <a:ext cx="3056414" cy="465773"/>
          </a:xfrm>
          <a:prstGeom prst="rect">
            <a:avLst/>
          </a:prstGeom>
        </p:spPr>
        <p:txBody>
          <a:bodyPr vert="horz" lIns="92610" tIns="46305" rIns="92610" bIns="46305" rtlCol="0" anchor="b"/>
          <a:lstStyle>
            <a:lvl1pPr algn="r">
              <a:defRPr sz="1200"/>
            </a:lvl1pPr>
          </a:lstStyle>
          <a:p>
            <a:fld id="{AD0EE001-54F3-4B56-A08C-2E58B612C2B1}" type="slidenum">
              <a:rPr lang="en-US" smtClean="0"/>
              <a:pPr/>
              <a:t>‹#›</a:t>
            </a:fld>
            <a:endParaRPr lang="en-US"/>
          </a:p>
        </p:txBody>
      </p:sp>
    </p:spTree>
    <p:extLst>
      <p:ext uri="{BB962C8B-B14F-4D97-AF65-F5344CB8AC3E}">
        <p14:creationId xmlns:p14="http://schemas.microsoft.com/office/powerpoint/2010/main" val="68570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773"/>
          </a:xfrm>
          <a:prstGeom prst="rect">
            <a:avLst/>
          </a:prstGeom>
        </p:spPr>
        <p:txBody>
          <a:bodyPr vert="horz" lIns="92610" tIns="46305" rIns="92610" bIns="46305" rtlCol="0"/>
          <a:lstStyle>
            <a:lvl1pPr algn="l">
              <a:defRPr sz="1200"/>
            </a:lvl1pPr>
          </a:lstStyle>
          <a:p>
            <a:endParaRPr lang="en-US"/>
          </a:p>
        </p:txBody>
      </p:sp>
      <p:sp>
        <p:nvSpPr>
          <p:cNvPr id="3" name="Date Placeholder 2"/>
          <p:cNvSpPr>
            <a:spLocks noGrp="1"/>
          </p:cNvSpPr>
          <p:nvPr>
            <p:ph type="dt" idx="1"/>
          </p:nvPr>
        </p:nvSpPr>
        <p:spPr>
          <a:xfrm>
            <a:off x="3995217" y="0"/>
            <a:ext cx="3056414" cy="465773"/>
          </a:xfrm>
          <a:prstGeom prst="rect">
            <a:avLst/>
          </a:prstGeom>
        </p:spPr>
        <p:txBody>
          <a:bodyPr vert="horz" lIns="92610" tIns="46305" rIns="92610" bIns="46305" rtlCol="0"/>
          <a:lstStyle>
            <a:lvl1pPr algn="r">
              <a:defRPr sz="1200"/>
            </a:lvl1pPr>
          </a:lstStyle>
          <a:p>
            <a:fld id="{31EEF0A0-E191-46D1-8DF8-D7FC16E86820}" type="datetimeFigureOut">
              <a:rPr lang="en-US" smtClean="0"/>
              <a:pPr/>
              <a:t>7/7/2019</a:t>
            </a:fld>
            <a:endParaRPr lang="en-US"/>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2610" tIns="46305" rIns="92610" bIns="46305" rtlCol="0" anchor="ctr"/>
          <a:lstStyle/>
          <a:p>
            <a:endParaRPr lang="en-US"/>
          </a:p>
        </p:txBody>
      </p:sp>
      <p:sp>
        <p:nvSpPr>
          <p:cNvPr id="5" name="Notes Placeholder 4"/>
          <p:cNvSpPr>
            <a:spLocks noGrp="1"/>
          </p:cNvSpPr>
          <p:nvPr>
            <p:ph type="body" sz="quarter" idx="3"/>
          </p:nvPr>
        </p:nvSpPr>
        <p:spPr>
          <a:xfrm>
            <a:off x="705327" y="4422459"/>
            <a:ext cx="5642610" cy="4188778"/>
          </a:xfrm>
          <a:prstGeom prst="rect">
            <a:avLst/>
          </a:prstGeom>
        </p:spPr>
        <p:txBody>
          <a:bodyPr vert="horz" lIns="92610" tIns="46305" rIns="92610" bIns="463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738"/>
            <a:ext cx="3056414" cy="465773"/>
          </a:xfrm>
          <a:prstGeom prst="rect">
            <a:avLst/>
          </a:prstGeom>
        </p:spPr>
        <p:txBody>
          <a:bodyPr vert="horz" lIns="92610" tIns="46305" rIns="92610" bIns="46305"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1738"/>
            <a:ext cx="3056414" cy="465773"/>
          </a:xfrm>
          <a:prstGeom prst="rect">
            <a:avLst/>
          </a:prstGeom>
        </p:spPr>
        <p:txBody>
          <a:bodyPr vert="horz" lIns="92610" tIns="46305" rIns="92610" bIns="46305" rtlCol="0" anchor="b"/>
          <a:lstStyle>
            <a:lvl1pPr algn="r">
              <a:defRPr sz="1200"/>
            </a:lvl1pPr>
          </a:lstStyle>
          <a:p>
            <a:fld id="{9713D840-6E0D-4019-AE33-31EBE864B727}" type="slidenum">
              <a:rPr lang="en-US" smtClean="0"/>
              <a:pPr/>
              <a:t>‹#›</a:t>
            </a:fld>
            <a:endParaRPr lang="en-US"/>
          </a:p>
        </p:txBody>
      </p:sp>
    </p:spTree>
    <p:extLst>
      <p:ext uri="{BB962C8B-B14F-4D97-AF65-F5344CB8AC3E}">
        <p14:creationId xmlns:p14="http://schemas.microsoft.com/office/powerpoint/2010/main" val="16202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Lea from Circular Road</a:t>
            </a:r>
          </a:p>
        </p:txBody>
      </p:sp>
      <p:sp>
        <p:nvSpPr>
          <p:cNvPr id="4" name="Slide Number Placeholder 3"/>
          <p:cNvSpPr>
            <a:spLocks noGrp="1"/>
          </p:cNvSpPr>
          <p:nvPr>
            <p:ph type="sldNum" sz="quarter" idx="10"/>
          </p:nvPr>
        </p:nvSpPr>
        <p:spPr/>
        <p:txBody>
          <a:bodyPr/>
          <a:lstStyle/>
          <a:p>
            <a:fld id="{9713D840-6E0D-4019-AE33-31EBE864B727}" type="slidenum">
              <a:rPr lang="en-US" smtClean="0"/>
              <a:pPr/>
              <a:t>6</a:t>
            </a:fld>
            <a:endParaRPr lang="en-US"/>
          </a:p>
        </p:txBody>
      </p:sp>
    </p:spTree>
    <p:extLst>
      <p:ext uri="{BB962C8B-B14F-4D97-AF65-F5344CB8AC3E}">
        <p14:creationId xmlns:p14="http://schemas.microsoft.com/office/powerpoint/2010/main" val="295094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the work of Christopher Mitchell on this topic (</a:t>
            </a:r>
            <a:r>
              <a:rPr lang="en-US" i="1" dirty="0"/>
              <a:t>C. S. Lewis: </a:t>
            </a:r>
            <a:r>
              <a:rPr lang="en-US" i="1" dirty="0" err="1"/>
              <a:t>Lightbearer</a:t>
            </a:r>
            <a:r>
              <a:rPr lang="en-US" i="1" dirty="0"/>
              <a:t> in the Shadowlands</a:t>
            </a:r>
            <a:r>
              <a:rPr lang="en-US" dirty="0"/>
              <a:t>).</a:t>
            </a:r>
          </a:p>
        </p:txBody>
      </p:sp>
      <p:sp>
        <p:nvSpPr>
          <p:cNvPr id="4" name="Slide Number Placeholder 3"/>
          <p:cNvSpPr>
            <a:spLocks noGrp="1"/>
          </p:cNvSpPr>
          <p:nvPr>
            <p:ph type="sldNum" sz="quarter" idx="5"/>
          </p:nvPr>
        </p:nvSpPr>
        <p:spPr/>
        <p:txBody>
          <a:bodyPr/>
          <a:lstStyle/>
          <a:p>
            <a:fld id="{9713D840-6E0D-4019-AE33-31EBE864B727}" type="slidenum">
              <a:rPr lang="en-US" smtClean="0"/>
              <a:pPr/>
              <a:t>37</a:t>
            </a:fld>
            <a:endParaRPr lang="en-US"/>
          </a:p>
        </p:txBody>
      </p:sp>
    </p:spTree>
    <p:extLst>
      <p:ext uri="{BB962C8B-B14F-4D97-AF65-F5344CB8AC3E}">
        <p14:creationId xmlns:p14="http://schemas.microsoft.com/office/powerpoint/2010/main" val="186778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Jack</a:t>
            </a:r>
            <a:r>
              <a:rPr lang="en-US" dirty="0"/>
              <a:t>, Sayer, p. 312.</a:t>
            </a:r>
          </a:p>
        </p:txBody>
      </p:sp>
      <p:sp>
        <p:nvSpPr>
          <p:cNvPr id="4" name="Slide Number Placeholder 3"/>
          <p:cNvSpPr>
            <a:spLocks noGrp="1"/>
          </p:cNvSpPr>
          <p:nvPr>
            <p:ph type="sldNum" sz="quarter" idx="5"/>
          </p:nvPr>
        </p:nvSpPr>
        <p:spPr/>
        <p:txBody>
          <a:bodyPr/>
          <a:lstStyle/>
          <a:p>
            <a:fld id="{9713D840-6E0D-4019-AE33-31EBE864B727}" type="slidenum">
              <a:rPr lang="en-US" smtClean="0"/>
              <a:pPr/>
              <a:t>43</a:t>
            </a:fld>
            <a:endParaRPr lang="en-US"/>
          </a:p>
        </p:txBody>
      </p:sp>
    </p:spTree>
    <p:extLst>
      <p:ext uri="{BB962C8B-B14F-4D97-AF65-F5344CB8AC3E}">
        <p14:creationId xmlns:p14="http://schemas.microsoft.com/office/powerpoint/2010/main" val="350805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Gregory </a:t>
            </a:r>
            <a:r>
              <a:rPr lang="en-US" dirty="0" err="1"/>
              <a:t>Lippiatt</a:t>
            </a:r>
            <a:r>
              <a:rPr lang="en-US" dirty="0"/>
              <a:t>, Walter Hooper, Dean of Westminster Abbey, Michael Ward (and others)</a:t>
            </a:r>
          </a:p>
        </p:txBody>
      </p:sp>
      <p:sp>
        <p:nvSpPr>
          <p:cNvPr id="4" name="Slide Number Placeholder 3"/>
          <p:cNvSpPr>
            <a:spLocks noGrp="1"/>
          </p:cNvSpPr>
          <p:nvPr>
            <p:ph type="sldNum" sz="quarter" idx="5"/>
          </p:nvPr>
        </p:nvSpPr>
        <p:spPr/>
        <p:txBody>
          <a:bodyPr/>
          <a:lstStyle/>
          <a:p>
            <a:fld id="{9713D840-6E0D-4019-AE33-31EBE864B727}" type="slidenum">
              <a:rPr lang="en-US" smtClean="0"/>
              <a:pPr/>
              <a:t>62</a:t>
            </a:fld>
            <a:endParaRPr lang="en-US"/>
          </a:p>
        </p:txBody>
      </p:sp>
    </p:spTree>
    <p:extLst>
      <p:ext uri="{BB962C8B-B14F-4D97-AF65-F5344CB8AC3E}">
        <p14:creationId xmlns:p14="http://schemas.microsoft.com/office/powerpoint/2010/main" val="232971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George MacDonald: An Anthology</a:t>
            </a:r>
            <a:r>
              <a:rPr lang="en-US" dirty="0"/>
              <a:t>, Preface, xxxii. And </a:t>
            </a:r>
            <a:r>
              <a:rPr lang="en-US" i="1" dirty="0"/>
              <a:t>George MacDonald: An Anthology</a:t>
            </a:r>
            <a:r>
              <a:rPr lang="en-US" dirty="0"/>
              <a:t>, Preface, xxxiii.</a:t>
            </a:r>
          </a:p>
        </p:txBody>
      </p:sp>
      <p:sp>
        <p:nvSpPr>
          <p:cNvPr id="4" name="Slide Number Placeholder 3"/>
          <p:cNvSpPr>
            <a:spLocks noGrp="1"/>
          </p:cNvSpPr>
          <p:nvPr>
            <p:ph type="sldNum" sz="quarter" idx="5"/>
          </p:nvPr>
        </p:nvSpPr>
        <p:spPr/>
        <p:txBody>
          <a:bodyPr/>
          <a:lstStyle/>
          <a:p>
            <a:fld id="{9713D840-6E0D-4019-AE33-31EBE864B727}" type="slidenum">
              <a:rPr lang="en-US" smtClean="0"/>
              <a:pPr/>
              <a:t>13</a:t>
            </a:fld>
            <a:endParaRPr lang="en-US"/>
          </a:p>
        </p:txBody>
      </p:sp>
    </p:spTree>
    <p:extLst>
      <p:ext uri="{BB962C8B-B14F-4D97-AF65-F5344CB8AC3E}">
        <p14:creationId xmlns:p14="http://schemas.microsoft.com/office/powerpoint/2010/main" val="307027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3D840-6E0D-4019-AE33-31EBE864B727}" type="slidenum">
              <a:rPr lang="en-US" smtClean="0"/>
              <a:pPr/>
              <a:t>14</a:t>
            </a:fld>
            <a:endParaRPr lang="en-US"/>
          </a:p>
        </p:txBody>
      </p:sp>
    </p:spTree>
    <p:extLst>
      <p:ext uri="{BB962C8B-B14F-4D97-AF65-F5344CB8AC3E}">
        <p14:creationId xmlns:p14="http://schemas.microsoft.com/office/powerpoint/2010/main" val="219955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Exams for Greats are described in “The New Look,” a chapter in </a:t>
            </a:r>
            <a:r>
              <a:rPr lang="en-US" sz="1200" i="1" dirty="0"/>
              <a:t>SBJ</a:t>
            </a:r>
            <a:r>
              <a:rPr lang="en-US" sz="1200" dirty="0"/>
              <a:t>.</a:t>
            </a:r>
            <a:endParaRPr lang="en-US" dirty="0"/>
          </a:p>
        </p:txBody>
      </p:sp>
      <p:sp>
        <p:nvSpPr>
          <p:cNvPr id="4" name="Slide Number Placeholder 3"/>
          <p:cNvSpPr>
            <a:spLocks noGrp="1"/>
          </p:cNvSpPr>
          <p:nvPr>
            <p:ph type="sldNum" sz="quarter" idx="5"/>
          </p:nvPr>
        </p:nvSpPr>
        <p:spPr/>
        <p:txBody>
          <a:bodyPr/>
          <a:lstStyle/>
          <a:p>
            <a:fld id="{9713D840-6E0D-4019-AE33-31EBE864B727}" type="slidenum">
              <a:rPr lang="en-US" smtClean="0"/>
              <a:pPr/>
              <a:t>15</a:t>
            </a:fld>
            <a:endParaRPr lang="en-US"/>
          </a:p>
        </p:txBody>
      </p:sp>
    </p:spTree>
    <p:extLst>
      <p:ext uri="{BB962C8B-B14F-4D97-AF65-F5344CB8AC3E}">
        <p14:creationId xmlns:p14="http://schemas.microsoft.com/office/powerpoint/2010/main" val="411483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Owen  Barfield on C. S. Lewis</a:t>
            </a:r>
            <a:r>
              <a:rPr lang="en-US" sz="1200" dirty="0"/>
              <a:t>, G. B. Tennyson and Jane Hipolito, editors, 94, 121. And Ibid., 122.</a:t>
            </a:r>
            <a:endParaRPr lang="en-US" dirty="0"/>
          </a:p>
        </p:txBody>
      </p:sp>
      <p:sp>
        <p:nvSpPr>
          <p:cNvPr id="4" name="Slide Number Placeholder 3"/>
          <p:cNvSpPr>
            <a:spLocks noGrp="1"/>
          </p:cNvSpPr>
          <p:nvPr>
            <p:ph type="sldNum" sz="quarter" idx="5"/>
          </p:nvPr>
        </p:nvSpPr>
        <p:spPr/>
        <p:txBody>
          <a:bodyPr/>
          <a:lstStyle/>
          <a:p>
            <a:fld id="{9713D840-6E0D-4019-AE33-31EBE864B727}" type="slidenum">
              <a:rPr lang="en-US" smtClean="0"/>
              <a:pPr/>
              <a:t>22</a:t>
            </a:fld>
            <a:endParaRPr lang="en-US"/>
          </a:p>
        </p:txBody>
      </p:sp>
    </p:spTree>
    <p:extLst>
      <p:ext uri="{BB962C8B-B14F-4D97-AF65-F5344CB8AC3E}">
        <p14:creationId xmlns:p14="http://schemas.microsoft.com/office/powerpoint/2010/main" val="243021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F7542-3459-448A-AF80-5F9693670FD0}" type="slidenum">
              <a:rPr lang="en-US" smtClean="0"/>
              <a:pPr/>
              <a:t>24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Purchased from Longman’s in Salisbury while Warren was stationed</a:t>
            </a:r>
            <a:r>
              <a:rPr lang="en-US" baseline="0" dirty="0"/>
              <a:t> with the RASC in Bulford, eight miles northeast of Salisbury.</a:t>
            </a:r>
            <a:endParaRPr lang="en-US" dirty="0"/>
          </a:p>
        </p:txBody>
      </p:sp>
      <p:sp>
        <p:nvSpPr>
          <p:cNvPr id="4" name="Slide Number Placeholder 3"/>
          <p:cNvSpPr>
            <a:spLocks noGrp="1"/>
          </p:cNvSpPr>
          <p:nvPr>
            <p:ph type="sldNum" sz="quarter" idx="10"/>
          </p:nvPr>
        </p:nvSpPr>
        <p:spPr/>
        <p:txBody>
          <a:bodyPr/>
          <a:lstStyle/>
          <a:p>
            <a:fld id="{A43F7542-3459-448A-AF80-5F9693670FD0}" type="slidenum">
              <a:rPr lang="en-US" smtClean="0"/>
              <a:t>27</a:t>
            </a:fld>
            <a:endParaRPr lang="en-US"/>
          </a:p>
        </p:txBody>
      </p:sp>
    </p:spTree>
    <p:extLst>
      <p:ext uri="{BB962C8B-B14F-4D97-AF65-F5344CB8AC3E}">
        <p14:creationId xmlns:p14="http://schemas.microsoft.com/office/powerpoint/2010/main" val="422609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3D840-6E0D-4019-AE33-31EBE864B727}" type="slidenum">
              <a:rPr lang="en-US" smtClean="0"/>
              <a:pPr/>
              <a:t>28</a:t>
            </a:fld>
            <a:endParaRPr lang="en-US"/>
          </a:p>
        </p:txBody>
      </p:sp>
    </p:spTree>
    <p:extLst>
      <p:ext uri="{BB962C8B-B14F-4D97-AF65-F5344CB8AC3E}">
        <p14:creationId xmlns:p14="http://schemas.microsoft.com/office/powerpoint/2010/main" val="382828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Sister Penelope, </a:t>
            </a:r>
            <a:r>
              <a:rPr lang="en-US" sz="1200" i="1" dirty="0"/>
              <a:t>Collected Letters</a:t>
            </a:r>
            <a:r>
              <a:rPr lang="en-US" sz="1200" dirty="0"/>
              <a:t>, II, 262, August 9, 1939.</a:t>
            </a:r>
            <a:endParaRPr lang="en-US" dirty="0"/>
          </a:p>
        </p:txBody>
      </p:sp>
      <p:sp>
        <p:nvSpPr>
          <p:cNvPr id="4" name="Slide Number Placeholder 3"/>
          <p:cNvSpPr>
            <a:spLocks noGrp="1"/>
          </p:cNvSpPr>
          <p:nvPr>
            <p:ph type="sldNum" sz="quarter" idx="5"/>
          </p:nvPr>
        </p:nvSpPr>
        <p:spPr/>
        <p:txBody>
          <a:bodyPr/>
          <a:lstStyle/>
          <a:p>
            <a:fld id="{9713D840-6E0D-4019-AE33-31EBE864B727}" type="slidenum">
              <a:rPr lang="en-US" smtClean="0"/>
              <a:pPr/>
              <a:t>31</a:t>
            </a:fld>
            <a:endParaRPr lang="en-US"/>
          </a:p>
        </p:txBody>
      </p:sp>
    </p:spTree>
    <p:extLst>
      <p:ext uri="{BB962C8B-B14F-4D97-AF65-F5344CB8AC3E}">
        <p14:creationId xmlns:p14="http://schemas.microsoft.com/office/powerpoint/2010/main" val="3664187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4CBEAF9-9E58-4CC8-A6FF-6DD8A58DEEA4}" type="datetimeFigureOut">
              <a:rPr lang="en-US" smtClean="0"/>
              <a:pPr/>
              <a:t>7/7/2019</a:t>
            </a:fld>
            <a:endParaRPr lang="en-US"/>
          </a:p>
        </p:txBody>
      </p:sp>
      <p:sp>
        <p:nvSpPr>
          <p:cNvPr id="2" name="Footer Placeholder 1"/>
          <p:cNvSpPr>
            <a:spLocks noGrp="1"/>
          </p:cNvSpPr>
          <p:nvPr>
            <p:ph type="ftr" sz="quarter" idx="11"/>
          </p:nvPr>
        </p:nvSpPr>
        <p:spPr/>
        <p:txBody>
          <a:bodyPr/>
          <a:lstStyle/>
          <a:p>
            <a:endParaRPr kumimoji="0" lang="en-US"/>
          </a:p>
        </p:txBody>
      </p:sp>
      <p:sp>
        <p:nvSpPr>
          <p:cNvPr id="15" name="Slide Number Placeholder 14"/>
          <p:cNvSpPr>
            <a:spLocks noGrp="1"/>
          </p:cNvSpPr>
          <p:nvPr>
            <p:ph type="sldNum" sz="quarter" idx="12"/>
          </p:nvPr>
        </p:nvSpPr>
        <p:spPr>
          <a:xfrm>
            <a:off x="8229600" y="6473952"/>
            <a:ext cx="758952" cy="246888"/>
          </a:xfrm>
        </p:spPr>
        <p:txBody>
          <a:bodyPr/>
          <a:lstStyle/>
          <a:p>
            <a:fld id="{CA15C064-DD44-4CAC-873E-2D1F54821676}" type="slidenum">
              <a:rPr kumimoji="0" lang="en-US" smtClean="0"/>
              <a:pPr/>
              <a:t>‹#›</a:t>
            </a:fld>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pPr/>
              <a:t>7/7/2019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pPr/>
              <a:t>7/7/2019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lipArt Placeholder 2"/>
          <p:cNvSpPr>
            <a:spLocks noGrp="1"/>
          </p:cNvSpPr>
          <p:nvPr>
            <p:ph type="clipArt" sz="half" idx="1"/>
          </p:nvPr>
        </p:nvSpPr>
        <p:spPr>
          <a:xfrm>
            <a:off x="457200" y="1905000"/>
            <a:ext cx="4038600" cy="4114800"/>
          </a:xfrm>
        </p:spPr>
        <p:txBody>
          <a:bodyPr/>
          <a:lstStyle/>
          <a:p>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4B028F6-8744-41B2-8644-C709DD48041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5000"/>
            <a:ext cx="4038600" cy="4114800"/>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4491AF3-A4AC-4CD0-95A9-2ECF3642841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pPr/>
              <a:t>7/7/2019</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kumimoji="0" lang="en-US"/>
          </a:p>
        </p:txBody>
      </p:sp>
      <p:sp>
        <p:nvSpPr>
          <p:cNvPr id="16" name="Slide Number Placeholder 15"/>
          <p:cNvSpPr>
            <a:spLocks noGrp="1"/>
          </p:cNvSpPr>
          <p:nvPr>
            <p:ph type="sldNum" sz="quarter" idx="12"/>
          </p:nvPr>
        </p:nvSpPr>
        <p:spPr>
          <a:xfrm>
            <a:off x="8229600" y="6473952"/>
            <a:ext cx="758952" cy="246888"/>
          </a:xfrm>
        </p:spPr>
        <p:txBody>
          <a:bodyPr/>
          <a:lstStyle/>
          <a:p>
            <a:fld id="{CA15C064-DD44-4CAC-873E-2D1F54821676}"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4CBEAF9-9E58-4CC8-A6FF-6DD8A58DEEA4}" type="datetimeFigureOut">
              <a:rPr lang="en-US" smtClean="0"/>
              <a:pPr/>
              <a:t>7/7/2019</a:t>
            </a:fld>
            <a:endParaRPr lang="en-US"/>
          </a:p>
        </p:txBody>
      </p:sp>
      <p:sp>
        <p:nvSpPr>
          <p:cNvPr id="11" name="Footer Placeholder 10"/>
          <p:cNvSpPr>
            <a:spLocks noGrp="1"/>
          </p:cNvSpPr>
          <p:nvPr>
            <p:ph type="ftr" sz="quarter" idx="11"/>
          </p:nvPr>
        </p:nvSpPr>
        <p:spPr/>
        <p:txBody>
          <a:bodyPr/>
          <a:lstStyle/>
          <a:p>
            <a:endParaRPr kumimoji="0" lang="en-US"/>
          </a:p>
        </p:txBody>
      </p:sp>
      <p:sp>
        <p:nvSpPr>
          <p:cNvPr id="16" name="Slide Number Placeholder 15"/>
          <p:cNvSpPr>
            <a:spLocks noGrp="1"/>
          </p:cNvSpPr>
          <p:nvPr>
            <p:ph type="sldNum" sz="quarter" idx="12"/>
          </p:nvPr>
        </p:nvSpPr>
        <p:spPr/>
        <p:txBody>
          <a:bodyPr/>
          <a:lstStyle/>
          <a:p>
            <a:fld id="{CA15C064-DD44-4CAC-873E-2D1F54821676}" type="slidenum">
              <a:rPr kumimoji="0" lang="en-US" smtClean="0"/>
              <a:pPr/>
              <a:t>‹#›</a:t>
            </a:fld>
            <a:endParaRPr kumimoji="0"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4CBEAF9-9E58-4CC8-A6FF-6DD8A58DEEA4}" type="datetimeFigureOut">
              <a:rPr lang="en-US" smtClean="0"/>
              <a:pPr/>
              <a:t>7/7/2019</a:t>
            </a:fld>
            <a:endParaRPr lang="en-US"/>
          </a:p>
        </p:txBody>
      </p:sp>
      <p:sp>
        <p:nvSpPr>
          <p:cNvPr id="10" name="Footer Placeholder 9"/>
          <p:cNvSpPr>
            <a:spLocks noGrp="1"/>
          </p:cNvSpPr>
          <p:nvPr>
            <p:ph type="ftr" sz="quarter" idx="11"/>
          </p:nvPr>
        </p:nvSpPr>
        <p:spPr/>
        <p:txBody>
          <a:bodyPr/>
          <a:lstStyle/>
          <a:p>
            <a:endParaRPr kumimoji="0" lang="en-US"/>
          </a:p>
        </p:txBody>
      </p:sp>
      <p:sp>
        <p:nvSpPr>
          <p:cNvPr id="31" name="Slide Number Placeholder 30"/>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4CBEAF9-9E58-4CC8-A6FF-6DD8A58DEEA4}" type="datetimeFigureOut">
              <a:rPr lang="en-US" smtClean="0"/>
              <a:pPr/>
              <a:t>7/7/2019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229600" y="6477000"/>
            <a:ext cx="762000" cy="246888"/>
          </a:xfrm>
        </p:spPr>
        <p:txBody>
          <a:bodyPr/>
          <a:lstStyle/>
          <a:p>
            <a:fld id="{CA15C064-DD44-4CAC-873E-2D1F54821676}" type="slidenum">
              <a:rPr kumimoji="0" lang="en-US" smtClean="0"/>
              <a:pPr/>
              <a:t>‹#›</a:t>
            </a:fld>
            <a:endParaRPr kumimoji="0"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4CBEAF9-9E58-4CC8-A6FF-6DD8A58DEEA4}" type="datetimeFigureOut">
              <a:rPr lang="en-US" smtClean="0"/>
              <a:pPr/>
              <a:t>7/7/2019</a:t>
            </a:fld>
            <a:endParaRPr lang="en-US"/>
          </a:p>
        </p:txBody>
      </p:sp>
      <p:sp>
        <p:nvSpPr>
          <p:cNvPr id="21" name="Footer Placeholder 20"/>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CBEAF9-9E58-4CC8-A6FF-6DD8A58DEEA4}" type="datetimeFigureOut">
              <a:rPr lang="en-US" smtClean="0"/>
              <a:pPr/>
              <a:t>7/7/2019</a:t>
            </a:fld>
            <a:endParaRPr lang="en-US"/>
          </a:p>
        </p:txBody>
      </p:sp>
      <p:sp>
        <p:nvSpPr>
          <p:cNvPr id="24" name="Footer Placeholder 23"/>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pPr/>
              <a:t>7/7/2019</a:t>
            </a:fld>
            <a:endParaRPr lang="en-US"/>
          </a:p>
        </p:txBody>
      </p:sp>
      <p:sp>
        <p:nvSpPr>
          <p:cNvPr id="29" name="Footer Placeholder 28"/>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4CBEAF9-9E58-4CC8-A6FF-6DD8A58DEEA4}" type="datetimeFigureOut">
              <a:rPr lang="en-US" smtClean="0"/>
              <a:pPr/>
              <a:t>7/7/2019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31" name="Slide Number Placeholder 30"/>
          <p:cNvSpPr>
            <a:spLocks noGrp="1"/>
          </p:cNvSpPr>
          <p:nvPr>
            <p:ph type="sldNum" sz="quarter" idx="12"/>
          </p:nvPr>
        </p:nvSpPr>
        <p:spPr/>
        <p:txBody>
          <a:bodyPr/>
          <a:lstStyle/>
          <a:p>
            <a:fld id="{CA15C064-DD44-4CAC-873E-2D1F54821676}" type="slidenum">
              <a:rPr kumimoji="0" lang="en-US" smtClean="0"/>
              <a:pPr/>
              <a:t>‹#›</a:t>
            </a:fld>
            <a:endParaRPr kumimoji="0"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gn="l" eaLnBrk="1" latinLnBrk="0" hangingPunct="1"/>
            <a:fld id="{74CBEAF9-9E58-4CC8-A6FF-6DD8A58DEEA4}" type="datetimeFigureOut">
              <a:rPr lang="en-US" smtClean="0"/>
              <a:pPr algn="l" eaLnBrk="1" latinLnBrk="0" hangingPunct="1"/>
              <a:t>7/7/2019</a:t>
            </a:fld>
            <a:endParaRPr lang="en-US" dirty="0">
              <a:solidFill>
                <a:schemeClr val="accent1">
                  <a:shade val="75000"/>
                </a:scheme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A15C064-DD44-4CAC-873E-2D1F54821676}" type="slidenum">
              <a:rPr kumimoji="0" lang="en-US" smtClean="0"/>
              <a:pPr/>
              <a:t>‹#›</a:t>
            </a:fld>
            <a:endParaRPr kumimoji="0" lang="en-US" dirty="0">
              <a:solidFill>
                <a:schemeClr val="accent1">
                  <a:shade val="75000"/>
                </a:scheme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
            <a:ext cx="8458200" cy="1066800"/>
          </a:xfrm>
        </p:spPr>
        <p:txBody>
          <a:bodyPr>
            <a:normAutofit/>
          </a:bodyPr>
          <a:lstStyle/>
          <a:p>
            <a:r>
              <a:rPr lang="en-US" sz="4000" dirty="0"/>
              <a:t>The Life of c. s. Lewis</a:t>
            </a:r>
          </a:p>
        </p:txBody>
      </p:sp>
      <p:sp>
        <p:nvSpPr>
          <p:cNvPr id="3" name="Subtitle 2"/>
          <p:cNvSpPr>
            <a:spLocks noGrp="1"/>
          </p:cNvSpPr>
          <p:nvPr>
            <p:ph type="subTitle" idx="1"/>
          </p:nvPr>
        </p:nvSpPr>
        <p:spPr/>
        <p:txBody>
          <a:bodyPr/>
          <a:lstStyle/>
          <a:p>
            <a:endParaRPr lang="en-US" dirty="0"/>
          </a:p>
        </p:txBody>
      </p:sp>
      <p:pic>
        <p:nvPicPr>
          <p:cNvPr id="48132" name="Picture 4" descr="http://kenwytsma.com/wp-content/uploads/2009/10/C-S-Lewis_desk1.jpg"/>
          <p:cNvPicPr>
            <a:picLocks noChangeAspect="1" noChangeArrowheads="1"/>
          </p:cNvPicPr>
          <p:nvPr/>
        </p:nvPicPr>
        <p:blipFill>
          <a:blip r:embed="rId2" cstate="print"/>
          <a:srcRect/>
          <a:stretch>
            <a:fillRect/>
          </a:stretch>
        </p:blipFill>
        <p:spPr bwMode="auto">
          <a:xfrm>
            <a:off x="838200" y="1371600"/>
            <a:ext cx="7543801" cy="516007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76200"/>
            <a:ext cx="8686800" cy="1219200"/>
          </a:xfrm>
        </p:spPr>
        <p:txBody>
          <a:bodyPr/>
          <a:lstStyle/>
          <a:p>
            <a:r>
              <a:rPr lang="en-US" dirty="0"/>
              <a:t>Lewis grades his schools</a:t>
            </a:r>
          </a:p>
        </p:txBody>
      </p:sp>
      <p:sp>
        <p:nvSpPr>
          <p:cNvPr id="6" name="Content Placeholder 5"/>
          <p:cNvSpPr>
            <a:spLocks noGrp="1"/>
          </p:cNvSpPr>
          <p:nvPr>
            <p:ph idx="1"/>
          </p:nvPr>
        </p:nvSpPr>
        <p:spPr>
          <a:xfrm>
            <a:off x="152400" y="1554162"/>
            <a:ext cx="8839200" cy="4525963"/>
          </a:xfrm>
        </p:spPr>
        <p:txBody>
          <a:bodyPr/>
          <a:lstStyle/>
          <a:p>
            <a:r>
              <a:rPr lang="en-US" dirty="0"/>
              <a:t>1908-1910, Wynyard School: F </a:t>
            </a:r>
          </a:p>
          <a:p>
            <a:r>
              <a:rPr lang="en-US" dirty="0"/>
              <a:t>Fall, 1910, Campbell College: B</a:t>
            </a:r>
          </a:p>
          <a:p>
            <a:r>
              <a:rPr lang="en-US" dirty="0"/>
              <a:t>1911-1913, Cherbourg House: C</a:t>
            </a:r>
          </a:p>
          <a:p>
            <a:r>
              <a:rPr lang="en-US" dirty="0"/>
              <a:t>1913-1914, Malvern College: D</a:t>
            </a:r>
          </a:p>
          <a:p>
            <a:r>
              <a:rPr lang="en-US" dirty="0"/>
              <a:t>1914-1917, Private Tutoring with Kirkpatrick: A+</a:t>
            </a:r>
          </a:p>
          <a:p>
            <a:r>
              <a:rPr lang="en-US" dirty="0"/>
              <a:t>1917-1923, Oxford University: A-</a:t>
            </a:r>
          </a:p>
        </p:txBody>
      </p:sp>
    </p:spTree>
    <p:extLst>
      <p:ext uri="{BB962C8B-B14F-4D97-AF65-F5344CB8AC3E}">
        <p14:creationId xmlns:p14="http://schemas.microsoft.com/office/powerpoint/2010/main" val="27383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686800" cy="1295400"/>
          </a:xfrm>
        </p:spPr>
        <p:txBody>
          <a:bodyPr/>
          <a:lstStyle/>
          <a:p>
            <a:r>
              <a:rPr lang="en-US" i="1" dirty="0"/>
              <a:t>Surprised by Joy</a:t>
            </a:r>
          </a:p>
        </p:txBody>
      </p:sp>
      <p:sp>
        <p:nvSpPr>
          <p:cNvPr id="6" name="Content Placeholder 5"/>
          <p:cNvSpPr>
            <a:spLocks noGrp="1"/>
          </p:cNvSpPr>
          <p:nvPr>
            <p:ph idx="1"/>
          </p:nvPr>
        </p:nvSpPr>
        <p:spPr/>
        <p:txBody>
          <a:bodyPr>
            <a:normAutofit fontScale="92500" lnSpcReduction="20000"/>
          </a:bodyPr>
          <a:lstStyle/>
          <a:p>
            <a:r>
              <a:rPr lang="en-US" u="sng" dirty="0"/>
              <a:t>Little Lea</a:t>
            </a:r>
            <a:r>
              <a:rPr lang="en-US" dirty="0"/>
              <a:t>: “I am a product of long corridors, empty sunlit rooms, upstairs indoor silences, attics explored in solitude, distant noises of gurgling cisterns and pipes, and the noise of wind under the tiles. Also, of endless books.”</a:t>
            </a:r>
          </a:p>
          <a:p>
            <a:r>
              <a:rPr lang="en-US" u="sng" dirty="0"/>
              <a:t>Mother’s Death</a:t>
            </a:r>
            <a:r>
              <a:rPr lang="en-US" dirty="0"/>
              <a:t>: “With my mother’s death all settled happiness, all that was tranquil and reliable, disappeared from my life. There was to be much fun, many pleasures, many stabs of Joy; but no more of the old security. It was sea and islands now; the great continent had sunk like Atlantis.”</a:t>
            </a:r>
          </a:p>
        </p:txBody>
      </p:sp>
    </p:spTree>
    <p:extLst>
      <p:ext uri="{BB962C8B-B14F-4D97-AF65-F5344CB8AC3E}">
        <p14:creationId xmlns:p14="http://schemas.microsoft.com/office/powerpoint/2010/main" val="8925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1752" y="0"/>
            <a:ext cx="8686800" cy="1298448"/>
          </a:xfrm>
        </p:spPr>
        <p:txBody>
          <a:bodyPr/>
          <a:lstStyle/>
          <a:p>
            <a:r>
              <a:rPr lang="en-US" dirty="0"/>
              <a:t>Teenage Years</a:t>
            </a:r>
          </a:p>
        </p:txBody>
      </p:sp>
      <p:sp>
        <p:nvSpPr>
          <p:cNvPr id="32771" name="Rectangle 3"/>
          <p:cNvSpPr>
            <a:spLocks noGrp="1" noChangeArrowheads="1"/>
          </p:cNvSpPr>
          <p:nvPr>
            <p:ph sz="half" idx="1"/>
          </p:nvPr>
        </p:nvSpPr>
        <p:spPr>
          <a:xfrm>
            <a:off x="304800" y="1371600"/>
            <a:ext cx="4343400" cy="5334000"/>
          </a:xfrm>
        </p:spPr>
        <p:txBody>
          <a:bodyPr>
            <a:normAutofit fontScale="85000" lnSpcReduction="20000"/>
          </a:bodyPr>
          <a:lstStyle/>
          <a:p>
            <a:pPr>
              <a:lnSpc>
                <a:spcPct val="90000"/>
              </a:lnSpc>
            </a:pPr>
            <a:r>
              <a:rPr lang="en-US" dirty="0"/>
              <a:t>His private tutor W. T. Kirkpatrick, “The Great Knock”</a:t>
            </a:r>
          </a:p>
          <a:p>
            <a:pPr>
              <a:lnSpc>
                <a:spcPct val="90000"/>
              </a:lnSpc>
            </a:pPr>
            <a:r>
              <a:rPr lang="en-US" dirty="0"/>
              <a:t>From Sept. 19, 1914 to April 25, 1917, “red beef and strong beer”</a:t>
            </a:r>
          </a:p>
          <a:p>
            <a:pPr>
              <a:lnSpc>
                <a:spcPct val="90000"/>
              </a:lnSpc>
            </a:pPr>
            <a:r>
              <a:rPr lang="en-US" dirty="0"/>
              <a:t>Preparation for Oxford University</a:t>
            </a:r>
          </a:p>
          <a:p>
            <a:pPr>
              <a:lnSpc>
                <a:spcPct val="90000"/>
              </a:lnSpc>
            </a:pPr>
            <a:r>
              <a:rPr lang="en-US" dirty="0"/>
              <a:t>“If ever a man came near to being a purely logical entity, that man was Kirk.”  Born later, he would have been a Logical Positivist.</a:t>
            </a:r>
          </a:p>
          <a:p>
            <a:pPr>
              <a:lnSpc>
                <a:spcPct val="90000"/>
              </a:lnSpc>
            </a:pPr>
            <a:r>
              <a:rPr lang="en-US" dirty="0"/>
              <a:t>A man who “thought not about you but about what you said.”</a:t>
            </a:r>
          </a:p>
          <a:p>
            <a:pPr>
              <a:lnSpc>
                <a:spcPct val="90000"/>
              </a:lnSpc>
            </a:pPr>
            <a:r>
              <a:rPr lang="en-US" dirty="0"/>
              <a:t>George MacDonald, who “baptized his imagination”</a:t>
            </a:r>
          </a:p>
        </p:txBody>
      </p:sp>
      <p:sp>
        <p:nvSpPr>
          <p:cNvPr id="2" name="TextBox 1">
            <a:extLst>
              <a:ext uri="{FF2B5EF4-FFF2-40B4-BE49-F238E27FC236}">
                <a16:creationId xmlns:a16="http://schemas.microsoft.com/office/drawing/2014/main" id="{289A632B-64E8-48EB-B9A8-47BD4D0E1B8F}"/>
              </a:ext>
            </a:extLst>
          </p:cNvPr>
          <p:cNvSpPr txBox="1"/>
          <p:nvPr/>
        </p:nvSpPr>
        <p:spPr>
          <a:xfrm>
            <a:off x="5486400" y="6400800"/>
            <a:ext cx="2743200" cy="369332"/>
          </a:xfrm>
          <a:prstGeom prst="rect">
            <a:avLst/>
          </a:prstGeom>
          <a:noFill/>
        </p:spPr>
        <p:txBody>
          <a:bodyPr wrap="square" rtlCol="0">
            <a:spAutoFit/>
          </a:bodyPr>
          <a:lstStyle/>
          <a:p>
            <a:pPr algn="ctr"/>
            <a:r>
              <a:rPr lang="en-US" dirty="0"/>
              <a:t>George MacDonald</a:t>
            </a:r>
          </a:p>
        </p:txBody>
      </p:sp>
      <p:pic>
        <p:nvPicPr>
          <p:cNvPr id="3" name="Picture 2">
            <a:extLst>
              <a:ext uri="{FF2B5EF4-FFF2-40B4-BE49-F238E27FC236}">
                <a16:creationId xmlns:a16="http://schemas.microsoft.com/office/drawing/2014/main" id="{DBA81C8A-7621-4AB9-9E9F-D61B1C78AF99}"/>
              </a:ext>
            </a:extLst>
          </p:cNvPr>
          <p:cNvPicPr>
            <a:picLocks noChangeAspect="1"/>
          </p:cNvPicPr>
          <p:nvPr/>
        </p:nvPicPr>
        <p:blipFill>
          <a:blip r:embed="rId2"/>
          <a:stretch>
            <a:fillRect/>
          </a:stretch>
        </p:blipFill>
        <p:spPr>
          <a:xfrm>
            <a:off x="5102679" y="1600200"/>
            <a:ext cx="3461656" cy="4038600"/>
          </a:xfrm>
          <a:prstGeom prst="rect">
            <a:avLst/>
          </a:prstGeom>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35456" y="1062451"/>
            <a:ext cx="3645088" cy="531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771">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George Macdonald (from early 1916)</a:t>
            </a:r>
          </a:p>
        </p:txBody>
      </p:sp>
      <p:sp>
        <p:nvSpPr>
          <p:cNvPr id="5" name="Content Placeholder 4"/>
          <p:cNvSpPr>
            <a:spLocks noGrp="1"/>
          </p:cNvSpPr>
          <p:nvPr>
            <p:ph idx="1"/>
          </p:nvPr>
        </p:nvSpPr>
        <p:spPr/>
        <p:txBody>
          <a:bodyPr>
            <a:normAutofit/>
          </a:bodyPr>
          <a:lstStyle/>
          <a:p>
            <a:r>
              <a:rPr lang="en-US" dirty="0"/>
              <a:t>“I have never concealed the fact that I regarded him as my master; indeed I fancy I have never written a book in which I did not quote from him.”</a:t>
            </a:r>
          </a:p>
          <a:p>
            <a:r>
              <a:rPr lang="en-US" dirty="0"/>
              <a:t>After purchasing </a:t>
            </a:r>
            <a:r>
              <a:rPr lang="en-US" i="1" dirty="0"/>
              <a:t>Phantastes</a:t>
            </a:r>
            <a:r>
              <a:rPr lang="en-US" dirty="0"/>
              <a:t>, “A few hours later I knew that I had crossed a great frontier.”</a:t>
            </a:r>
          </a:p>
        </p:txBody>
      </p:sp>
    </p:spTree>
    <p:extLst>
      <p:ext uri="{BB962C8B-B14F-4D97-AF65-F5344CB8AC3E}">
        <p14:creationId xmlns:p14="http://schemas.microsoft.com/office/powerpoint/2010/main" val="92881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1298448"/>
          </a:xfrm>
        </p:spPr>
        <p:txBody>
          <a:bodyPr/>
          <a:lstStyle/>
          <a:p>
            <a:r>
              <a:rPr lang="en-US" dirty="0"/>
              <a:t>iii. oxford</a:t>
            </a:r>
          </a:p>
        </p:txBody>
      </p:sp>
      <p:sp>
        <p:nvSpPr>
          <p:cNvPr id="4" name="Content Placeholder 3"/>
          <p:cNvSpPr>
            <a:spLocks noGrp="1"/>
          </p:cNvSpPr>
          <p:nvPr>
            <p:ph sz="half" idx="1"/>
          </p:nvPr>
        </p:nvSpPr>
        <p:spPr/>
        <p:txBody>
          <a:bodyPr>
            <a:normAutofit/>
          </a:bodyPr>
          <a:lstStyle/>
          <a:p>
            <a:endParaRPr lang="en-US"/>
          </a:p>
        </p:txBody>
      </p:sp>
      <p:sp>
        <p:nvSpPr>
          <p:cNvPr id="5" name="Content Placeholder 4"/>
          <p:cNvSpPr>
            <a:spLocks noGrp="1"/>
          </p:cNvSpPr>
          <p:nvPr>
            <p:ph sz="half" idx="2"/>
          </p:nvPr>
        </p:nvSpPr>
        <p:spPr>
          <a:xfrm>
            <a:off x="4953000" y="1600200"/>
            <a:ext cx="4038600" cy="5029200"/>
          </a:xfrm>
        </p:spPr>
        <p:txBody>
          <a:bodyPr>
            <a:normAutofit/>
          </a:bodyPr>
          <a:lstStyle/>
          <a:p>
            <a:r>
              <a:rPr lang="en-US" dirty="0"/>
              <a:t>“Dreaming spires” (Matthew Arnold)</a:t>
            </a:r>
          </a:p>
          <a:p>
            <a:r>
              <a:rPr lang="en-US" dirty="0"/>
              <a:t>University College, April 26, 1917</a:t>
            </a:r>
          </a:p>
          <a:p>
            <a:r>
              <a:rPr lang="en-US" dirty="0"/>
              <a:t>“Paddy” Moore</a:t>
            </a:r>
          </a:p>
          <a:p>
            <a:r>
              <a:rPr lang="en-US" dirty="0"/>
              <a:t>Wounded, returned to Oxford in January 1919</a:t>
            </a:r>
          </a:p>
          <a:p>
            <a:r>
              <a:rPr lang="en-US" dirty="0"/>
              <a:t>Excused from Responsions</a:t>
            </a:r>
          </a:p>
          <a:p>
            <a:r>
              <a:rPr lang="en-US" i="1" dirty="0"/>
              <a:t>Spirits in Bondage</a:t>
            </a:r>
          </a:p>
        </p:txBody>
      </p:sp>
      <p:pic>
        <p:nvPicPr>
          <p:cNvPr id="35842" name="Picture 2" descr="http://www.biographyonline.net/uploaded_images/oxford-spires-772881.jpg"/>
          <p:cNvPicPr>
            <a:picLocks noChangeAspect="1" noChangeArrowheads="1"/>
          </p:cNvPicPr>
          <p:nvPr/>
        </p:nvPicPr>
        <p:blipFill>
          <a:blip r:embed="rId3" cstate="print"/>
          <a:srcRect/>
          <a:stretch>
            <a:fillRect/>
          </a:stretch>
        </p:blipFill>
        <p:spPr bwMode="auto">
          <a:xfrm>
            <a:off x="152400" y="2209799"/>
            <a:ext cx="4777038" cy="32271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295400"/>
          </a:xfrm>
        </p:spPr>
        <p:txBody>
          <a:bodyPr/>
          <a:lstStyle/>
          <a:p>
            <a:r>
              <a:rPr lang="en-US" dirty="0"/>
              <a:t>IV. Mrs. Moore and oxford</a:t>
            </a:r>
          </a:p>
        </p:txBody>
      </p:sp>
      <p:sp>
        <p:nvSpPr>
          <p:cNvPr id="3" name="Content Placeholder 2"/>
          <p:cNvSpPr>
            <a:spLocks noGrp="1"/>
          </p:cNvSpPr>
          <p:nvPr>
            <p:ph idx="1"/>
          </p:nvPr>
        </p:nvSpPr>
        <p:spPr/>
        <p:txBody>
          <a:bodyPr>
            <a:noAutofit/>
          </a:bodyPr>
          <a:lstStyle/>
          <a:p>
            <a:r>
              <a:rPr lang="en-US" sz="2600" dirty="0"/>
              <a:t>Promise kept: Mrs. Moore (Paddy’s mother)</a:t>
            </a:r>
          </a:p>
          <a:p>
            <a:r>
              <a:rPr lang="en-US" sz="2600" dirty="0"/>
              <a:t>Maureen</a:t>
            </a:r>
          </a:p>
          <a:p>
            <a:r>
              <a:rPr lang="en-US" sz="2600" dirty="0"/>
              <a:t>Honour Mods (1920)</a:t>
            </a:r>
          </a:p>
          <a:p>
            <a:r>
              <a:rPr lang="en-US" sz="2600" dirty="0"/>
              <a:t>A letter to a friend in 1921: “The trouble about God is that he is like a person who never acknowledges your letters and so in time you come to the conclusion either that he does not exist or that you have got his address wrong.”</a:t>
            </a:r>
          </a:p>
          <a:p>
            <a:r>
              <a:rPr lang="en-US" sz="2600" dirty="0"/>
              <a:t>Exams for Greats (June 8-14, 1922) lasted six days—six hours of writing each day!</a:t>
            </a:r>
          </a:p>
          <a:p>
            <a:r>
              <a:rPr lang="en-US" sz="2600" dirty="0"/>
              <a:t>Another degree in English Language and Literature (1923)</a:t>
            </a:r>
          </a:p>
          <a:p>
            <a:r>
              <a:rPr lang="en-US" sz="2600" dirty="0"/>
              <a:t>Three first-class honors, two degrees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1222248"/>
          </a:xfrm>
        </p:spPr>
        <p:txBody>
          <a:bodyPr/>
          <a:lstStyle/>
          <a:p>
            <a:r>
              <a:rPr lang="en-US" dirty="0"/>
              <a:t>v. poverty</a:t>
            </a:r>
          </a:p>
        </p:txBody>
      </p:sp>
      <p:sp>
        <p:nvSpPr>
          <p:cNvPr id="5" name="Content Placeholder 4"/>
          <p:cNvSpPr>
            <a:spLocks noGrp="1"/>
          </p:cNvSpPr>
          <p:nvPr>
            <p:ph sz="half" idx="1"/>
          </p:nvPr>
        </p:nvSpPr>
        <p:spPr/>
        <p:txBody>
          <a:bodyPr>
            <a:normAutofit fontScale="92500" lnSpcReduction="10000"/>
          </a:bodyPr>
          <a:lstStyle/>
          <a:p>
            <a:r>
              <a:rPr lang="en-US" dirty="0"/>
              <a:t>A one-year position (1924-1925) as a philosophy tutor</a:t>
            </a:r>
          </a:p>
          <a:p>
            <a:r>
              <a:rPr lang="en-US" dirty="0"/>
              <a:t>May 20, 1925 telegram to his father: “Elected fellow Magdalen. Jack.”</a:t>
            </a:r>
          </a:p>
          <a:p>
            <a:r>
              <a:rPr lang="en-US" dirty="0"/>
              <a:t>Albert: “I went to his room and burst into tears of joy. I knelt down and thanked God with a full heart. My prayers have been heard and answered.”</a:t>
            </a:r>
          </a:p>
        </p:txBody>
      </p:sp>
      <p:sp>
        <p:nvSpPr>
          <p:cNvPr id="4" name="Content Placeholder 3"/>
          <p:cNvSpPr>
            <a:spLocks noGrp="1"/>
          </p:cNvSpPr>
          <p:nvPr>
            <p:ph sz="half" idx="2"/>
          </p:nvPr>
        </p:nvSpPr>
        <p:spPr/>
        <p:txBody>
          <a:bodyPr>
            <a:normAutofit fontScale="92500" lnSpcReduction="10000"/>
          </a:bodyPr>
          <a:lstStyle/>
          <a:p>
            <a:endParaRPr lang="en-US"/>
          </a:p>
        </p:txBody>
      </p:sp>
      <p:pic>
        <p:nvPicPr>
          <p:cNvPr id="39940" name="Picture 4" descr="http://www.citizenkidd.com/Theory/Pages/..%5CImages%5CPersons%5CCSLewis.bmp"/>
          <p:cNvPicPr>
            <a:picLocks noChangeAspect="1" noChangeArrowheads="1"/>
          </p:cNvPicPr>
          <p:nvPr/>
        </p:nvPicPr>
        <p:blipFill>
          <a:blip r:embed="rId2" cstate="print"/>
          <a:srcRect/>
          <a:stretch>
            <a:fillRect/>
          </a:stretch>
        </p:blipFill>
        <p:spPr bwMode="auto">
          <a:xfrm>
            <a:off x="5029200" y="1347216"/>
            <a:ext cx="3505200" cy="5047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295400"/>
          </a:xfrm>
        </p:spPr>
        <p:txBody>
          <a:bodyPr/>
          <a:lstStyle/>
          <a:p>
            <a:r>
              <a:rPr lang="en-US" dirty="0"/>
              <a:t>An interesting quotation</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“I have come to think that if I had the mind, I have not the brain and nerves for a life of pure philosophy.  A continued search among the abstract roots of things, a perpetual questioning of all the things that plain men take for granted, a chewing the cud for fifty years over inevitable ignorance and a constant frontier watch on the little tidy lighted conventional world of science and daily </a:t>
            </a:r>
            <a:r>
              <a:rPr lang="en-US" dirty="0" err="1"/>
              <a:t>life</a:t>
            </a:r>
            <a:r>
              <a:rPr lang="en-US" dirty="0" err="1">
                <a:sym typeface="Symbol"/>
              </a:rPr>
              <a:t></a:t>
            </a:r>
            <a:r>
              <a:rPr lang="en-US" dirty="0" err="1"/>
              <a:t>is</a:t>
            </a:r>
            <a:r>
              <a:rPr lang="en-US" dirty="0"/>
              <a:t> this the best life for temperaments such as ours?  Is it the way of health or even of sanity?” (A letter to his father, Aug. 14, 1925)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1298448"/>
          </a:xfrm>
        </p:spPr>
        <p:txBody>
          <a:bodyPr/>
          <a:lstStyle/>
          <a:p>
            <a:r>
              <a:rPr lang="en-US" dirty="0"/>
              <a:t>vi. Fellow and tutor</a:t>
            </a:r>
          </a:p>
        </p:txBody>
      </p:sp>
      <p:sp>
        <p:nvSpPr>
          <p:cNvPr id="5" name="Content Placeholder 4"/>
          <p:cNvSpPr>
            <a:spLocks noGrp="1"/>
          </p:cNvSpPr>
          <p:nvPr>
            <p:ph sz="half" idx="1"/>
          </p:nvPr>
        </p:nvSpPr>
        <p:spPr/>
        <p:txBody>
          <a:bodyPr>
            <a:noAutofit/>
          </a:bodyPr>
          <a:lstStyle/>
          <a:p>
            <a:r>
              <a:rPr lang="en-US" sz="3000" dirty="0"/>
              <a:t>Magdalen College, Oxford, 1925-1954 (photos in next slide)</a:t>
            </a:r>
          </a:p>
          <a:p>
            <a:r>
              <a:rPr lang="en-US" sz="3000" dirty="0"/>
              <a:t>Meets J. R. R. Tolkien (1926)</a:t>
            </a:r>
          </a:p>
          <a:p>
            <a:r>
              <a:rPr lang="en-US" sz="3000" dirty="0"/>
              <a:t>The Coalbiters, an early precursor to the Inklings</a:t>
            </a:r>
          </a:p>
        </p:txBody>
      </p:sp>
      <p:sp>
        <p:nvSpPr>
          <p:cNvPr id="4" name="Content Placeholder 3">
            <a:extLst>
              <a:ext uri="{FF2B5EF4-FFF2-40B4-BE49-F238E27FC236}">
                <a16:creationId xmlns:a16="http://schemas.microsoft.com/office/drawing/2014/main" id="{AC36370B-48A6-4C54-943C-D139F218BC6B}"/>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F4C3BEF5-1036-4460-921B-E268644BDAF7}"/>
              </a:ext>
            </a:extLst>
          </p:cNvPr>
          <p:cNvPicPr>
            <a:picLocks noChangeAspect="1"/>
          </p:cNvPicPr>
          <p:nvPr/>
        </p:nvPicPr>
        <p:blipFill>
          <a:blip r:embed="rId2"/>
          <a:stretch>
            <a:fillRect/>
          </a:stretch>
        </p:blipFill>
        <p:spPr>
          <a:xfrm>
            <a:off x="5010016" y="1219200"/>
            <a:ext cx="3810330" cy="5383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type="body" idx="1"/>
          </p:nvPr>
        </p:nvSpPr>
        <p:spPr/>
        <p:txBody>
          <a:bodyPr/>
          <a:lstStyle/>
          <a:p>
            <a:endParaRPr lang="en-US"/>
          </a:p>
        </p:txBody>
      </p:sp>
      <p:pic>
        <p:nvPicPr>
          <p:cNvPr id="17412" name="Picture 4" descr="Magdalen College tower 2"/>
          <p:cNvPicPr>
            <a:picLocks noChangeAspect="1" noChangeArrowheads="1"/>
          </p:cNvPicPr>
          <p:nvPr/>
        </p:nvPicPr>
        <p:blipFill>
          <a:blip r:embed="rId2" cstate="print"/>
          <a:srcRect/>
          <a:stretch>
            <a:fillRect/>
          </a:stretch>
        </p:blipFill>
        <p:spPr bwMode="auto">
          <a:xfrm>
            <a:off x="0" y="0"/>
            <a:ext cx="5135563" cy="6858000"/>
          </a:xfrm>
          <a:prstGeom prst="rect">
            <a:avLst/>
          </a:prstGeom>
          <a:noFill/>
        </p:spPr>
      </p:pic>
      <p:pic>
        <p:nvPicPr>
          <p:cNvPr id="17413" name="Picture 5" descr="Magdalen chapel"/>
          <p:cNvPicPr>
            <a:picLocks noChangeAspect="1" noChangeArrowheads="1"/>
          </p:cNvPicPr>
          <p:nvPr/>
        </p:nvPicPr>
        <p:blipFill>
          <a:blip r:embed="rId3" cstate="print"/>
          <a:srcRect/>
          <a:stretch>
            <a:fillRect/>
          </a:stretch>
        </p:blipFill>
        <p:spPr bwMode="auto">
          <a:xfrm>
            <a:off x="4008438" y="0"/>
            <a:ext cx="513556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64E2-4D28-4128-9313-2CED41D90458}"/>
              </a:ext>
            </a:extLst>
          </p:cNvPr>
          <p:cNvSpPr>
            <a:spLocks noGrp="1"/>
          </p:cNvSpPr>
          <p:nvPr>
            <p:ph type="title"/>
          </p:nvPr>
        </p:nvSpPr>
        <p:spPr>
          <a:xfrm>
            <a:off x="304800" y="0"/>
            <a:ext cx="8686800" cy="1295400"/>
          </a:xfrm>
        </p:spPr>
        <p:txBody>
          <a:bodyPr/>
          <a:lstStyle/>
          <a:p>
            <a:r>
              <a:rPr lang="en-US" dirty="0"/>
              <a:t>For Everything you want to know …</a:t>
            </a:r>
          </a:p>
        </p:txBody>
      </p:sp>
      <p:sp>
        <p:nvSpPr>
          <p:cNvPr id="7" name="Content Placeholder 6">
            <a:extLst>
              <a:ext uri="{FF2B5EF4-FFF2-40B4-BE49-F238E27FC236}">
                <a16:creationId xmlns:a16="http://schemas.microsoft.com/office/drawing/2014/main" id="{62A63AE0-2801-4A3D-95F0-5022D279F42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9EE5FFE6-F528-4B59-8E71-A35751029192}"/>
              </a:ext>
            </a:extLst>
          </p:cNvPr>
          <p:cNvPicPr>
            <a:picLocks noChangeAspect="1"/>
          </p:cNvPicPr>
          <p:nvPr/>
        </p:nvPicPr>
        <p:blipFill>
          <a:blip r:embed="rId2"/>
          <a:stretch>
            <a:fillRect/>
          </a:stretch>
        </p:blipFill>
        <p:spPr>
          <a:xfrm>
            <a:off x="0" y="1271954"/>
            <a:ext cx="9144000" cy="4314092"/>
          </a:xfrm>
          <a:prstGeom prst="rect">
            <a:avLst/>
          </a:prstGeom>
        </p:spPr>
      </p:pic>
    </p:spTree>
    <p:extLst>
      <p:ext uri="{BB962C8B-B14F-4D97-AF65-F5344CB8AC3E}">
        <p14:creationId xmlns:p14="http://schemas.microsoft.com/office/powerpoint/2010/main" val="252982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271643"/>
            <a:ext cx="8686800" cy="838200"/>
          </a:xfrm>
        </p:spPr>
        <p:txBody>
          <a:bodyPr>
            <a:normAutofit fontScale="90000"/>
          </a:bodyPr>
          <a:lstStyle/>
          <a:p>
            <a:pPr algn="ctr" eaLnBrk="1" hangingPunct="1"/>
            <a:r>
              <a:rPr lang="en-US" altLang="en-US" sz="5400" dirty="0"/>
              <a:t>On an oxford Sabbatical</a:t>
            </a:r>
          </a:p>
        </p:txBody>
      </p:sp>
      <p:sp>
        <p:nvSpPr>
          <p:cNvPr id="28675" name="Rectangle 3"/>
          <p:cNvSpPr>
            <a:spLocks noGrp="1" noChangeArrowheads="1"/>
          </p:cNvSpPr>
          <p:nvPr>
            <p:ph type="body" idx="1"/>
          </p:nvPr>
        </p:nvSpPr>
        <p:spPr/>
        <p:txBody>
          <a:bodyPr/>
          <a:lstStyle/>
          <a:p>
            <a:pPr eaLnBrk="1" hangingPunct="1"/>
            <a:endParaRPr lang="en-US" altLang="en-US"/>
          </a:p>
        </p:txBody>
      </p:sp>
      <p:pic>
        <p:nvPicPr>
          <p:cNvPr id="49156" name="Picture 4" descr="Joel Heck and Priscilla Tolk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57949"/>
            <a:ext cx="7391400" cy="553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57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295400"/>
          </a:xfrm>
        </p:spPr>
        <p:txBody>
          <a:bodyPr/>
          <a:lstStyle/>
          <a:p>
            <a:r>
              <a:rPr lang="en-US" dirty="0"/>
              <a:t>vii. dymer</a:t>
            </a:r>
          </a:p>
        </p:txBody>
      </p:sp>
      <p:sp>
        <p:nvSpPr>
          <p:cNvPr id="5" name="Content Placeholder 4"/>
          <p:cNvSpPr>
            <a:spLocks noGrp="1"/>
          </p:cNvSpPr>
          <p:nvPr>
            <p:ph idx="1"/>
          </p:nvPr>
        </p:nvSpPr>
        <p:spPr/>
        <p:txBody>
          <a:bodyPr>
            <a:normAutofit fontScale="92500" lnSpcReduction="20000"/>
          </a:bodyPr>
          <a:lstStyle/>
          <a:p>
            <a:r>
              <a:rPr lang="en-US" dirty="0"/>
              <a:t>His second published work (1926)</a:t>
            </a:r>
          </a:p>
          <a:p>
            <a:r>
              <a:rPr lang="en-US" dirty="0"/>
              <a:t>A long, narrative poem, powerful but unusual</a:t>
            </a:r>
          </a:p>
          <a:p>
            <a:r>
              <a:rPr lang="en-US" dirty="0"/>
              <a:t>The self-portrait of a rebel who begets a beast, rebels against the state, and is later killed by that beast</a:t>
            </a:r>
          </a:p>
          <a:p>
            <a:r>
              <a:rPr lang="en-US" dirty="0"/>
              <a:t>Sayer: “Its main subject, the dangers of fantasy or excessive daydreaming, is of lasting importance.”</a:t>
            </a:r>
          </a:p>
          <a:p>
            <a:r>
              <a:rPr lang="en-US" dirty="0"/>
              <a:t>This poem helps to explain why he later turned to prose, or at least why his writing success came with prose and not poetry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76200"/>
            <a:ext cx="8686800" cy="1219200"/>
          </a:xfrm>
        </p:spPr>
        <p:txBody>
          <a:bodyPr/>
          <a:lstStyle/>
          <a:p>
            <a:r>
              <a:rPr lang="en-US" dirty="0"/>
              <a:t>Owen Barfield’s Three </a:t>
            </a:r>
            <a:r>
              <a:rPr lang="en-US" dirty="0" err="1"/>
              <a:t>Lewises</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b="1" dirty="0"/>
              <a:t>Literary Criticism</a:t>
            </a:r>
          </a:p>
          <a:p>
            <a:pPr marL="514350" indent="-514350">
              <a:buFont typeface="+mj-lt"/>
              <a:buAutoNum type="arabicPeriod"/>
            </a:pPr>
            <a:r>
              <a:rPr lang="en-US" b="1" dirty="0"/>
              <a:t>Poetry &amp; Imaginative Fiction</a:t>
            </a:r>
          </a:p>
          <a:p>
            <a:pPr marL="514350" indent="-514350">
              <a:buFont typeface="+mj-lt"/>
              <a:buAutoNum type="arabicPeriod"/>
            </a:pPr>
            <a:r>
              <a:rPr lang="en-US" b="1" dirty="0"/>
              <a:t>Christian Apologetics &amp; Spiritual Autobiography</a:t>
            </a:r>
            <a:endParaRPr lang="en-US" dirty="0"/>
          </a:p>
          <a:p>
            <a:pPr marL="0" indent="0">
              <a:buNone/>
            </a:pPr>
            <a:endParaRPr lang="en-US" dirty="0"/>
          </a:p>
          <a:p>
            <a:pPr marL="0" indent="0">
              <a:buNone/>
            </a:pPr>
            <a:r>
              <a:rPr lang="en-US" dirty="0"/>
              <a:t>Owen Barfield: “What he thought about everything was secretly present in what he said about anything.”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1222248"/>
          </a:xfrm>
        </p:spPr>
        <p:txBody>
          <a:bodyPr/>
          <a:lstStyle/>
          <a:p>
            <a:r>
              <a:rPr lang="en-US" dirty="0"/>
              <a:t>viii. The pilgrim’s regress (1926-1933)</a:t>
            </a:r>
          </a:p>
        </p:txBody>
      </p:sp>
      <p:sp>
        <p:nvSpPr>
          <p:cNvPr id="3" name="Content Placeholder 2"/>
          <p:cNvSpPr>
            <a:spLocks noGrp="1"/>
          </p:cNvSpPr>
          <p:nvPr>
            <p:ph sz="half" idx="1"/>
          </p:nvPr>
        </p:nvSpPr>
        <p:spPr/>
        <p:txBody>
          <a:bodyPr>
            <a:normAutofit/>
          </a:bodyPr>
          <a:lstStyle/>
          <a:p>
            <a:r>
              <a:rPr lang="en-US" sz="3200" dirty="0"/>
              <a:t>His first Christian book</a:t>
            </a:r>
          </a:p>
          <a:p>
            <a:r>
              <a:rPr lang="en-US" sz="3200" dirty="0"/>
              <a:t>Autobiographical</a:t>
            </a:r>
          </a:p>
          <a:p>
            <a:r>
              <a:rPr lang="en-US" sz="3200" dirty="0"/>
              <a:t>Written in just two weeks</a:t>
            </a:r>
          </a:p>
          <a:p>
            <a:r>
              <a:rPr lang="en-US" sz="3200" dirty="0"/>
              <a:t>The “stages” in Lewis’s conversion to Christianity</a:t>
            </a:r>
          </a:p>
        </p:txBody>
      </p:sp>
      <p:sp>
        <p:nvSpPr>
          <p:cNvPr id="4" name="Content Placeholder 3"/>
          <p:cNvSpPr>
            <a:spLocks noGrp="1"/>
          </p:cNvSpPr>
          <p:nvPr>
            <p:ph sz="half" idx="2"/>
          </p:nvPr>
        </p:nvSpPr>
        <p:spPr/>
        <p:txBody>
          <a:bodyPr/>
          <a:lstStyle/>
          <a:p>
            <a:endParaRPr lang="en-US"/>
          </a:p>
        </p:txBody>
      </p:sp>
      <p:pic>
        <p:nvPicPr>
          <p:cNvPr id="1026" name="Picture 2" descr="Image result for &quot;The Pilgrim's Regres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654095" cy="54866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84759"/>
            <a:ext cx="8686800" cy="1113689"/>
          </a:xfrm>
        </p:spPr>
        <p:txBody>
          <a:bodyPr/>
          <a:lstStyle/>
          <a:p>
            <a:r>
              <a:rPr lang="en-US" dirty="0"/>
              <a:t>Stage one: Atheism to Realism</a:t>
            </a:r>
          </a:p>
        </p:txBody>
      </p:sp>
      <p:sp>
        <p:nvSpPr>
          <p:cNvPr id="3" name="Content Placeholder 2"/>
          <p:cNvSpPr>
            <a:spLocks noGrp="1"/>
          </p:cNvSpPr>
          <p:nvPr>
            <p:ph sz="half" idx="1"/>
          </p:nvPr>
        </p:nvSpPr>
        <p:spPr/>
        <p:txBody>
          <a:bodyPr>
            <a:normAutofit fontScale="85000" lnSpcReduction="20000"/>
          </a:bodyPr>
          <a:lstStyle/>
          <a:p>
            <a:r>
              <a:rPr lang="en-US" b="1" dirty="0"/>
              <a:t>1912</a:t>
            </a:r>
          </a:p>
          <a:p>
            <a:r>
              <a:rPr lang="en-US" dirty="0"/>
              <a:t>Lewis becomes an atheist and a materialist while at Cherbourg House (he says he was 14 at the time)</a:t>
            </a:r>
          </a:p>
          <a:p>
            <a:pPr>
              <a:buNone/>
            </a:pPr>
            <a:r>
              <a:rPr lang="en-US" dirty="0"/>
              <a:t> </a:t>
            </a:r>
          </a:p>
          <a:p>
            <a:pPr lvl="0"/>
            <a:r>
              <a:rPr lang="en-US" b="1" dirty="0"/>
              <a:t>1916 </a:t>
            </a:r>
          </a:p>
          <a:p>
            <a:r>
              <a:rPr lang="en-US" dirty="0"/>
              <a:t>Lewis reads George MacDonald’s </a:t>
            </a:r>
            <a:r>
              <a:rPr lang="en-US" i="1" dirty="0"/>
              <a:t>Phantastes</a:t>
            </a:r>
            <a:endParaRPr lang="en-US" dirty="0"/>
          </a:p>
          <a:p>
            <a:pPr>
              <a:buNone/>
            </a:pPr>
            <a:r>
              <a:rPr lang="en-US" dirty="0"/>
              <a:t> </a:t>
            </a:r>
          </a:p>
          <a:p>
            <a:r>
              <a:rPr lang="en-US" b="1" dirty="0"/>
              <a:t>Early 1920s  </a:t>
            </a:r>
          </a:p>
          <a:p>
            <a:r>
              <a:rPr lang="en-US" dirty="0"/>
              <a:t>Lewis adopts Realism (philosophical system)</a:t>
            </a:r>
          </a:p>
        </p:txBody>
      </p:sp>
      <p:sp>
        <p:nvSpPr>
          <p:cNvPr id="7" name="Content Placeholder 6"/>
          <p:cNvSpPr>
            <a:spLocks noGrp="1"/>
          </p:cNvSpPr>
          <p:nvPr>
            <p:ph sz="half" idx="2"/>
          </p:nvPr>
        </p:nvSpPr>
        <p:spPr/>
        <p:txBody>
          <a:bodyPr/>
          <a:lstStyle/>
          <a:p>
            <a:endParaRPr lang="en-US" dirty="0"/>
          </a:p>
        </p:txBody>
      </p:sp>
      <p:pic>
        <p:nvPicPr>
          <p:cNvPr id="8" name="Picture 2" descr="http://thetwizzler.files.wordpress.com/2009/07/phantastes.jpg"/>
          <p:cNvPicPr>
            <a:picLocks noChangeAspect="1" noChangeArrowheads="1"/>
          </p:cNvPicPr>
          <p:nvPr/>
        </p:nvPicPr>
        <p:blipFill>
          <a:blip r:embed="rId3" cstate="print"/>
          <a:srcRect/>
          <a:stretch>
            <a:fillRect/>
          </a:stretch>
        </p:blipFill>
        <p:spPr bwMode="auto">
          <a:xfrm>
            <a:off x="5181600" y="1219200"/>
            <a:ext cx="3352800" cy="54540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Stage two: Idealism and Upset</a:t>
            </a:r>
          </a:p>
        </p:txBody>
      </p:sp>
      <p:sp>
        <p:nvSpPr>
          <p:cNvPr id="3" name="Content Placeholder 2"/>
          <p:cNvSpPr>
            <a:spLocks noGrp="1"/>
          </p:cNvSpPr>
          <p:nvPr>
            <p:ph idx="1"/>
          </p:nvPr>
        </p:nvSpPr>
        <p:spPr/>
        <p:txBody>
          <a:bodyPr>
            <a:normAutofit/>
          </a:bodyPr>
          <a:lstStyle/>
          <a:p>
            <a:r>
              <a:rPr lang="en-US" b="1" dirty="0"/>
              <a:t>1924</a:t>
            </a:r>
          </a:p>
          <a:p>
            <a:r>
              <a:rPr lang="en-US" dirty="0"/>
              <a:t>Lewis adopts Idealism (philosophical system)</a:t>
            </a:r>
          </a:p>
          <a:p>
            <a:r>
              <a:rPr lang="en-US" dirty="0"/>
              <a:t>(Hegel, </a:t>
            </a:r>
            <a:r>
              <a:rPr lang="en-US" dirty="0" err="1"/>
              <a:t>Bosanquet</a:t>
            </a:r>
            <a:r>
              <a:rPr lang="en-US" dirty="0"/>
              <a:t>, T. H. Green, F. H. Bradley)</a:t>
            </a:r>
          </a:p>
          <a:p>
            <a:pPr>
              <a:buNone/>
            </a:pPr>
            <a:r>
              <a:rPr lang="en-US" dirty="0"/>
              <a:t> </a:t>
            </a:r>
          </a:p>
          <a:p>
            <a:r>
              <a:rPr lang="en-US" b="1" dirty="0"/>
              <a:t>1926</a:t>
            </a:r>
          </a:p>
          <a:p>
            <a:r>
              <a:rPr lang="en-US" dirty="0"/>
              <a:t>T. D. Weldon comment; Lewis reads the Gospels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Stages 3 &amp; 4: Theism and Christianity</a:t>
            </a:r>
          </a:p>
        </p:txBody>
      </p:sp>
      <p:sp>
        <p:nvSpPr>
          <p:cNvPr id="3" name="Content Placeholder 2"/>
          <p:cNvSpPr>
            <a:spLocks noGrp="1"/>
          </p:cNvSpPr>
          <p:nvPr>
            <p:ph idx="1"/>
          </p:nvPr>
        </p:nvSpPr>
        <p:spPr/>
        <p:txBody>
          <a:bodyPr/>
          <a:lstStyle/>
          <a:p>
            <a:r>
              <a:rPr lang="en-US" b="1" dirty="0"/>
              <a:t>1930 (“Checkmate”)</a:t>
            </a:r>
          </a:p>
          <a:p>
            <a:r>
              <a:rPr lang="en-US" dirty="0"/>
              <a:t>Lewis adopts Theism</a:t>
            </a:r>
          </a:p>
          <a:p>
            <a:pPr>
              <a:buNone/>
            </a:pPr>
            <a:r>
              <a:rPr lang="en-US" dirty="0"/>
              <a:t> 	“I gave in, and admitted that God was God, and knelt and prayed; perhaps, that night, the most dejected and reluctant convert in all England.”</a:t>
            </a:r>
          </a:p>
          <a:p>
            <a:r>
              <a:rPr lang="en-US" b="1" dirty="0"/>
              <a:t>1931   </a:t>
            </a:r>
          </a:p>
          <a:p>
            <a:r>
              <a:rPr lang="en-US" dirty="0"/>
              <a:t>Lewis becomes a Christian (September 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686800" cy="1044575"/>
          </a:xfrm>
        </p:spPr>
        <p:txBody>
          <a:bodyPr>
            <a:normAutofit/>
          </a:bodyPr>
          <a:lstStyle/>
          <a:p>
            <a:r>
              <a:rPr lang="en-US" dirty="0"/>
              <a:t>The “Daudel”: an A. J. S. Combination</a:t>
            </a:r>
          </a:p>
        </p:txBody>
      </p:sp>
      <p:sp>
        <p:nvSpPr>
          <p:cNvPr id="6" name="Content Placeholder 5"/>
          <p:cNvSpPr>
            <a:spLocks noGrp="1"/>
          </p:cNvSpPr>
          <p:nvPr>
            <p:ph idx="1"/>
          </p:nvPr>
        </p:nvSpPr>
        <p:spPr/>
        <p:txBody>
          <a:bodyPr/>
          <a:lstStyle/>
          <a:p>
            <a:endParaRPr lang="en-US"/>
          </a:p>
        </p:txBody>
      </p:sp>
      <p:pic>
        <p:nvPicPr>
          <p:cNvPr id="1026" name="Picture 2" descr="Image result for 1930 A. J. S. combination with side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371" y="2209800"/>
            <a:ext cx="663587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43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1222248"/>
          </a:xfrm>
        </p:spPr>
        <p:txBody>
          <a:bodyPr/>
          <a:lstStyle/>
          <a:p>
            <a:r>
              <a:rPr lang="en-US" dirty="0"/>
              <a:t>ix. The kilns</a:t>
            </a:r>
          </a:p>
        </p:txBody>
      </p:sp>
      <p:sp>
        <p:nvSpPr>
          <p:cNvPr id="3" name="Content Placeholder 2"/>
          <p:cNvSpPr>
            <a:spLocks noGrp="1"/>
          </p:cNvSpPr>
          <p:nvPr>
            <p:ph sz="half" idx="1"/>
          </p:nvPr>
        </p:nvSpPr>
        <p:spPr>
          <a:xfrm>
            <a:off x="304800" y="1600200"/>
            <a:ext cx="2743200" cy="4724400"/>
          </a:xfrm>
        </p:spPr>
        <p:txBody>
          <a:bodyPr/>
          <a:lstStyle/>
          <a:p>
            <a:r>
              <a:rPr lang="en-US" dirty="0"/>
              <a:t>Purchased in July 1930</a:t>
            </a:r>
          </a:p>
          <a:p>
            <a:r>
              <a:rPr lang="en-US" dirty="0"/>
              <a:t>Jack &amp; Warren</a:t>
            </a:r>
          </a:p>
          <a:p>
            <a:r>
              <a:rPr lang="en-US" dirty="0"/>
              <a:t>Mrs. Moore &amp; Maureen</a:t>
            </a:r>
          </a:p>
          <a:p>
            <a:r>
              <a:rPr lang="en-US" dirty="0"/>
              <a:t>Fred Paxford</a:t>
            </a:r>
          </a:p>
          <a:p>
            <a:r>
              <a:rPr lang="en-US" dirty="0"/>
              <a:t>Maids</a:t>
            </a:r>
          </a:p>
          <a:p>
            <a:r>
              <a:rPr lang="en-US" dirty="0"/>
              <a:t>Dogs and cats</a:t>
            </a:r>
          </a:p>
        </p:txBody>
      </p:sp>
      <p:sp>
        <p:nvSpPr>
          <p:cNvPr id="7" name="Content Placeholder 6">
            <a:extLst>
              <a:ext uri="{FF2B5EF4-FFF2-40B4-BE49-F238E27FC236}">
                <a16:creationId xmlns:a16="http://schemas.microsoft.com/office/drawing/2014/main" id="{D3B666CB-DF16-4ACF-B491-5B464662DBA4}"/>
              </a:ext>
            </a:extLst>
          </p:cNvPr>
          <p:cNvSpPr>
            <a:spLocks noGrp="1"/>
          </p:cNvSpPr>
          <p:nvPr>
            <p:ph sz="half" idx="2"/>
          </p:nvPr>
        </p:nvSpPr>
        <p:spPr/>
        <p:txBody>
          <a:bodyPr/>
          <a:lstStyle/>
          <a:p>
            <a:endParaRPr lang="en-US"/>
          </a:p>
        </p:txBody>
      </p:sp>
      <p:pic>
        <p:nvPicPr>
          <p:cNvPr id="1030" name="Picture 6" descr="Image result for Hogwarts">
            <a:extLst>
              <a:ext uri="{FF2B5EF4-FFF2-40B4-BE49-F238E27FC236}">
                <a16:creationId xmlns:a16="http://schemas.microsoft.com/office/drawing/2014/main" id="{369EE130-C58E-4F75-8571-5D934C6DA3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452" y="2108682"/>
            <a:ext cx="5562600" cy="37074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 Kilns 3">
            <a:extLst>
              <a:ext uri="{FF2B5EF4-FFF2-40B4-BE49-F238E27FC236}">
                <a16:creationId xmlns:a16="http://schemas.microsoft.com/office/drawing/2014/main" id="{426E2EF9-0017-4C1E-A4C9-B0BC14AF9A21}"/>
              </a:ext>
            </a:extLst>
          </p:cNvPr>
          <p:cNvPicPr>
            <a:picLocks noChangeAspect="1" noChangeArrowheads="1"/>
          </p:cNvPicPr>
          <p:nvPr/>
        </p:nvPicPr>
        <p:blipFill>
          <a:blip r:embed="rId4" cstate="print"/>
          <a:srcRect/>
          <a:stretch>
            <a:fillRect/>
          </a:stretch>
        </p:blipFill>
        <p:spPr bwMode="auto">
          <a:xfrm>
            <a:off x="3048000" y="1714499"/>
            <a:ext cx="6002246"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1219200"/>
          </a:xfrm>
        </p:spPr>
        <p:txBody>
          <a:bodyPr/>
          <a:lstStyle/>
          <a:p>
            <a:r>
              <a:rPr lang="en-US" dirty="0"/>
              <a:t>X. The Inklings, 1933-1963</a:t>
            </a:r>
          </a:p>
        </p:txBody>
      </p:sp>
      <p:sp>
        <p:nvSpPr>
          <p:cNvPr id="3" name="Content Placeholder 2"/>
          <p:cNvSpPr>
            <a:spLocks noGrp="1"/>
          </p:cNvSpPr>
          <p:nvPr>
            <p:ph idx="1"/>
          </p:nvPr>
        </p:nvSpPr>
        <p:spPr/>
        <p:txBody>
          <a:bodyPr/>
          <a:lstStyle/>
          <a:p>
            <a:r>
              <a:rPr lang="en-US" i="1" dirty="0"/>
              <a:t>The Inklings</a:t>
            </a:r>
            <a:r>
              <a:rPr lang="en-US" dirty="0"/>
              <a:t>, Humphrey Carpenter, 1978</a:t>
            </a:r>
          </a:p>
          <a:p>
            <a:r>
              <a:rPr lang="en-US" i="1" dirty="0"/>
              <a:t>The Company They Keep</a:t>
            </a:r>
            <a:r>
              <a:rPr lang="en-US" dirty="0"/>
              <a:t>, Diana Pavlac Glyer, 2007</a:t>
            </a:r>
          </a:p>
          <a:p>
            <a:r>
              <a:rPr lang="en-US" dirty="0"/>
              <a:t>Especially C. S. Lewis, Warren Lewis, J. R. </a:t>
            </a:r>
            <a:r>
              <a:rPr lang="en-US" dirty="0" err="1"/>
              <a:t>R</a:t>
            </a:r>
            <a:r>
              <a:rPr lang="en-US" dirty="0"/>
              <a:t>. Tolkien, Humphrey Havard, Hugo Dyson, Austin Farrer, Owen Barfield, Colin Hardie, Charles Williams (later), but also a dozen others at various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1295400"/>
          </a:xfrm>
        </p:spPr>
        <p:txBody>
          <a:bodyPr/>
          <a:lstStyle/>
          <a:p>
            <a:r>
              <a:rPr lang="en-US" dirty="0"/>
              <a:t>I. His parents</a:t>
            </a:r>
          </a:p>
        </p:txBody>
      </p:sp>
      <p:sp>
        <p:nvSpPr>
          <p:cNvPr id="29701" name="Rectangle 5"/>
          <p:cNvSpPr>
            <a:spLocks noGrp="1" noChangeArrowheads="1"/>
          </p:cNvSpPr>
          <p:nvPr>
            <p:ph type="body" sz="half" idx="2"/>
          </p:nvPr>
        </p:nvSpPr>
        <p:spPr>
          <a:xfrm>
            <a:off x="4648200" y="1447800"/>
            <a:ext cx="4267200" cy="5029200"/>
          </a:xfrm>
        </p:spPr>
        <p:txBody>
          <a:bodyPr>
            <a:noAutofit/>
          </a:bodyPr>
          <a:lstStyle/>
          <a:p>
            <a:pPr>
              <a:lnSpc>
                <a:spcPct val="90000"/>
              </a:lnSpc>
            </a:pPr>
            <a:r>
              <a:rPr lang="en-US" sz="2600" dirty="0"/>
              <a:t>Flora Hamilton Lewis (1862-1908) earned a degree in math and logic from Queen’s College, Belfast, a clergyman’s daughter.</a:t>
            </a:r>
          </a:p>
          <a:p>
            <a:pPr>
              <a:lnSpc>
                <a:spcPct val="90000"/>
              </a:lnSpc>
            </a:pPr>
            <a:r>
              <a:rPr lang="en-US" sz="2600" dirty="0"/>
              <a:t>Albert James Lewis (1863-1929),  a Belfast solicitor, was also a Queen’s graduate.</a:t>
            </a:r>
          </a:p>
          <a:p>
            <a:pPr>
              <a:lnSpc>
                <a:spcPct val="90000"/>
              </a:lnSpc>
            </a:pPr>
            <a:r>
              <a:rPr lang="en-US" sz="2600" dirty="0"/>
              <a:t>The Lewis brothers later dedicated a stained glass window to them in their home church.</a:t>
            </a:r>
          </a:p>
        </p:txBody>
      </p:sp>
      <p:pic>
        <p:nvPicPr>
          <p:cNvPr id="29702" name="Picture 6" descr="Lewis parents"/>
          <p:cNvPicPr>
            <a:picLocks noGrp="1" noChangeAspect="1" noChangeArrowheads="1"/>
          </p:cNvPicPr>
          <p:nvPr>
            <p:ph sz="half" idx="1"/>
          </p:nvPr>
        </p:nvPicPr>
        <p:blipFill>
          <a:blip r:embed="rId2" cstate="print"/>
          <a:srcRect/>
          <a:stretch>
            <a:fillRect/>
          </a:stretch>
        </p:blipFill>
        <p:spPr>
          <a:xfrm>
            <a:off x="522288" y="1600200"/>
            <a:ext cx="3787775" cy="48768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normAutofit fontScale="90000"/>
          </a:bodyPr>
          <a:lstStyle/>
          <a:p>
            <a:r>
              <a:rPr lang="en-US" dirty="0"/>
              <a:t>Dedications of the chronicles of narnia</a:t>
            </a:r>
          </a:p>
        </p:txBody>
      </p:sp>
      <p:sp>
        <p:nvSpPr>
          <p:cNvPr id="3" name="Content Placeholder 2"/>
          <p:cNvSpPr>
            <a:spLocks noGrp="1"/>
          </p:cNvSpPr>
          <p:nvPr>
            <p:ph idx="1"/>
          </p:nvPr>
        </p:nvSpPr>
        <p:spPr/>
        <p:txBody>
          <a:bodyPr/>
          <a:lstStyle/>
          <a:p>
            <a:r>
              <a:rPr lang="en-US" i="1" dirty="0"/>
              <a:t>TLWW</a:t>
            </a:r>
            <a:r>
              <a:rPr lang="en-US" dirty="0"/>
              <a:t>: Lucy Barfield</a:t>
            </a:r>
          </a:p>
          <a:p>
            <a:r>
              <a:rPr lang="en-US" i="1" dirty="0"/>
              <a:t>PC</a:t>
            </a:r>
            <a:r>
              <a:rPr lang="en-US" dirty="0"/>
              <a:t>: Mary Clare Havard</a:t>
            </a:r>
          </a:p>
          <a:p>
            <a:r>
              <a:rPr lang="en-US" i="1" dirty="0"/>
              <a:t>VDT</a:t>
            </a:r>
            <a:r>
              <a:rPr lang="en-US" dirty="0"/>
              <a:t>: Geoffrey Barfield</a:t>
            </a:r>
          </a:p>
          <a:p>
            <a:r>
              <a:rPr lang="en-US" i="1" dirty="0"/>
              <a:t>SC</a:t>
            </a:r>
            <a:r>
              <a:rPr lang="en-US" dirty="0"/>
              <a:t>: Nicholas Hardie</a:t>
            </a:r>
          </a:p>
          <a:p>
            <a:r>
              <a:rPr lang="en-US" i="1" dirty="0"/>
              <a:t>HHB</a:t>
            </a:r>
            <a:r>
              <a:rPr lang="en-US" dirty="0"/>
              <a:t>: David and Douglas Gresham</a:t>
            </a:r>
          </a:p>
          <a:p>
            <a:r>
              <a:rPr lang="en-US" i="1" dirty="0"/>
              <a:t>TMN</a:t>
            </a:r>
            <a:r>
              <a:rPr lang="en-US" dirty="0"/>
              <a:t>: The Kilmer Family</a:t>
            </a:r>
          </a:p>
          <a:p>
            <a:r>
              <a:rPr lang="en-US" i="1" dirty="0"/>
              <a:t>TLB</a:t>
            </a:r>
            <a:r>
              <a:rPr lang="en-US" dirty="0"/>
              <a:t>: No dedication</a:t>
            </a:r>
          </a:p>
        </p:txBody>
      </p:sp>
      <p:sp>
        <p:nvSpPr>
          <p:cNvPr id="4" name="Right Brace 3"/>
          <p:cNvSpPr/>
          <p:nvPr/>
        </p:nvSpPr>
        <p:spPr>
          <a:xfrm>
            <a:off x="5638800" y="1600200"/>
            <a:ext cx="152400" cy="2209800"/>
          </a:xfrm>
          <a:prstGeom prst="rightBrace">
            <a:avLst/>
          </a:prstGeom>
          <a:solidFill>
            <a:schemeClr val="bg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019800" y="2166491"/>
            <a:ext cx="2971800" cy="1077218"/>
          </a:xfrm>
          <a:prstGeom prst="rect">
            <a:avLst/>
          </a:prstGeom>
          <a:noFill/>
        </p:spPr>
        <p:txBody>
          <a:bodyPr wrap="square" rtlCol="0">
            <a:spAutoFit/>
          </a:bodyPr>
          <a:lstStyle/>
          <a:p>
            <a:pPr algn="ctr"/>
            <a:r>
              <a:rPr lang="en-US" sz="3200" dirty="0"/>
              <a:t>Children of Inklings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044575"/>
          </a:xfrm>
        </p:spPr>
        <p:txBody>
          <a:bodyPr/>
          <a:lstStyle/>
          <a:p>
            <a:r>
              <a:rPr lang="en-US" dirty="0"/>
              <a:t>The potential of myth</a:t>
            </a:r>
          </a:p>
        </p:txBody>
      </p:sp>
      <p:sp>
        <p:nvSpPr>
          <p:cNvPr id="3" name="Content Placeholder 2"/>
          <p:cNvSpPr>
            <a:spLocks noGrp="1"/>
          </p:cNvSpPr>
          <p:nvPr>
            <p:ph idx="1"/>
          </p:nvPr>
        </p:nvSpPr>
        <p:spPr/>
        <p:txBody>
          <a:bodyPr>
            <a:normAutofit fontScale="92500"/>
          </a:bodyPr>
          <a:lstStyle/>
          <a:p>
            <a:r>
              <a:rPr lang="en-US" dirty="0"/>
              <a:t>Before he wrote the Chronicles of Narnia, perhaps around the time he made his first unsuccessful attempt to write one of them, he stated in a letter:</a:t>
            </a:r>
          </a:p>
          <a:p>
            <a:r>
              <a:rPr lang="en-US" dirty="0"/>
              <a:t>“If there was only someone with a richer talent and more leisure I think that this great ignorance might be a help to the evangelization of England; any amount of theology can now be smuggled into people’s minds under cover of romance without their knowing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1219200"/>
          </a:xfrm>
        </p:spPr>
        <p:txBody>
          <a:bodyPr/>
          <a:lstStyle/>
          <a:p>
            <a:r>
              <a:rPr lang="en-US" dirty="0"/>
              <a:t>Summer 1939</a:t>
            </a:r>
          </a:p>
        </p:txBody>
      </p:sp>
      <p:sp>
        <p:nvSpPr>
          <p:cNvPr id="3" name="Content Placeholder 2"/>
          <p:cNvSpPr>
            <a:spLocks noGrp="1"/>
          </p:cNvSpPr>
          <p:nvPr>
            <p:ph idx="1"/>
          </p:nvPr>
        </p:nvSpPr>
        <p:spPr/>
        <p:txBody>
          <a:bodyPr>
            <a:normAutofit lnSpcReduction="10000"/>
          </a:bodyPr>
          <a:lstStyle/>
          <a:p>
            <a:r>
              <a:rPr lang="en-US" dirty="0"/>
              <a:t>Out of obscurity into the limelight</a:t>
            </a:r>
          </a:p>
          <a:p>
            <a:r>
              <a:rPr lang="en-US" dirty="0"/>
              <a:t>In his biography of Lewis, George Sayer writes, “The Second World War broke out within a few months of the publication of </a:t>
            </a:r>
            <a:r>
              <a:rPr lang="en-US" i="1" dirty="0"/>
              <a:t>Rehabilitations</a:t>
            </a:r>
            <a:r>
              <a:rPr lang="en-US" dirty="0"/>
              <a:t> and </a:t>
            </a:r>
            <a:r>
              <a:rPr lang="en-US" i="1" dirty="0"/>
              <a:t>The Personal Heresy</a:t>
            </a:r>
            <a:r>
              <a:rPr lang="en-US" dirty="0"/>
              <a:t>. Jack was then a man of forty. He had published seven books, of which only two were moderately successful. No one could have guessed that within a few years his would become a household name.”</a:t>
            </a:r>
          </a:p>
        </p:txBody>
      </p:sp>
    </p:spTree>
    <p:extLst>
      <p:ext uri="{BB962C8B-B14F-4D97-AF65-F5344CB8AC3E}">
        <p14:creationId xmlns:p14="http://schemas.microsoft.com/office/powerpoint/2010/main" val="331558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152400"/>
            <a:ext cx="8686800" cy="1146048"/>
          </a:xfrm>
        </p:spPr>
        <p:txBody>
          <a:bodyPr/>
          <a:lstStyle/>
          <a:p>
            <a:r>
              <a:rPr lang="en-US" dirty="0"/>
              <a:t>St. Cross Cemetery: Dyson &amp; Farrer</a:t>
            </a:r>
          </a:p>
        </p:txBody>
      </p:sp>
      <p:pic>
        <p:nvPicPr>
          <p:cNvPr id="7" name="Content Placeholder 6" descr="100_0254.jpg"/>
          <p:cNvPicPr>
            <a:picLocks noGrp="1" noChangeAspect="1"/>
          </p:cNvPicPr>
          <p:nvPr>
            <p:ph sz="half" idx="1"/>
          </p:nvPr>
        </p:nvPicPr>
        <p:blipFill>
          <a:blip r:embed="rId2" cstate="print"/>
          <a:stretch>
            <a:fillRect/>
          </a:stretch>
        </p:blipFill>
        <p:spPr>
          <a:xfrm>
            <a:off x="304800" y="2387815"/>
            <a:ext cx="4191000" cy="3149170"/>
          </a:xfrm>
        </p:spPr>
      </p:pic>
      <p:pic>
        <p:nvPicPr>
          <p:cNvPr id="8" name="Content Placeholder 7" descr="100_0256.jpg"/>
          <p:cNvPicPr>
            <a:picLocks noGrp="1" noChangeAspect="1"/>
          </p:cNvPicPr>
          <p:nvPr>
            <p:ph sz="half" idx="2"/>
          </p:nvPr>
        </p:nvPicPr>
        <p:blipFill>
          <a:blip r:embed="rId3" cstate="print"/>
          <a:stretch>
            <a:fillRect/>
          </a:stretch>
        </p:blipFill>
        <p:spPr>
          <a:xfrm>
            <a:off x="4648200" y="2330557"/>
            <a:ext cx="4343400" cy="326368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1146048"/>
          </a:xfrm>
        </p:spPr>
        <p:txBody>
          <a:bodyPr/>
          <a:lstStyle/>
          <a:p>
            <a:r>
              <a:rPr lang="en-US" dirty="0"/>
              <a:t>Also Charles Williams</a:t>
            </a:r>
          </a:p>
        </p:txBody>
      </p:sp>
      <p:pic>
        <p:nvPicPr>
          <p:cNvPr id="5" name="Content Placeholder 4" descr="100_0257.jpg"/>
          <p:cNvPicPr>
            <a:picLocks noGrp="1" noChangeAspect="1"/>
          </p:cNvPicPr>
          <p:nvPr>
            <p:ph sz="half" idx="1"/>
          </p:nvPr>
        </p:nvPicPr>
        <p:blipFill>
          <a:blip r:embed="rId2" cstate="print"/>
          <a:stretch>
            <a:fillRect/>
          </a:stretch>
        </p:blipFill>
        <p:spPr>
          <a:xfrm>
            <a:off x="304800" y="2387815"/>
            <a:ext cx="4191000" cy="3149170"/>
          </a:xfrm>
        </p:spPr>
      </p:pic>
      <p:pic>
        <p:nvPicPr>
          <p:cNvPr id="6" name="Content Placeholder 5" descr="100_0258.jpg"/>
          <p:cNvPicPr>
            <a:picLocks noGrp="1" noChangeAspect="1"/>
          </p:cNvPicPr>
          <p:nvPr>
            <p:ph sz="half" idx="2"/>
          </p:nvPr>
        </p:nvPicPr>
        <p:blipFill>
          <a:blip r:embed="rId3" cstate="print"/>
          <a:stretch>
            <a:fillRect/>
          </a:stretch>
        </p:blipFill>
        <p:spPr>
          <a:xfrm>
            <a:off x="4648200" y="2330557"/>
            <a:ext cx="4343400" cy="326368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Xi. World war ii</a:t>
            </a:r>
          </a:p>
        </p:txBody>
      </p:sp>
      <p:sp>
        <p:nvSpPr>
          <p:cNvPr id="3" name="Content Placeholder 2"/>
          <p:cNvSpPr>
            <a:spLocks noGrp="1"/>
          </p:cNvSpPr>
          <p:nvPr>
            <p:ph idx="1"/>
          </p:nvPr>
        </p:nvSpPr>
        <p:spPr/>
        <p:txBody>
          <a:bodyPr/>
          <a:lstStyle/>
          <a:p>
            <a:r>
              <a:rPr lang="en-US" dirty="0"/>
              <a:t>Eligibility for military service if you are between the ages of 18 and 41</a:t>
            </a:r>
          </a:p>
          <a:p>
            <a:r>
              <a:rPr lang="en-US" dirty="0"/>
              <a:t>A letter to Warren on July 20, 1940 that contains the germ of an idea that eventually becomes  </a:t>
            </a:r>
            <a:r>
              <a:rPr lang="en-US" i="1" dirty="0"/>
              <a:t>The Screwtape Letters</a:t>
            </a:r>
          </a:p>
          <a:p>
            <a:r>
              <a:rPr lang="en-US" dirty="0"/>
              <a:t>Lewis’s royalties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1146048"/>
          </a:xfrm>
        </p:spPr>
        <p:txBody>
          <a:bodyPr/>
          <a:lstStyle/>
          <a:p>
            <a:r>
              <a:rPr lang="en-US" dirty="0"/>
              <a:t>xii. Preacher and broadcaster</a:t>
            </a:r>
          </a:p>
        </p:txBody>
      </p:sp>
      <p:sp>
        <p:nvSpPr>
          <p:cNvPr id="3" name="Content Placeholder 2"/>
          <p:cNvSpPr>
            <a:spLocks noGrp="1"/>
          </p:cNvSpPr>
          <p:nvPr>
            <p:ph sz="half" idx="1"/>
          </p:nvPr>
        </p:nvSpPr>
        <p:spPr>
          <a:xfrm>
            <a:off x="76200" y="1600200"/>
            <a:ext cx="3581400" cy="4724400"/>
          </a:xfrm>
        </p:spPr>
        <p:txBody>
          <a:bodyPr>
            <a:noAutofit/>
          </a:bodyPr>
          <a:lstStyle/>
          <a:p>
            <a:pPr marL="0" indent="0">
              <a:buNone/>
            </a:pPr>
            <a:r>
              <a:rPr lang="en-US" sz="3200" i="1" dirty="0"/>
              <a:t>The Problem of Pain</a:t>
            </a:r>
            <a:r>
              <a:rPr lang="en-US" sz="3200" dirty="0"/>
              <a:t>, 1940</a:t>
            </a:r>
          </a:p>
          <a:p>
            <a:pPr marL="0" indent="0">
              <a:buNone/>
            </a:pPr>
            <a:r>
              <a:rPr lang="en-US" sz="3200" dirty="0"/>
              <a:t>The BBC radio talks that became </a:t>
            </a:r>
            <a:r>
              <a:rPr lang="en-US" sz="3200" i="1" dirty="0"/>
              <a:t>Mere Christianity</a:t>
            </a:r>
            <a:r>
              <a:rPr lang="en-US" sz="3200" dirty="0"/>
              <a:t> (2 of 3)</a:t>
            </a:r>
          </a:p>
          <a:p>
            <a:pPr marL="0" indent="0">
              <a:buNone/>
            </a:pPr>
            <a:r>
              <a:rPr lang="en-US" sz="3200" dirty="0"/>
              <a:t>“The Weight of Glory,” delivered on June 8, 1941</a:t>
            </a:r>
          </a:p>
        </p:txBody>
      </p:sp>
      <p:sp>
        <p:nvSpPr>
          <p:cNvPr id="4" name="Content Placeholder 3"/>
          <p:cNvSpPr>
            <a:spLocks noGrp="1"/>
          </p:cNvSpPr>
          <p:nvPr>
            <p:ph sz="half" idx="2"/>
          </p:nvPr>
        </p:nvSpPr>
        <p:spPr>
          <a:xfrm>
            <a:off x="4648200" y="3124200"/>
            <a:ext cx="4343400" cy="3200400"/>
          </a:xfrm>
        </p:spPr>
        <p:txBody>
          <a:bodyPr>
            <a:normAutofit/>
          </a:bodyPr>
          <a:lstStyle/>
          <a:p>
            <a:endParaRPr lang="en-US" dirty="0"/>
          </a:p>
        </p:txBody>
      </p:sp>
      <p:pic>
        <p:nvPicPr>
          <p:cNvPr id="5" name="Picture 2" descr="http://www.planetware.com/i/photo/university-church-st-mary-the-virgin-oxford-gb914.jpg"/>
          <p:cNvPicPr>
            <a:picLocks noChangeAspect="1" noChangeArrowheads="1"/>
          </p:cNvPicPr>
          <p:nvPr/>
        </p:nvPicPr>
        <p:blipFill>
          <a:blip r:embed="rId2" cstate="print"/>
          <a:srcRect/>
          <a:stretch>
            <a:fillRect/>
          </a:stretch>
        </p:blipFill>
        <p:spPr bwMode="auto">
          <a:xfrm>
            <a:off x="3657600" y="2057400"/>
            <a:ext cx="5486400" cy="3642969"/>
          </a:xfrm>
          <a:prstGeom prst="rect">
            <a:avLst/>
          </a:prstGeom>
          <a:noFill/>
        </p:spPr>
      </p:pic>
      <p:sp>
        <p:nvSpPr>
          <p:cNvPr id="6" name="TextBox 5"/>
          <p:cNvSpPr txBox="1"/>
          <p:nvPr/>
        </p:nvSpPr>
        <p:spPr>
          <a:xfrm>
            <a:off x="4343400" y="5867400"/>
            <a:ext cx="3886200" cy="369332"/>
          </a:xfrm>
          <a:prstGeom prst="rect">
            <a:avLst/>
          </a:prstGeom>
          <a:noFill/>
        </p:spPr>
        <p:txBody>
          <a:bodyPr wrap="square" rtlCol="0">
            <a:spAutoFit/>
          </a:bodyPr>
          <a:lstStyle/>
          <a:p>
            <a:pPr algn="ctr"/>
            <a:r>
              <a:rPr lang="en-US" dirty="0"/>
              <a:t>St. Mary, the Oxford University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The Socratic Club</a:t>
            </a:r>
          </a:p>
        </p:txBody>
      </p:sp>
      <p:sp>
        <p:nvSpPr>
          <p:cNvPr id="3" name="Content Placeholder 2"/>
          <p:cNvSpPr>
            <a:spLocks noGrp="1"/>
          </p:cNvSpPr>
          <p:nvPr>
            <p:ph idx="1"/>
          </p:nvPr>
        </p:nvSpPr>
        <p:spPr/>
        <p:txBody>
          <a:bodyPr>
            <a:normAutofit/>
          </a:bodyPr>
          <a:lstStyle/>
          <a:p>
            <a:r>
              <a:rPr lang="en-US" sz="3600" dirty="0"/>
              <a:t>The Oxford Socratic Club, founded in 1941 by Stella Aldwinckle</a:t>
            </a:r>
          </a:p>
          <a:p>
            <a:r>
              <a:rPr lang="en-US" sz="3600" dirty="0"/>
              <a:t>Lewis as President, 1942-1954</a:t>
            </a:r>
          </a:p>
          <a:p>
            <a:pPr lvl="0"/>
            <a:r>
              <a:rPr lang="en-US" sz="3600" dirty="0"/>
              <a:t>The Anscombe Debate, Feb. 2, 1948, on “The Self-Contradiction of the Naturalist”</a:t>
            </a:r>
          </a:p>
          <a:p>
            <a:pPr lvl="0"/>
            <a:r>
              <a:rPr lang="en-US" sz="3600" dirty="0"/>
              <a:t>The rerun of the debate in the 1960s: John Lucas vs. Elizabeth Anscombe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86800" cy="841248"/>
          </a:xfrm>
        </p:spPr>
        <p:txBody>
          <a:bodyPr/>
          <a:lstStyle/>
          <a:p>
            <a:r>
              <a:rPr lang="en-US" dirty="0"/>
              <a:t>G.E.M. Anscombe vs. C.S. Lewis</a:t>
            </a: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1600200"/>
            <a:ext cx="3230360" cy="472440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05400" y="1600200"/>
            <a:ext cx="3581400" cy="4775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686800" cy="1143000"/>
          </a:xfrm>
        </p:spPr>
        <p:txBody>
          <a:bodyPr/>
          <a:lstStyle/>
          <a:p>
            <a:r>
              <a:rPr lang="en-US" dirty="0"/>
              <a:t>The socratic club</a:t>
            </a:r>
          </a:p>
        </p:txBody>
      </p:sp>
      <p:sp>
        <p:nvSpPr>
          <p:cNvPr id="6" name="Content Placeholder 5"/>
          <p:cNvSpPr>
            <a:spLocks noGrp="1"/>
          </p:cNvSpPr>
          <p:nvPr>
            <p:ph idx="1"/>
          </p:nvPr>
        </p:nvSpPr>
        <p:spPr/>
        <p:txBody>
          <a:bodyPr>
            <a:noAutofit/>
          </a:bodyPr>
          <a:lstStyle/>
          <a:p>
            <a:r>
              <a:rPr lang="en-US" sz="3600" dirty="0"/>
              <a:t>At the Socratic Club, Lewis often fought two erroneous views: </a:t>
            </a:r>
          </a:p>
          <a:p>
            <a:pPr marL="857250" lvl="2" indent="0">
              <a:buNone/>
            </a:pPr>
            <a:r>
              <a:rPr lang="en-US" sz="2800" dirty="0"/>
              <a:t>(1) that there was no objective morality</a:t>
            </a:r>
          </a:p>
          <a:p>
            <a:pPr marL="857250" lvl="2" indent="0">
              <a:buNone/>
            </a:pPr>
            <a:r>
              <a:rPr lang="en-US" sz="2800" dirty="0"/>
              <a:t>(2) that Christianity was fundamentally a moral or ethical system. He fought the latter by saying that Christian ethics were far from unusual and were common to most religions and civilized people.</a:t>
            </a:r>
          </a:p>
          <a:p>
            <a:r>
              <a:rPr lang="en-US" sz="3600" dirty="0"/>
              <a:t>Many of the talks were published in the </a:t>
            </a:r>
            <a:r>
              <a:rPr lang="en-US" sz="3600" i="1" dirty="0"/>
              <a:t>Socratic Digest</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g765.jpg"/>
          <p:cNvPicPr>
            <a:picLocks noGrp="1" noChangeAspect="1"/>
          </p:cNvPicPr>
          <p:nvPr>
            <p:ph idx="1"/>
          </p:nvPr>
        </p:nvPicPr>
        <p:blipFill>
          <a:blip r:embed="rId2" cstate="print"/>
          <a:stretch>
            <a:fillRect/>
          </a:stretch>
        </p:blipFill>
        <p:spPr>
          <a:xfrm>
            <a:off x="3778528" y="0"/>
            <a:ext cx="5365472" cy="6857999"/>
          </a:xfrm>
        </p:spPr>
      </p:pic>
      <p:pic>
        <p:nvPicPr>
          <p:cNvPr id="4" name="Picture 3"/>
          <p:cNvPicPr/>
          <p:nvPr/>
        </p:nvPicPr>
        <p:blipFill>
          <a:blip r:embed="rId3" cstate="print"/>
          <a:srcRect/>
          <a:stretch>
            <a:fillRect/>
          </a:stretch>
        </p:blipFill>
        <p:spPr bwMode="auto">
          <a:xfrm>
            <a:off x="457200" y="304800"/>
            <a:ext cx="2971800" cy="6096000"/>
          </a:xfrm>
          <a:prstGeom prst="rect">
            <a:avLst/>
          </a:prstGeom>
          <a:noFill/>
        </p:spPr>
      </p:pic>
      <p:sp>
        <p:nvSpPr>
          <p:cNvPr id="5" name="TextBox 4"/>
          <p:cNvSpPr txBox="1"/>
          <p:nvPr/>
        </p:nvSpPr>
        <p:spPr>
          <a:xfrm>
            <a:off x="838200" y="6400800"/>
            <a:ext cx="2133600" cy="369332"/>
          </a:xfrm>
          <a:prstGeom prst="rect">
            <a:avLst/>
          </a:prstGeom>
          <a:noFill/>
        </p:spPr>
        <p:txBody>
          <a:bodyPr wrap="square" rtlCol="0">
            <a:spAutoFit/>
          </a:bodyPr>
          <a:lstStyle/>
          <a:p>
            <a:pPr algn="ctr"/>
            <a:r>
              <a:rPr lang="en-US" dirty="0"/>
              <a:t>Shanghai, 1929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dirty="0"/>
              <a:t>xiii. writing</a:t>
            </a:r>
          </a:p>
        </p:txBody>
      </p:sp>
      <p:sp>
        <p:nvSpPr>
          <p:cNvPr id="3" name="Content Placeholder 2"/>
          <p:cNvSpPr>
            <a:spLocks noGrp="1"/>
          </p:cNvSpPr>
          <p:nvPr>
            <p:ph idx="1"/>
          </p:nvPr>
        </p:nvSpPr>
        <p:spPr/>
        <p:txBody>
          <a:bodyPr>
            <a:normAutofit fontScale="92500" lnSpcReduction="20000"/>
          </a:bodyPr>
          <a:lstStyle/>
          <a:p>
            <a:r>
              <a:rPr lang="en-US" dirty="0"/>
              <a:t>Six major works between 1941 and 1946</a:t>
            </a:r>
          </a:p>
          <a:p>
            <a:pPr lvl="1"/>
            <a:r>
              <a:rPr lang="en-US" i="1" dirty="0"/>
              <a:t>A Preface to “Paradise Lost” </a:t>
            </a:r>
            <a:r>
              <a:rPr lang="en-US" dirty="0"/>
              <a:t>(1942)</a:t>
            </a:r>
          </a:p>
          <a:p>
            <a:pPr lvl="1"/>
            <a:r>
              <a:rPr lang="en-US" i="1" dirty="0"/>
              <a:t>The Screwtape Letters</a:t>
            </a:r>
            <a:r>
              <a:rPr lang="en-US" dirty="0"/>
              <a:t> (1942) (Max McLean)</a:t>
            </a:r>
          </a:p>
          <a:p>
            <a:pPr lvl="1"/>
            <a:r>
              <a:rPr lang="en-US" i="1" dirty="0"/>
              <a:t>The Abolition of Man</a:t>
            </a:r>
            <a:r>
              <a:rPr lang="en-US" dirty="0"/>
              <a:t> (1943)</a:t>
            </a:r>
          </a:p>
          <a:p>
            <a:pPr lvl="1"/>
            <a:r>
              <a:rPr lang="en-US" i="1" dirty="0"/>
              <a:t>Perelandra</a:t>
            </a:r>
            <a:r>
              <a:rPr lang="en-US" dirty="0"/>
              <a:t> (1943)</a:t>
            </a:r>
          </a:p>
          <a:p>
            <a:pPr lvl="1"/>
            <a:r>
              <a:rPr lang="en-US" i="1" dirty="0"/>
              <a:t>That Hideous Strength </a:t>
            </a:r>
            <a:r>
              <a:rPr lang="en-US" dirty="0"/>
              <a:t>(1945)</a:t>
            </a:r>
          </a:p>
          <a:p>
            <a:pPr lvl="1"/>
            <a:r>
              <a:rPr lang="en-US" i="1" dirty="0"/>
              <a:t>The Great Divorce</a:t>
            </a:r>
            <a:r>
              <a:rPr lang="en-US" dirty="0"/>
              <a:t> (1945) (Tony Lawton)</a:t>
            </a:r>
          </a:p>
          <a:p>
            <a:pPr marL="342900" lvl="1" indent="-342900">
              <a:buFont typeface="Wingdings 2"/>
              <a:buChar char=""/>
            </a:pPr>
            <a:r>
              <a:rPr lang="en-US" sz="3000" dirty="0"/>
              <a:t>A draft of another book (</a:t>
            </a:r>
            <a:r>
              <a:rPr lang="en-US" sz="3000" i="1" dirty="0"/>
              <a:t>Mere Christianity</a:t>
            </a:r>
            <a:r>
              <a:rPr lang="en-US" sz="3000" dirty="0"/>
              <a:t>, 1941-1944)</a:t>
            </a:r>
          </a:p>
          <a:p>
            <a:r>
              <a:rPr lang="en-US" dirty="0"/>
              <a:t>Numerous articles and papers</a:t>
            </a:r>
          </a:p>
          <a:p>
            <a:r>
              <a:rPr lang="en-US" dirty="0"/>
              <a:t>And thousands of letters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i="1" dirty="0"/>
              <a:t>The Screwtape Letters</a:t>
            </a:r>
          </a:p>
        </p:txBody>
      </p:sp>
      <p:sp>
        <p:nvSpPr>
          <p:cNvPr id="3" name="Subtitle 2"/>
          <p:cNvSpPr>
            <a:spLocks noGrp="1"/>
          </p:cNvSpPr>
          <p:nvPr>
            <p:ph idx="1"/>
          </p:nvPr>
        </p:nvSpPr>
        <p:spPr/>
        <p:txBody>
          <a:bodyPr/>
          <a:lstStyle/>
          <a:p>
            <a:endParaRPr lang="en-US" sz="2400" dirty="0"/>
          </a:p>
        </p:txBody>
      </p:sp>
      <p:pic>
        <p:nvPicPr>
          <p:cNvPr id="5" name="Picture 4" descr="Lewis on Time magazine cover.jpg"/>
          <p:cNvPicPr>
            <a:picLocks noChangeAspect="1"/>
          </p:cNvPicPr>
          <p:nvPr/>
        </p:nvPicPr>
        <p:blipFill>
          <a:blip r:embed="rId2" cstate="print"/>
          <a:stretch>
            <a:fillRect/>
          </a:stretch>
        </p:blipFill>
        <p:spPr>
          <a:xfrm>
            <a:off x="2446787" y="1447800"/>
            <a:ext cx="4106413" cy="541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B4D6-8078-4A6C-A4A4-9BB222F04D88}"/>
              </a:ext>
            </a:extLst>
          </p:cNvPr>
          <p:cNvSpPr>
            <a:spLocks noGrp="1"/>
          </p:cNvSpPr>
          <p:nvPr>
            <p:ph type="title"/>
          </p:nvPr>
        </p:nvSpPr>
        <p:spPr>
          <a:xfrm>
            <a:off x="304800" y="112343"/>
            <a:ext cx="8686800" cy="1183057"/>
          </a:xfrm>
        </p:spPr>
        <p:txBody>
          <a:bodyPr/>
          <a:lstStyle/>
          <a:p>
            <a:r>
              <a:rPr lang="en-US" dirty="0"/>
              <a:t>Collected Letters</a:t>
            </a:r>
          </a:p>
        </p:txBody>
      </p:sp>
      <p:pic>
        <p:nvPicPr>
          <p:cNvPr id="5" name="Content Placeholder 4">
            <a:extLst>
              <a:ext uri="{FF2B5EF4-FFF2-40B4-BE49-F238E27FC236}">
                <a16:creationId xmlns:a16="http://schemas.microsoft.com/office/drawing/2014/main" id="{2974E08C-E706-4D03-B977-F894B1FCAAA8}"/>
              </a:ext>
            </a:extLst>
          </p:cNvPr>
          <p:cNvPicPr>
            <a:picLocks noGrp="1" noChangeAspect="1"/>
          </p:cNvPicPr>
          <p:nvPr>
            <p:ph idx="1"/>
          </p:nvPr>
        </p:nvPicPr>
        <p:blipFill>
          <a:blip r:embed="rId2"/>
          <a:stretch>
            <a:fillRect/>
          </a:stretch>
        </p:blipFill>
        <p:spPr>
          <a:xfrm>
            <a:off x="5482328" y="1260835"/>
            <a:ext cx="3371380" cy="5124497"/>
          </a:xfrm>
          <a:prstGeom prst="rect">
            <a:avLst/>
          </a:prstGeom>
        </p:spPr>
      </p:pic>
      <p:pic>
        <p:nvPicPr>
          <p:cNvPr id="4" name="Picture 3">
            <a:extLst>
              <a:ext uri="{FF2B5EF4-FFF2-40B4-BE49-F238E27FC236}">
                <a16:creationId xmlns:a16="http://schemas.microsoft.com/office/drawing/2014/main" id="{05E5E7D7-FBB1-4992-BE45-0590AA273084}"/>
              </a:ext>
            </a:extLst>
          </p:cNvPr>
          <p:cNvPicPr>
            <a:picLocks noChangeAspect="1"/>
          </p:cNvPicPr>
          <p:nvPr/>
        </p:nvPicPr>
        <p:blipFill>
          <a:blip r:embed="rId3"/>
          <a:stretch>
            <a:fillRect/>
          </a:stretch>
        </p:blipFill>
        <p:spPr>
          <a:xfrm>
            <a:off x="457200" y="1260835"/>
            <a:ext cx="3371380" cy="5102794"/>
          </a:xfrm>
          <a:prstGeom prst="rect">
            <a:avLst/>
          </a:prstGeom>
        </p:spPr>
      </p:pic>
      <p:pic>
        <p:nvPicPr>
          <p:cNvPr id="6" name="Picture 5">
            <a:extLst>
              <a:ext uri="{FF2B5EF4-FFF2-40B4-BE49-F238E27FC236}">
                <a16:creationId xmlns:a16="http://schemas.microsoft.com/office/drawing/2014/main" id="{5366BDBE-5601-4868-8957-95C8A2942DC2}"/>
              </a:ext>
            </a:extLst>
          </p:cNvPr>
          <p:cNvPicPr>
            <a:picLocks noChangeAspect="1"/>
          </p:cNvPicPr>
          <p:nvPr/>
        </p:nvPicPr>
        <p:blipFill>
          <a:blip r:embed="rId4"/>
          <a:stretch>
            <a:fillRect/>
          </a:stretch>
        </p:blipFill>
        <p:spPr>
          <a:xfrm>
            <a:off x="3014674" y="1752600"/>
            <a:ext cx="3426249" cy="4993057"/>
          </a:xfrm>
          <a:prstGeom prst="rect">
            <a:avLst/>
          </a:prstGeom>
        </p:spPr>
      </p:pic>
    </p:spTree>
    <p:extLst>
      <p:ext uri="{BB962C8B-B14F-4D97-AF65-F5344CB8AC3E}">
        <p14:creationId xmlns:p14="http://schemas.microsoft.com/office/powerpoint/2010/main" val="42610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1146048"/>
          </a:xfrm>
        </p:spPr>
        <p:txBody>
          <a:bodyPr/>
          <a:lstStyle/>
          <a:p>
            <a:r>
              <a:rPr lang="en-US" dirty="0"/>
              <a:t>XIV. Narnia</a:t>
            </a:r>
          </a:p>
        </p:txBody>
      </p:sp>
      <p:sp>
        <p:nvSpPr>
          <p:cNvPr id="4" name="Content Placeholder 3"/>
          <p:cNvSpPr>
            <a:spLocks noGrp="1"/>
          </p:cNvSpPr>
          <p:nvPr>
            <p:ph sz="half" idx="1"/>
          </p:nvPr>
        </p:nvSpPr>
        <p:spPr>
          <a:xfrm>
            <a:off x="304800" y="1600200"/>
            <a:ext cx="4191000" cy="5105400"/>
          </a:xfrm>
        </p:spPr>
        <p:txBody>
          <a:bodyPr>
            <a:normAutofit fontScale="92500" lnSpcReduction="10000"/>
          </a:bodyPr>
          <a:lstStyle/>
          <a:p>
            <a:r>
              <a:rPr lang="en-US" dirty="0"/>
              <a:t>Tolkien’s reaction: </a:t>
            </a:r>
          </a:p>
          <a:p>
            <a:r>
              <a:rPr lang="en-US" dirty="0"/>
              <a:t>“Because Aslan, the fauns, the White Witch, Father Christmas, the nymphs, and Mr. and Mrs. Beaver had quite distinct mythological or imaginative origins, Tolkien thought that it was a terrible mistake to put them together in Narnia, a single imaginative country.”</a:t>
            </a:r>
          </a:p>
        </p:txBody>
      </p:sp>
      <p:sp>
        <p:nvSpPr>
          <p:cNvPr id="5" name="Content Placeholder 4">
            <a:extLst>
              <a:ext uri="{FF2B5EF4-FFF2-40B4-BE49-F238E27FC236}">
                <a16:creationId xmlns:a16="http://schemas.microsoft.com/office/drawing/2014/main" id="{4304A98C-2D98-465B-B6F9-2671D4672266}"/>
              </a:ext>
            </a:extLst>
          </p:cNvPr>
          <p:cNvSpPr>
            <a:spLocks noGrp="1"/>
          </p:cNvSpPr>
          <p:nvPr>
            <p:ph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C7E1A46D-5426-43FA-B9BB-94744AE505F3}"/>
              </a:ext>
            </a:extLst>
          </p:cNvPr>
          <p:cNvPicPr>
            <a:picLocks noChangeAspect="1"/>
          </p:cNvPicPr>
          <p:nvPr/>
        </p:nvPicPr>
        <p:blipFill>
          <a:blip r:embed="rId3"/>
          <a:stretch>
            <a:fillRect/>
          </a:stretch>
        </p:blipFill>
        <p:spPr>
          <a:xfrm>
            <a:off x="4634940" y="2362199"/>
            <a:ext cx="4353612" cy="3134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686800" cy="993648"/>
          </a:xfrm>
        </p:spPr>
        <p:txBody>
          <a:bodyPr/>
          <a:lstStyle/>
          <a:p>
            <a:r>
              <a:rPr lang="en-US" dirty="0"/>
              <a:t>Aslan</a:t>
            </a:r>
          </a:p>
        </p:txBody>
      </p:sp>
      <p:sp>
        <p:nvSpPr>
          <p:cNvPr id="4" name="Content Placeholder 3"/>
          <p:cNvSpPr>
            <a:spLocks noGrp="1"/>
          </p:cNvSpPr>
          <p:nvPr>
            <p:ph sz="half" idx="2"/>
          </p:nvPr>
        </p:nvSpPr>
        <p:spPr/>
        <p:txBody>
          <a:bodyPr>
            <a:normAutofit fontScale="92500"/>
          </a:bodyPr>
          <a:lstStyle/>
          <a:p>
            <a:r>
              <a:rPr lang="en-US" dirty="0"/>
              <a:t>The character Aslan is considered by many (e.g., Paul Ford) to be Lewis’s supreme literary achievement.</a:t>
            </a:r>
          </a:p>
          <a:p>
            <a:r>
              <a:rPr lang="en-US" dirty="0"/>
              <a:t>“It All Began with a Picture”</a:t>
            </a:r>
          </a:p>
          <a:p>
            <a:r>
              <a:rPr lang="en-US" dirty="0"/>
              <a:t>A faun</a:t>
            </a:r>
          </a:p>
          <a:p>
            <a:r>
              <a:rPr lang="en-US" dirty="0"/>
              <a:t>“At first I had very little idea how the story would go. But then suddenly Aslan came bounding into it.”</a:t>
            </a:r>
          </a:p>
        </p:txBody>
      </p:sp>
      <p:pic>
        <p:nvPicPr>
          <p:cNvPr id="5" name="Content Placeholder 5" descr="Aslan___Final_Still.jpg"/>
          <p:cNvPicPr>
            <a:picLocks noGrp="1" noChangeAspect="1"/>
          </p:cNvPicPr>
          <p:nvPr>
            <p:ph sz="half" idx="1"/>
          </p:nvPr>
        </p:nvPicPr>
        <p:blipFill>
          <a:blip r:embed="rId2" cstate="print"/>
          <a:stretch>
            <a:fillRect/>
          </a:stretch>
        </p:blipFill>
        <p:spPr>
          <a:xfrm>
            <a:off x="304800" y="2402998"/>
            <a:ext cx="4191000" cy="311880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a:t>XV. Problems</a:t>
            </a:r>
          </a:p>
        </p:txBody>
      </p:sp>
      <p:sp>
        <p:nvSpPr>
          <p:cNvPr id="5" name="Content Placeholder 4"/>
          <p:cNvSpPr>
            <a:spLocks noGrp="1"/>
          </p:cNvSpPr>
          <p:nvPr>
            <p:ph idx="1"/>
          </p:nvPr>
        </p:nvSpPr>
        <p:spPr/>
        <p:txBody>
          <a:bodyPr/>
          <a:lstStyle/>
          <a:p>
            <a:r>
              <a:rPr lang="en-US" dirty="0"/>
              <a:t>Mrs. Moore’s health</a:t>
            </a:r>
          </a:p>
          <a:p>
            <a:r>
              <a:rPr lang="en-US" dirty="0"/>
              <a:t>Jack’s exhaustion (Acland, summer 1949)</a:t>
            </a:r>
          </a:p>
          <a:p>
            <a:r>
              <a:rPr lang="en-US" dirty="0"/>
              <a:t>Warren’s drinking</a:t>
            </a:r>
          </a:p>
          <a:p>
            <a:r>
              <a:rPr lang="en-US" dirty="0"/>
              <a:t>Jack’s exorcising personal demons in </a:t>
            </a:r>
            <a:r>
              <a:rPr lang="en-US" i="1" dirty="0"/>
              <a:t>Surprised by Joy</a:t>
            </a:r>
          </a:p>
          <a:p>
            <a:r>
              <a:rPr lang="en-US" dirty="0"/>
              <a:t>Missing out on a professorship: “Let’s go and cast our votes against Jack Lewis.”</a:t>
            </a:r>
          </a:p>
          <a:p>
            <a:r>
              <a:rPr lang="en-US" dirty="0"/>
              <a:t>Mrs. Moore’s death, Jan. 12, 1951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0"/>
            <a:ext cx="8747760" cy="690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290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XVi</a:t>
            </a:r>
            <a:r>
              <a:rPr lang="en-US" dirty="0"/>
              <a:t>. Joy</a:t>
            </a:r>
          </a:p>
        </p:txBody>
      </p:sp>
      <p:pic>
        <p:nvPicPr>
          <p:cNvPr id="6" name="Content Placeholder 5" descr="Joy Davidman.jpg"/>
          <p:cNvPicPr>
            <a:picLocks noGrp="1" noChangeAspect="1"/>
          </p:cNvPicPr>
          <p:nvPr>
            <p:ph sz="half" idx="1"/>
          </p:nvPr>
        </p:nvPicPr>
        <p:blipFill>
          <a:blip r:embed="rId2" cstate="print"/>
          <a:stretch>
            <a:fillRect/>
          </a:stretch>
        </p:blipFill>
        <p:spPr>
          <a:xfrm>
            <a:off x="930203" y="1676400"/>
            <a:ext cx="2646173" cy="4114800"/>
          </a:xfrm>
        </p:spPr>
      </p:pic>
      <p:sp>
        <p:nvSpPr>
          <p:cNvPr id="5" name="Content Placeholder 4"/>
          <p:cNvSpPr>
            <a:spLocks noGrp="1"/>
          </p:cNvSpPr>
          <p:nvPr>
            <p:ph sz="half" idx="2"/>
          </p:nvPr>
        </p:nvSpPr>
        <p:spPr/>
        <p:txBody>
          <a:bodyPr/>
          <a:lstStyle/>
          <a:p>
            <a:r>
              <a:rPr lang="en-US" i="1" dirty="0"/>
              <a:t>And God Came In</a:t>
            </a:r>
          </a:p>
          <a:p>
            <a:r>
              <a:rPr lang="en-US" i="1" dirty="0"/>
              <a:t>A Love Observed</a:t>
            </a:r>
          </a:p>
          <a:p>
            <a:r>
              <a:rPr lang="en-US" dirty="0"/>
              <a:t>Authored by Lyle Dorsett, former curator of the Wade Center</a:t>
            </a:r>
          </a:p>
          <a:p>
            <a:r>
              <a:rPr lang="en-US" dirty="0"/>
              <a:t>See also Don King, editor, </a:t>
            </a:r>
            <a:r>
              <a:rPr lang="en-US" i="1" dirty="0"/>
              <a:t>Out of My Bone: The Letters of Joy Davidman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a:t>
            </a:r>
          </a:p>
        </p:txBody>
      </p:sp>
      <p:pic>
        <p:nvPicPr>
          <p:cNvPr id="6" name="Content Placeholder 5" descr="Joy and Jack.jpg"/>
          <p:cNvPicPr>
            <a:picLocks noGrp="1" noChangeAspect="1"/>
          </p:cNvPicPr>
          <p:nvPr>
            <p:ph sz="half" idx="2"/>
          </p:nvPr>
        </p:nvPicPr>
        <p:blipFill>
          <a:blip r:embed="rId2" cstate="print"/>
          <a:stretch>
            <a:fillRect/>
          </a:stretch>
        </p:blipFill>
        <p:spPr>
          <a:xfrm>
            <a:off x="5181599" y="1585376"/>
            <a:ext cx="3266383" cy="4739224"/>
          </a:xfrm>
        </p:spPr>
      </p:pic>
      <p:sp>
        <p:nvSpPr>
          <p:cNvPr id="4" name="Content Placeholder 3">
            <a:extLst>
              <a:ext uri="{FF2B5EF4-FFF2-40B4-BE49-F238E27FC236}">
                <a16:creationId xmlns:a16="http://schemas.microsoft.com/office/drawing/2014/main" id="{B67E345E-1000-4DF8-8B29-4F0EFF544FB2}"/>
              </a:ext>
            </a:extLst>
          </p:cNvPr>
          <p:cNvSpPr>
            <a:spLocks noGrp="1"/>
          </p:cNvSpPr>
          <p:nvPr>
            <p:ph sz="half" idx="1"/>
          </p:nvPr>
        </p:nvSpPr>
        <p:spPr/>
        <p:txBody>
          <a:bodyPr/>
          <a:lstStyle/>
          <a:p>
            <a:endParaRPr lang="en-US"/>
          </a:p>
        </p:txBody>
      </p:sp>
      <p:pic>
        <p:nvPicPr>
          <p:cNvPr id="7" name="Picture 6">
            <a:extLst>
              <a:ext uri="{FF2B5EF4-FFF2-40B4-BE49-F238E27FC236}">
                <a16:creationId xmlns:a16="http://schemas.microsoft.com/office/drawing/2014/main" id="{50494F6A-EE9C-4C5A-8C7C-F958527F1E9D}"/>
              </a:ext>
            </a:extLst>
          </p:cNvPr>
          <p:cNvPicPr>
            <a:picLocks noChangeAspect="1"/>
          </p:cNvPicPr>
          <p:nvPr/>
        </p:nvPicPr>
        <p:blipFill>
          <a:blip r:embed="rId3"/>
          <a:stretch>
            <a:fillRect/>
          </a:stretch>
        </p:blipFill>
        <p:spPr>
          <a:xfrm>
            <a:off x="914400" y="1357590"/>
            <a:ext cx="3266383" cy="5043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Joy</a:t>
            </a:r>
          </a:p>
        </p:txBody>
      </p:sp>
      <p:pic>
        <p:nvPicPr>
          <p:cNvPr id="7" name="Content Placeholder 6" descr="Joy Davidman 2.jpg"/>
          <p:cNvPicPr>
            <a:picLocks noGrp="1" noChangeAspect="1"/>
          </p:cNvPicPr>
          <p:nvPr>
            <p:ph sz="half" idx="1"/>
          </p:nvPr>
        </p:nvPicPr>
        <p:blipFill>
          <a:blip r:embed="rId2" cstate="print"/>
          <a:stretch>
            <a:fillRect/>
          </a:stretch>
        </p:blipFill>
        <p:spPr>
          <a:xfrm>
            <a:off x="685800" y="1519237"/>
            <a:ext cx="3372184" cy="4805363"/>
          </a:xfrm>
        </p:spPr>
      </p:pic>
      <p:pic>
        <p:nvPicPr>
          <p:cNvPr id="10" name="Content Placeholder 9" descr="Joy detergent.jpg"/>
          <p:cNvPicPr>
            <a:picLocks noGrp="1" noChangeAspect="1"/>
          </p:cNvPicPr>
          <p:nvPr>
            <p:ph sz="half" idx="2"/>
          </p:nvPr>
        </p:nvPicPr>
        <p:blipFill>
          <a:blip r:embed="rId3" cstate="print"/>
          <a:stretch>
            <a:fillRect/>
          </a:stretch>
        </p:blipFill>
        <p:spPr>
          <a:xfrm>
            <a:off x="4889496" y="1790700"/>
            <a:ext cx="4102103" cy="4102103"/>
          </a:xfrm>
        </p:spPr>
      </p:pic>
      <p:pic>
        <p:nvPicPr>
          <p:cNvPr id="11266" name="Picture 2" descr="http://2.bp.blogspot.com/_bTQGMsBKIWo/Sk93ln-yh6I/AAAAAAAABKw/n_wTG8Q2e00/s400/oxford+002.JPG"/>
          <p:cNvPicPr>
            <a:picLocks noChangeAspect="1" noChangeArrowheads="1"/>
          </p:cNvPicPr>
          <p:nvPr/>
        </p:nvPicPr>
        <p:blipFill>
          <a:blip r:embed="rId4" cstate="print"/>
          <a:srcRect/>
          <a:stretch>
            <a:fillRect/>
          </a:stretch>
        </p:blipFill>
        <p:spPr bwMode="auto">
          <a:xfrm>
            <a:off x="4724399" y="965197"/>
            <a:ext cx="4419601" cy="5892803"/>
          </a:xfrm>
          <a:prstGeom prst="rect">
            <a:avLst/>
          </a:prstGeom>
          <a:noFill/>
        </p:spPr>
      </p:pic>
      <p:sp>
        <p:nvSpPr>
          <p:cNvPr id="6" name="TextBox 5"/>
          <p:cNvSpPr txBox="1"/>
          <p:nvPr/>
        </p:nvSpPr>
        <p:spPr>
          <a:xfrm>
            <a:off x="4953000" y="457200"/>
            <a:ext cx="3733800" cy="400110"/>
          </a:xfrm>
          <a:prstGeom prst="rect">
            <a:avLst/>
          </a:prstGeom>
          <a:noFill/>
        </p:spPr>
        <p:txBody>
          <a:bodyPr wrap="square" rtlCol="0">
            <a:spAutoFit/>
          </a:bodyPr>
          <a:lstStyle/>
          <a:p>
            <a:pPr algn="ctr"/>
            <a:r>
              <a:rPr lang="en-US" sz="2000" b="1" dirty="0"/>
              <a:t>10 Old High Street, Headington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blinds(horizontal)">
                                      <p:cBhvr>
                                        <p:cTn id="17" dur="500"/>
                                        <p:tgtEl>
                                          <p:spTgt spid="11266"/>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linds(horizont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1447800"/>
          </a:xfrm>
        </p:spPr>
        <p:txBody>
          <a:bodyPr/>
          <a:lstStyle/>
          <a:p>
            <a:r>
              <a:rPr lang="en-US" dirty="0"/>
              <a:t>II. The Early &amp; teen Years</a:t>
            </a:r>
          </a:p>
        </p:txBody>
      </p:sp>
      <p:sp>
        <p:nvSpPr>
          <p:cNvPr id="33795" name="Rectangle 3"/>
          <p:cNvSpPr>
            <a:spLocks noGrp="1" noChangeArrowheads="1"/>
          </p:cNvSpPr>
          <p:nvPr>
            <p:ph type="body" sz="half" idx="1"/>
          </p:nvPr>
        </p:nvSpPr>
        <p:spPr/>
        <p:txBody>
          <a:bodyPr>
            <a:normAutofit fontScale="85000" lnSpcReduction="20000"/>
          </a:bodyPr>
          <a:lstStyle/>
          <a:p>
            <a:r>
              <a:rPr lang="en-US" sz="2800" dirty="0"/>
              <a:t>The name “Jack”</a:t>
            </a:r>
          </a:p>
          <a:p>
            <a:r>
              <a:rPr lang="en-US" sz="2800" dirty="0"/>
              <a:t>Beatrix Potter</a:t>
            </a:r>
          </a:p>
          <a:p>
            <a:r>
              <a:rPr lang="en-US" sz="2800" dirty="0"/>
              <a:t>Little Lea (next slide)</a:t>
            </a:r>
          </a:p>
          <a:p>
            <a:r>
              <a:rPr lang="en-US" sz="2800" dirty="0"/>
              <a:t>Death of his mother (1908)</a:t>
            </a:r>
          </a:p>
          <a:p>
            <a:r>
              <a:rPr lang="en-US" sz="2800" dirty="0"/>
              <a:t>Campbell College</a:t>
            </a:r>
          </a:p>
          <a:p>
            <a:r>
              <a:rPr lang="en-US" sz="2800" dirty="0"/>
              <a:t>Malvern College and Harry </a:t>
            </a:r>
            <a:r>
              <a:rPr lang="en-US" sz="2800" dirty="0" err="1"/>
              <a:t>Wakelyn</a:t>
            </a:r>
            <a:r>
              <a:rPr lang="en-US" sz="2800" dirty="0"/>
              <a:t> Smith, a master of the Classics (1913-1914)</a:t>
            </a:r>
          </a:p>
          <a:p>
            <a:r>
              <a:rPr lang="en-US" sz="2800" dirty="0"/>
              <a:t>Poetry, i.e. “how it should be savored and mouthed in solitude.”</a:t>
            </a:r>
          </a:p>
        </p:txBody>
      </p:sp>
      <p:pic>
        <p:nvPicPr>
          <p:cNvPr id="33797" name="Picture 5" descr="Main Building"/>
          <p:cNvPicPr>
            <a:picLocks noGrp="1" noChangeAspect="1" noChangeArrowheads="1"/>
          </p:cNvPicPr>
          <p:nvPr>
            <p:ph sz="half" idx="2"/>
          </p:nvPr>
        </p:nvPicPr>
        <p:blipFill>
          <a:blip r:embed="rId2" cstate="print"/>
          <a:srcRect/>
          <a:stretch>
            <a:fillRect/>
          </a:stretch>
        </p:blipFill>
        <p:spPr>
          <a:xfrm>
            <a:off x="4419600" y="2163763"/>
            <a:ext cx="4419600" cy="3309937"/>
          </a:xfrm>
          <a:noFill/>
          <a:ln/>
        </p:spPr>
      </p:pic>
      <p:sp>
        <p:nvSpPr>
          <p:cNvPr id="5" name="TextBox 4"/>
          <p:cNvSpPr txBox="1"/>
          <p:nvPr/>
        </p:nvSpPr>
        <p:spPr>
          <a:xfrm>
            <a:off x="4876800" y="5791200"/>
            <a:ext cx="3581400" cy="830997"/>
          </a:xfrm>
          <a:prstGeom prst="rect">
            <a:avLst/>
          </a:prstGeom>
          <a:noFill/>
        </p:spPr>
        <p:txBody>
          <a:bodyPr wrap="square" rtlCol="0">
            <a:spAutoFit/>
          </a:bodyPr>
          <a:lstStyle/>
          <a:p>
            <a:pPr algn="ctr"/>
            <a:r>
              <a:rPr lang="en-US" sz="2400" dirty="0"/>
              <a:t>Campbell College, Belfast (1910)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003300"/>
          </a:xfrm>
        </p:spPr>
        <p:txBody>
          <a:bodyPr/>
          <a:lstStyle/>
          <a:p>
            <a:r>
              <a:rPr lang="en-US" dirty="0"/>
              <a:t>xvii. Cambridge</a:t>
            </a:r>
          </a:p>
        </p:txBody>
      </p:sp>
      <p:sp>
        <p:nvSpPr>
          <p:cNvPr id="3" name="Content Placeholder 2"/>
          <p:cNvSpPr>
            <a:spLocks noGrp="1"/>
          </p:cNvSpPr>
          <p:nvPr>
            <p:ph type="body" sz="half" idx="1"/>
          </p:nvPr>
        </p:nvSpPr>
        <p:spPr>
          <a:xfrm>
            <a:off x="457200" y="1905000"/>
            <a:ext cx="3505200" cy="4114800"/>
          </a:xfrm>
        </p:spPr>
        <p:txBody>
          <a:bodyPr>
            <a:normAutofit fontScale="92500" lnSpcReduction="10000"/>
          </a:bodyPr>
          <a:lstStyle/>
          <a:p>
            <a:r>
              <a:rPr lang="en-US" dirty="0"/>
              <a:t>Accepted position in 1954</a:t>
            </a:r>
          </a:p>
          <a:p>
            <a:r>
              <a:rPr lang="en-US" dirty="0"/>
              <a:t>Inaugural lecture on his birthday in 1954</a:t>
            </a:r>
          </a:p>
          <a:p>
            <a:r>
              <a:rPr lang="en-US" dirty="0"/>
              <a:t>“The Last of the Dinosaurs”</a:t>
            </a:r>
          </a:p>
          <a:p>
            <a:r>
              <a:rPr lang="en-US" dirty="0"/>
              <a:t>Began teaching there in 1955</a:t>
            </a:r>
          </a:p>
        </p:txBody>
      </p:sp>
      <p:sp>
        <p:nvSpPr>
          <p:cNvPr id="6" name="ClipArt Placeholder 5"/>
          <p:cNvSpPr>
            <a:spLocks noGrp="1"/>
          </p:cNvSpPr>
          <p:nvPr>
            <p:ph type="clipArt" sz="half" idx="2"/>
          </p:nvPr>
        </p:nvSpPr>
        <p:spPr/>
      </p:sp>
      <p:pic>
        <p:nvPicPr>
          <p:cNvPr id="10242" name="Picture 2" descr="http://upload.wikimedia.org/wikipedia/commons/thumb/e/e4/MagdaleneCollegeCam.jpg/300px-MagdaleneCollegeCam.jpg"/>
          <p:cNvPicPr>
            <a:picLocks noChangeAspect="1" noChangeArrowheads="1"/>
          </p:cNvPicPr>
          <p:nvPr/>
        </p:nvPicPr>
        <p:blipFill>
          <a:blip r:embed="rId2" cstate="print"/>
          <a:srcRect/>
          <a:stretch>
            <a:fillRect/>
          </a:stretch>
        </p:blipFill>
        <p:spPr bwMode="auto">
          <a:xfrm>
            <a:off x="3886200" y="2622550"/>
            <a:ext cx="5257800" cy="27165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XVIII. More Joy</a:t>
            </a:r>
          </a:p>
        </p:txBody>
      </p:sp>
      <p:sp>
        <p:nvSpPr>
          <p:cNvPr id="6" name="Content Placeholder 5"/>
          <p:cNvSpPr>
            <a:spLocks noGrp="1"/>
          </p:cNvSpPr>
          <p:nvPr>
            <p:ph idx="1"/>
          </p:nvPr>
        </p:nvSpPr>
        <p:spPr/>
        <p:txBody>
          <a:bodyPr>
            <a:normAutofit fontScale="85000" lnSpcReduction="10000"/>
          </a:bodyPr>
          <a:lstStyle/>
          <a:p>
            <a:r>
              <a:rPr lang="en-US" u="sng" dirty="0"/>
              <a:t>Books Inspired by Joy Davidman</a:t>
            </a:r>
          </a:p>
          <a:p>
            <a:r>
              <a:rPr lang="en-US" i="1" dirty="0"/>
              <a:t>Till We Have Faces</a:t>
            </a:r>
            <a:r>
              <a:rPr lang="en-US" dirty="0"/>
              <a:t>: his best novel, 1956</a:t>
            </a:r>
          </a:p>
          <a:p>
            <a:r>
              <a:rPr lang="en-US" i="1" dirty="0"/>
              <a:t>The Four Loves</a:t>
            </a:r>
            <a:r>
              <a:rPr lang="en-US" dirty="0"/>
              <a:t>: affection, friendship, Eros, and charity, 1958</a:t>
            </a:r>
          </a:p>
          <a:p>
            <a:r>
              <a:rPr lang="en-US" i="1" dirty="0"/>
              <a:t>Reflections on the Psalms</a:t>
            </a:r>
            <a:r>
              <a:rPr lang="en-US" dirty="0"/>
              <a:t>: Autumn 1958</a:t>
            </a:r>
          </a:p>
          <a:p>
            <a:r>
              <a:rPr lang="en-US" i="1" dirty="0"/>
              <a:t>A Grief Observed</a:t>
            </a:r>
            <a:r>
              <a:rPr lang="en-US" dirty="0"/>
              <a:t>: 1961 (N. W. Clerk)</a:t>
            </a:r>
          </a:p>
          <a:p>
            <a:r>
              <a:rPr lang="en-US" dirty="0"/>
              <a:t>“But go to Him when your need is desperate, when all other help is vain, and what do you find?  A door slammed in your face, and a sound of bolting and double bolting on the inside. After that, Silence.”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XIX. Last Years</a:t>
            </a:r>
          </a:p>
        </p:txBody>
      </p:sp>
      <p:sp>
        <p:nvSpPr>
          <p:cNvPr id="3" name="Content Placeholder 2"/>
          <p:cNvSpPr>
            <a:spLocks noGrp="1"/>
          </p:cNvSpPr>
          <p:nvPr>
            <p:ph idx="1"/>
          </p:nvPr>
        </p:nvSpPr>
        <p:spPr/>
        <p:txBody>
          <a:bodyPr>
            <a:noAutofit/>
          </a:bodyPr>
          <a:lstStyle/>
          <a:p>
            <a:r>
              <a:rPr lang="en-US" sz="3000" dirty="0"/>
              <a:t>Commission to Revise the Psalter (1958-1963)</a:t>
            </a:r>
          </a:p>
          <a:p>
            <a:r>
              <a:rPr lang="en-US" sz="3000" i="1" dirty="0"/>
              <a:t>An Experiment in Criticism</a:t>
            </a:r>
            <a:r>
              <a:rPr lang="en-US" sz="3000" dirty="0"/>
              <a:t> (1961)</a:t>
            </a:r>
          </a:p>
          <a:p>
            <a:r>
              <a:rPr lang="en-US" sz="3000" dirty="0"/>
              <a:t>July 16, 1963 heart attack and coma, kidney damage</a:t>
            </a:r>
          </a:p>
          <a:p>
            <a:r>
              <a:rPr lang="en-US" sz="3000" dirty="0"/>
              <a:t>Resigned his position in August</a:t>
            </a:r>
          </a:p>
          <a:p>
            <a:r>
              <a:rPr lang="en-US" sz="3000" dirty="0"/>
              <a:t>Around this time Walter Hooper was invited to be his private secretary</a:t>
            </a:r>
          </a:p>
          <a:p>
            <a:r>
              <a:rPr lang="en-US" sz="3000" dirty="0"/>
              <a:t>Nov. 22, 1963</a:t>
            </a:r>
          </a:p>
          <a:p>
            <a:r>
              <a:rPr lang="en-US" sz="3000" dirty="0"/>
              <a:t>Died the same day as John F. Kennedy and Aldous Huxley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Jack Described It: </a:t>
            </a:r>
            <a:r>
              <a:rPr lang="en-US" i="1" dirty="0"/>
              <a:t>The Last Battle</a:t>
            </a:r>
          </a:p>
        </p:txBody>
      </p:sp>
      <p:sp>
        <p:nvSpPr>
          <p:cNvPr id="3" name="Content Placeholder 2"/>
          <p:cNvSpPr>
            <a:spLocks noGrp="1"/>
          </p:cNvSpPr>
          <p:nvPr>
            <p:ph idx="1"/>
          </p:nvPr>
        </p:nvSpPr>
        <p:spPr/>
        <p:txBody>
          <a:bodyPr>
            <a:noAutofit/>
          </a:bodyPr>
          <a:lstStyle/>
          <a:p>
            <a:pPr marL="0" indent="0" hangingPunct="0">
              <a:buNone/>
            </a:pPr>
            <a:r>
              <a:rPr lang="en-US" sz="2750" dirty="0"/>
              <a:t>“Then Aslan turned to them and said:  ‘. . . you </a:t>
            </a:r>
            <a:r>
              <a:rPr lang="en-US" sz="2750" dirty="0" err="1"/>
              <a:t>are</a:t>
            </a:r>
            <a:r>
              <a:rPr lang="en-US" sz="2750" dirty="0" err="1">
                <a:sym typeface="Symbol"/>
              </a:rPr>
              <a:t></a:t>
            </a:r>
            <a:r>
              <a:rPr lang="en-US" sz="2750" dirty="0" err="1"/>
              <a:t>as</a:t>
            </a:r>
            <a:r>
              <a:rPr lang="en-US" sz="2750" dirty="0"/>
              <a:t> you used to call it in the </a:t>
            </a:r>
            <a:r>
              <a:rPr lang="en-US" sz="2750" dirty="0" err="1"/>
              <a:t>Shadowlands</a:t>
            </a:r>
            <a:r>
              <a:rPr lang="en-US" sz="2750" dirty="0" err="1">
                <a:sym typeface="Symbol"/>
              </a:rPr>
              <a:t></a:t>
            </a:r>
            <a:r>
              <a:rPr lang="en-US" sz="2750" dirty="0" err="1"/>
              <a:t>dead</a:t>
            </a:r>
            <a:r>
              <a:rPr lang="en-US" sz="2750" dirty="0"/>
              <a:t>.  The term is over: the holidays have begun.  The dream is ended: this is the morning . . .”</a:t>
            </a:r>
          </a:p>
          <a:p>
            <a:pPr marL="0" indent="0">
              <a:buNone/>
            </a:pPr>
            <a:r>
              <a:rPr lang="en-US" sz="2750" dirty="0"/>
              <a:t>	“And for us this is the end of all the stories, and we can most truly say that they all lived happily ever after.  But for them it was only the beginning of the real story.  All their life in this world and all their adventures in Narnia had only been the cover and the title page: now at last they were beginning Chapter One of the Great Story which no one on earth has read: which goes on for ever: in which every chapter is better than the one before.”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Warren Described it: Warnie’s Diary</a:t>
            </a:r>
          </a:p>
        </p:txBody>
      </p:sp>
      <p:sp>
        <p:nvSpPr>
          <p:cNvPr id="3" name="Content Placeholder 2"/>
          <p:cNvSpPr>
            <a:spLocks noGrp="1"/>
          </p:cNvSpPr>
          <p:nvPr>
            <p:ph idx="1"/>
          </p:nvPr>
        </p:nvSpPr>
        <p:spPr>
          <a:xfrm>
            <a:off x="304800" y="1219200"/>
            <a:ext cx="8686800" cy="5486400"/>
          </a:xfrm>
        </p:spPr>
        <p:txBody>
          <a:bodyPr>
            <a:noAutofit/>
          </a:bodyPr>
          <a:lstStyle/>
          <a:p>
            <a:pPr marL="0" indent="0" hangingPunct="0">
              <a:buNone/>
            </a:pPr>
            <a:r>
              <a:rPr lang="en-US" dirty="0"/>
              <a:t>Friday 22 November began no differently from any other day for some weeks past. I looked in on Jack soon after six, got a cheerful “I’m all right” and then went about my domestic tasks. He got up at eight and as usual breakfasted in the kitchen in his dressing-gown, after which he took a preliminary survey of his crossword puzzle.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Warren Described it: Warnie’s Diary</a:t>
            </a:r>
          </a:p>
        </p:txBody>
      </p:sp>
      <p:sp>
        <p:nvSpPr>
          <p:cNvPr id="3" name="Content Placeholder 2"/>
          <p:cNvSpPr>
            <a:spLocks noGrp="1"/>
          </p:cNvSpPr>
          <p:nvPr>
            <p:ph idx="1"/>
          </p:nvPr>
        </p:nvSpPr>
        <p:spPr/>
        <p:txBody>
          <a:bodyPr>
            <a:normAutofit lnSpcReduction="10000"/>
          </a:bodyPr>
          <a:lstStyle/>
          <a:p>
            <a:pPr marL="0" indent="0">
              <a:buNone/>
            </a:pPr>
            <a:r>
              <a:rPr lang="en-US" dirty="0"/>
              <a:t>By the time he was dressed I had his mail ready for him and he sat down in his workroom where he had been finding great difficulty in keeping awake, and finding him asleep in his chair after lunch, I suggested that he would be more comfortable in bed. He agreed and went there. At four o’clock I took him in his tea and had a few words with him, finding him thick in his speech, very drowsy, but calm and cheerful. It was the last time we ever spoke to each other.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Warren Described it: Warnie’s Diary</a:t>
            </a:r>
          </a:p>
        </p:txBody>
      </p:sp>
      <p:sp>
        <p:nvSpPr>
          <p:cNvPr id="3" name="Content Placeholder 2"/>
          <p:cNvSpPr>
            <a:spLocks noGrp="1"/>
          </p:cNvSpPr>
          <p:nvPr>
            <p:ph idx="1"/>
          </p:nvPr>
        </p:nvSpPr>
        <p:spPr/>
        <p:txBody>
          <a:bodyPr/>
          <a:lstStyle/>
          <a:p>
            <a:pPr marL="0" indent="0">
              <a:buNone/>
            </a:pPr>
            <a:r>
              <a:rPr lang="en-US" dirty="0"/>
              <a:t>	At five-thirty I heard a crash in his bedroom, and running in, found him lying unconscious at the foot of the bed.  He ceased to breathe some three or four minutes after.  The following Friday would have been his sixty-fourth [</a:t>
            </a:r>
            <a:r>
              <a:rPr lang="en-US" i="1" dirty="0"/>
              <a:t>sic</a:t>
            </a:r>
            <a:r>
              <a:rPr lang="en-US" dirty="0"/>
              <a:t>] birthday.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November 22, 1963</a:t>
            </a:r>
          </a:p>
        </p:txBody>
      </p:sp>
      <p:pic>
        <p:nvPicPr>
          <p:cNvPr id="4" name="Content Placeholder 3" descr="Gravesite of Lewis.jpg"/>
          <p:cNvPicPr>
            <a:picLocks noGrp="1" noChangeAspect="1"/>
          </p:cNvPicPr>
          <p:nvPr>
            <p:ph sz="half" idx="1"/>
          </p:nvPr>
        </p:nvPicPr>
        <p:blipFill>
          <a:blip r:embed="rId2" cstate="print"/>
          <a:stretch>
            <a:fillRect/>
          </a:stretch>
        </p:blipFill>
        <p:spPr>
          <a:xfrm>
            <a:off x="825500" y="1600200"/>
            <a:ext cx="3149600" cy="4724400"/>
          </a:xfrm>
        </p:spPr>
      </p:pic>
      <p:sp>
        <p:nvSpPr>
          <p:cNvPr id="6" name="Content Placeholder 5"/>
          <p:cNvSpPr>
            <a:spLocks noGrp="1"/>
          </p:cNvSpPr>
          <p:nvPr>
            <p:ph sz="half" idx="2"/>
          </p:nvPr>
        </p:nvSpPr>
        <p:spPr/>
        <p:txBody>
          <a:bodyPr/>
          <a:lstStyle/>
          <a:p>
            <a:endParaRPr lang="en-US"/>
          </a:p>
        </p:txBody>
      </p:sp>
      <p:pic>
        <p:nvPicPr>
          <p:cNvPr id="3076" name="Picture 4" descr="http://cslewis.wikispaces.com/file/view/lewiscs.jpg/30297283/lewiscs.jpg"/>
          <p:cNvPicPr>
            <a:picLocks noChangeAspect="1" noChangeArrowheads="1"/>
          </p:cNvPicPr>
          <p:nvPr/>
        </p:nvPicPr>
        <p:blipFill>
          <a:blip r:embed="rId3" cstate="print"/>
          <a:srcRect/>
          <a:stretch>
            <a:fillRect/>
          </a:stretch>
        </p:blipFill>
        <p:spPr bwMode="auto">
          <a:xfrm>
            <a:off x="4419600" y="1676400"/>
            <a:ext cx="4495800" cy="44958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Walter Hooper, Hon.D.</a:t>
            </a:r>
          </a:p>
        </p:txBody>
      </p:sp>
      <p:pic>
        <p:nvPicPr>
          <p:cNvPr id="5" name="Content Placeholder 4" descr="100_0272.jpg"/>
          <p:cNvPicPr>
            <a:picLocks noGrp="1" noChangeAspect="1"/>
          </p:cNvPicPr>
          <p:nvPr>
            <p:ph sz="half" idx="1"/>
          </p:nvPr>
        </p:nvPicPr>
        <p:blipFill>
          <a:blip r:embed="rId2" cstate="print"/>
          <a:stretch>
            <a:fillRect/>
          </a:stretch>
        </p:blipFill>
        <p:spPr>
          <a:xfrm>
            <a:off x="169466" y="2286001"/>
            <a:ext cx="4326334" cy="3251100"/>
          </a:xfrm>
        </p:spPr>
      </p:pic>
      <p:sp>
        <p:nvSpPr>
          <p:cNvPr id="4" name="Content Placeholder 3"/>
          <p:cNvSpPr>
            <a:spLocks noGrp="1"/>
          </p:cNvSpPr>
          <p:nvPr>
            <p:ph sz="half" idx="2"/>
          </p:nvPr>
        </p:nvSpPr>
        <p:spPr/>
        <p:txBody>
          <a:bodyPr/>
          <a:lstStyle/>
          <a:p>
            <a:r>
              <a:rPr lang="en-US" dirty="0"/>
              <a:t>Private secretary to Lewis</a:t>
            </a:r>
          </a:p>
          <a:p>
            <a:r>
              <a:rPr lang="en-US" dirty="0"/>
              <a:t>Literary Executor</a:t>
            </a:r>
          </a:p>
          <a:p>
            <a:r>
              <a:rPr lang="en-US" dirty="0"/>
              <a:t>Author</a:t>
            </a:r>
          </a:p>
          <a:p>
            <a:r>
              <a:rPr lang="en-US" dirty="0"/>
              <a:t>Editor of the works of Lewis (19 on my shelves)</a:t>
            </a:r>
          </a:p>
          <a:p>
            <a:r>
              <a:rPr lang="en-US" dirty="0"/>
              <a:t>Honorary Doctorate from Concordia University Texas (2007)</a:t>
            </a:r>
          </a:p>
          <a:p>
            <a:r>
              <a:rPr lang="en-US" dirty="0"/>
              <a:t>Heck Sabbatical 2004</a:t>
            </a:r>
          </a:p>
        </p:txBody>
      </p:sp>
      <p:sp>
        <p:nvSpPr>
          <p:cNvPr id="6" name="TextBox 5"/>
          <p:cNvSpPr txBox="1"/>
          <p:nvPr/>
        </p:nvSpPr>
        <p:spPr>
          <a:xfrm>
            <a:off x="990600" y="5867400"/>
            <a:ext cx="2895600" cy="646331"/>
          </a:xfrm>
          <a:prstGeom prst="rect">
            <a:avLst/>
          </a:prstGeom>
          <a:noFill/>
        </p:spPr>
        <p:txBody>
          <a:bodyPr wrap="square" rtlCol="0">
            <a:spAutoFit/>
          </a:bodyPr>
          <a:lstStyle/>
          <a:p>
            <a:pPr algn="ctr"/>
            <a:r>
              <a:rPr lang="en-US" dirty="0"/>
              <a:t>The Old Parsonage, Oxford,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2004 Sabbatical</a:t>
            </a:r>
          </a:p>
        </p:txBody>
      </p:sp>
      <p:sp>
        <p:nvSpPr>
          <p:cNvPr id="6" name="Content Placeholder 5"/>
          <p:cNvSpPr>
            <a:spLocks noGrp="1"/>
          </p:cNvSpPr>
          <p:nvPr>
            <p:ph sz="quarter" idx="1"/>
          </p:nvPr>
        </p:nvSpPr>
        <p:spPr/>
        <p:txBody>
          <a:bodyPr/>
          <a:lstStyle/>
          <a:p>
            <a:r>
              <a:rPr lang="en-US" dirty="0"/>
              <a:t>Preface, page xvii</a:t>
            </a:r>
          </a:p>
        </p:txBody>
      </p:sp>
      <p:sp>
        <p:nvSpPr>
          <p:cNvPr id="7" name="Content Placeholder 6"/>
          <p:cNvSpPr>
            <a:spLocks noGrp="1"/>
          </p:cNvSpPr>
          <p:nvPr>
            <p:ph sz="quarter" idx="2"/>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20576"/>
            <a:ext cx="6305170" cy="472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667000" y="594360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6172200"/>
            <a:ext cx="541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6400" y="64008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0"/>
            <a:ext cx="7019999" cy="6858000"/>
          </a:xfrm>
        </p:spPr>
      </p:pic>
    </p:spTree>
    <p:extLst>
      <p:ext uri="{BB962C8B-B14F-4D97-AF65-F5344CB8AC3E}">
        <p14:creationId xmlns:p14="http://schemas.microsoft.com/office/powerpoint/2010/main" val="1120227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has made an impact</a:t>
            </a:r>
          </a:p>
        </p:txBody>
      </p:sp>
      <p:sp>
        <p:nvSpPr>
          <p:cNvPr id="3" name="Content Placeholder 2"/>
          <p:cNvSpPr>
            <a:spLocks noGrp="1"/>
          </p:cNvSpPr>
          <p:nvPr>
            <p:ph sz="quarter" idx="1"/>
          </p:nvPr>
        </p:nvSpPr>
        <p:spPr/>
        <p:txBody>
          <a:bodyPr>
            <a:noAutofit/>
          </a:bodyPr>
          <a:lstStyle/>
          <a:p>
            <a:pPr lvl="0"/>
            <a:r>
              <a:rPr lang="en-US" sz="2400" dirty="0"/>
              <a:t>The most frequently quoted (and misquoted) Christian writer today (sermons, conversations, articles, the Alpha course, etc.).</a:t>
            </a:r>
          </a:p>
          <a:p>
            <a:pPr lvl="0"/>
            <a:r>
              <a:rPr lang="en-US" sz="2400" dirty="0"/>
              <a:t>An effective writer in a variety of types of literature whose books have sold more than 250,000,000 copies. The Chronicles of Narnia have sold more than 125 million copies. More than fifty million of all his works in the last ten years!</a:t>
            </a:r>
          </a:p>
          <a:p>
            <a:pPr lvl="0"/>
            <a:r>
              <a:rPr lang="en-US" sz="2400" dirty="0"/>
              <a:t>A master of clarity of thought and the analogy; both left-brained </a:t>
            </a:r>
            <a:r>
              <a:rPr lang="en-US" sz="2400" u="sng" dirty="0"/>
              <a:t>and</a:t>
            </a:r>
            <a:r>
              <a:rPr lang="en-US" sz="2400" dirty="0"/>
              <a:t> right-brained.</a:t>
            </a:r>
          </a:p>
          <a:p>
            <a:pPr lvl="0"/>
            <a:r>
              <a:rPr lang="en-US" sz="2400" dirty="0"/>
              <a:t>Produced a significant change in children’s literature through the Chronicles of Narnia.</a:t>
            </a:r>
          </a:p>
          <a:p>
            <a:r>
              <a:rPr lang="en-US" sz="2400" dirty="0"/>
              <a:t>The single most important influence on the writings of J. R. R. Tolkien.</a:t>
            </a:r>
          </a:p>
        </p:txBody>
      </p:sp>
    </p:spTree>
    <p:extLst>
      <p:ext uri="{BB962C8B-B14F-4D97-AF65-F5344CB8AC3E}">
        <p14:creationId xmlns:p14="http://schemas.microsoft.com/office/powerpoint/2010/main" val="18773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Poets’ Corner, Westminster Abbey</a:t>
            </a:r>
          </a:p>
        </p:txBody>
      </p:sp>
      <p:sp>
        <p:nvSpPr>
          <p:cNvPr id="6" name="Content Placeholder 5"/>
          <p:cNvSpPr>
            <a:spLocks noGrp="1"/>
          </p:cNvSpPr>
          <p:nvPr>
            <p:ph sz="quarter" idx="1"/>
          </p:nvPr>
        </p:nvSpPr>
        <p:spPr/>
        <p:txBody>
          <a:bodyPr/>
          <a:lstStyle/>
          <a:p>
            <a:endParaRPr lang="en-US"/>
          </a:p>
        </p:txBody>
      </p:sp>
      <p:pic>
        <p:nvPicPr>
          <p:cNvPr id="2050" name="Picture 2" descr="Image result for C. S. Lewis in Poets' Corner">
            <a:extLst>
              <a:ext uri="{FF2B5EF4-FFF2-40B4-BE49-F238E27FC236}">
                <a16:creationId xmlns:a16="http://schemas.microsoft.com/office/drawing/2014/main" id="{021460A2-6C1C-4856-A1D6-4467F23E4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3666"/>
            <a:ext cx="9156975" cy="514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540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27F1-F1E3-4011-A24A-1BD4068425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43C6C3-08A2-43F3-926F-B6515F2F3C8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E83658-9E71-4FB6-BBA3-0510CBF21AB8}"/>
              </a:ext>
            </a:extLst>
          </p:cNvPr>
          <p:cNvPicPr>
            <a:picLocks noChangeAspect="1"/>
          </p:cNvPicPr>
          <p:nvPr/>
        </p:nvPicPr>
        <p:blipFill>
          <a:blip r:embed="rId3"/>
          <a:stretch>
            <a:fillRect/>
          </a:stretch>
        </p:blipFill>
        <p:spPr>
          <a:xfrm>
            <a:off x="0" y="454625"/>
            <a:ext cx="9144000" cy="5948749"/>
          </a:xfrm>
          <a:prstGeom prst="rect">
            <a:avLst/>
          </a:prstGeom>
        </p:spPr>
      </p:pic>
    </p:spTree>
    <p:extLst>
      <p:ext uri="{BB962C8B-B14F-4D97-AF65-F5344CB8AC3E}">
        <p14:creationId xmlns:p14="http://schemas.microsoft.com/office/powerpoint/2010/main" val="81360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64E2-4D28-4128-9313-2CED41D90458}"/>
              </a:ext>
            </a:extLst>
          </p:cNvPr>
          <p:cNvSpPr>
            <a:spLocks noGrp="1"/>
          </p:cNvSpPr>
          <p:nvPr>
            <p:ph type="title"/>
          </p:nvPr>
        </p:nvSpPr>
        <p:spPr/>
        <p:txBody>
          <a:bodyPr/>
          <a:lstStyle/>
          <a:p>
            <a:r>
              <a:rPr lang="en-US" dirty="0"/>
              <a:t>For Everything you want to know …</a:t>
            </a:r>
          </a:p>
        </p:txBody>
      </p:sp>
      <p:sp>
        <p:nvSpPr>
          <p:cNvPr id="7" name="Content Placeholder 6">
            <a:extLst>
              <a:ext uri="{FF2B5EF4-FFF2-40B4-BE49-F238E27FC236}">
                <a16:creationId xmlns:a16="http://schemas.microsoft.com/office/drawing/2014/main" id="{62A63AE0-2801-4A3D-95F0-5022D279F42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9EE5FFE6-F528-4B59-8E71-A35751029192}"/>
              </a:ext>
            </a:extLst>
          </p:cNvPr>
          <p:cNvPicPr>
            <a:picLocks noChangeAspect="1"/>
          </p:cNvPicPr>
          <p:nvPr/>
        </p:nvPicPr>
        <p:blipFill>
          <a:blip r:embed="rId2"/>
          <a:stretch>
            <a:fillRect/>
          </a:stretch>
        </p:blipFill>
        <p:spPr>
          <a:xfrm>
            <a:off x="0" y="1271954"/>
            <a:ext cx="9144000" cy="4314092"/>
          </a:xfrm>
          <a:prstGeom prst="rect">
            <a:avLst/>
          </a:prstGeom>
        </p:spPr>
      </p:pic>
    </p:spTree>
    <p:extLst>
      <p:ext uri="{BB962C8B-B14F-4D97-AF65-F5344CB8AC3E}">
        <p14:creationId xmlns:p14="http://schemas.microsoft.com/office/powerpoint/2010/main" val="91420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1BCA3AE-2B2D-4A56-B75B-4772ACC93A88}"/>
              </a:ext>
            </a:extLst>
          </p:cNvPr>
          <p:cNvSpPr>
            <a:spLocks noGrp="1" noChangeArrowheads="1"/>
          </p:cNvSpPr>
          <p:nvPr>
            <p:ph type="title"/>
          </p:nvPr>
        </p:nvSpPr>
        <p:spPr/>
        <p:txBody>
          <a:bodyPr/>
          <a:lstStyle/>
          <a:p>
            <a:pPr eaLnBrk="1" hangingPunct="1">
              <a:defRPr/>
            </a:pPr>
            <a:endParaRPr lang="en-US"/>
          </a:p>
        </p:txBody>
      </p:sp>
      <p:sp>
        <p:nvSpPr>
          <p:cNvPr id="8195" name="Rectangle 3">
            <a:extLst>
              <a:ext uri="{FF2B5EF4-FFF2-40B4-BE49-F238E27FC236}">
                <a16:creationId xmlns:a16="http://schemas.microsoft.com/office/drawing/2014/main" id="{8219C3DB-F8E3-484B-BB84-38F5BCB5473D}"/>
              </a:ext>
            </a:extLst>
          </p:cNvPr>
          <p:cNvSpPr>
            <a:spLocks noGrp="1" noChangeArrowheads="1"/>
          </p:cNvSpPr>
          <p:nvPr>
            <p:ph type="body" idx="1"/>
          </p:nvPr>
        </p:nvSpPr>
        <p:spPr/>
        <p:txBody>
          <a:bodyPr/>
          <a:lstStyle/>
          <a:p>
            <a:pPr eaLnBrk="1" hangingPunct="1"/>
            <a:endParaRPr lang="en-US" altLang="en-US"/>
          </a:p>
        </p:txBody>
      </p:sp>
      <p:pic>
        <p:nvPicPr>
          <p:cNvPr id="8196" name="Picture 4" descr="Little Lea sign">
            <a:extLst>
              <a:ext uri="{FF2B5EF4-FFF2-40B4-BE49-F238E27FC236}">
                <a16:creationId xmlns:a16="http://schemas.microsoft.com/office/drawing/2014/main" id="{B9E76E1F-7FB4-4064-8506-C3F557C63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5F9772E-181C-4F95-9AED-0924FA15A402}"/>
              </a:ext>
            </a:extLst>
          </p:cNvPr>
          <p:cNvSpPr/>
          <p:nvPr/>
        </p:nvSpPr>
        <p:spPr>
          <a:xfrm>
            <a:off x="4088534" y="3244334"/>
            <a:ext cx="966931" cy="369332"/>
          </a:xfrm>
          <a:prstGeom prst="rect">
            <a:avLst/>
          </a:prstGeom>
        </p:spPr>
        <p:txBody>
          <a:bodyPr wrap="none">
            <a:spAutoFit/>
          </a:bodyPr>
          <a:lstStyle/>
          <a:p>
            <a:r>
              <a:rPr lang="en-US" dirty="0"/>
              <a:t>Epitaph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2D2137F-3D1F-488F-AD6D-9774D7A3ABAD}"/>
              </a:ext>
            </a:extLst>
          </p:cNvPr>
          <p:cNvSpPr>
            <a:spLocks noGrp="1" noChangeArrowheads="1"/>
          </p:cNvSpPr>
          <p:nvPr>
            <p:ph type="title"/>
          </p:nvPr>
        </p:nvSpPr>
        <p:spPr/>
        <p:txBody>
          <a:bodyPr/>
          <a:lstStyle/>
          <a:p>
            <a:pPr eaLnBrk="1" hangingPunct="1">
              <a:defRPr/>
            </a:pPr>
            <a:endParaRPr lang="en-US"/>
          </a:p>
        </p:txBody>
      </p:sp>
      <p:sp>
        <p:nvSpPr>
          <p:cNvPr id="20483" name="Rectangle 3">
            <a:extLst>
              <a:ext uri="{FF2B5EF4-FFF2-40B4-BE49-F238E27FC236}">
                <a16:creationId xmlns:a16="http://schemas.microsoft.com/office/drawing/2014/main" id="{8BC3956A-4F9B-4205-9A5F-BC52633B2900}"/>
              </a:ext>
            </a:extLst>
          </p:cNvPr>
          <p:cNvSpPr>
            <a:spLocks noGrp="1" noChangeArrowheads="1"/>
          </p:cNvSpPr>
          <p:nvPr>
            <p:ph type="body" idx="1"/>
          </p:nvPr>
        </p:nvSpPr>
        <p:spPr/>
        <p:txBody>
          <a:bodyPr/>
          <a:lstStyle/>
          <a:p>
            <a:pPr eaLnBrk="1" hangingPunct="1"/>
            <a:endParaRPr lang="en-US" altLang="en-US"/>
          </a:p>
        </p:txBody>
      </p:sp>
      <p:pic>
        <p:nvPicPr>
          <p:cNvPr id="22532" name="Picture 4" descr="Front Door">
            <a:extLst>
              <a:ext uri="{FF2B5EF4-FFF2-40B4-BE49-F238E27FC236}">
                <a16:creationId xmlns:a16="http://schemas.microsoft.com/office/drawing/2014/main" id="{72601852-2BDB-4DA9-AF40-75B5D506C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ppt_x</p:attrName>
                                        </p:attrNameLst>
                                      </p:cBhvr>
                                      <p:tavLst>
                                        <p:tav tm="0">
                                          <p:val>
                                            <p:strVal val="#ppt_x-.2"/>
                                          </p:val>
                                        </p:tav>
                                        <p:tav tm="100000">
                                          <p:val>
                                            <p:strVal val="#ppt_x"/>
                                          </p:val>
                                        </p:tav>
                                      </p:tavLst>
                                    </p:anim>
                                    <p:anim calcmode="lin" valueType="num">
                                      <p:cBhvr>
                                        <p:cTn id="8" dur="1000" fill="hold"/>
                                        <p:tgtEl>
                                          <p:spTgt spid="225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8B88-BFE3-4E22-B147-B2F8A31F5155}"/>
              </a:ext>
            </a:extLst>
          </p:cNvPr>
          <p:cNvSpPr>
            <a:spLocks noGrp="1"/>
          </p:cNvSpPr>
          <p:nvPr>
            <p:ph type="title"/>
          </p:nvPr>
        </p:nvSpPr>
        <p:spPr/>
        <p:txBody>
          <a:bodyPr/>
          <a:lstStyle/>
          <a:p>
            <a:pPr eaLnBrk="1" hangingPunct="1">
              <a:defRPr/>
            </a:pPr>
            <a:endParaRPr lang="en-US"/>
          </a:p>
        </p:txBody>
      </p:sp>
      <p:pic>
        <p:nvPicPr>
          <p:cNvPr id="21507" name="Picture 3">
            <a:extLst>
              <a:ext uri="{FF2B5EF4-FFF2-40B4-BE49-F238E27FC236}">
                <a16:creationId xmlns:a16="http://schemas.microsoft.com/office/drawing/2014/main" id="{693ABA7D-6429-4E57-9EE1-1CB4D245B4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83" r="1820" b="56537"/>
          <a:stretch>
            <a:fillRect/>
          </a:stretch>
        </p:blipFill>
        <p:spPr>
          <a:xfrm>
            <a:off x="1588" y="0"/>
            <a:ext cx="9326562" cy="6892925"/>
          </a:xfrm>
          <a:noFill/>
        </p:spPr>
      </p:pic>
      <p:sp>
        <p:nvSpPr>
          <p:cNvPr id="7" name="TextBox 6">
            <a:extLst>
              <a:ext uri="{FF2B5EF4-FFF2-40B4-BE49-F238E27FC236}">
                <a16:creationId xmlns:a16="http://schemas.microsoft.com/office/drawing/2014/main" id="{F529A854-074C-40CF-B3E0-1B97EE56B08D}"/>
              </a:ext>
            </a:extLst>
          </p:cNvPr>
          <p:cNvSpPr txBox="1">
            <a:spLocks noChangeArrowheads="1"/>
          </p:cNvSpPr>
          <p:nvPr/>
        </p:nvSpPr>
        <p:spPr bwMode="auto">
          <a:xfrm>
            <a:off x="228600" y="5410200"/>
            <a:ext cx="8915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chemeClr val="bg1"/>
                </a:solidFill>
              </a:rPr>
              <a:t>Family group on doorstep of Little Lea, Belfast, Northern Ireland, 1905. From left to right, first row: Warren Lewis, Jack Lewis, Leonard Lewis (cousin), and Eileen Lewis (cousin). Second row: Agnes Young Lewis (aunt), maid, maid, Flora Hamilton Lewis (mother), and Albert Lewis (father), holding the dog Nero.</a:t>
            </a:r>
          </a:p>
          <a:p>
            <a:endParaRPr lang="en-US"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8349</TotalTime>
  <Words>2739</Words>
  <Application>Microsoft Office PowerPoint</Application>
  <PresentationFormat>On-screen Show (4:3)</PresentationFormat>
  <Paragraphs>258</Paragraphs>
  <Slides>63</Slides>
  <Notes>12</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Franklin Gothic Book</vt:lpstr>
      <vt:lpstr>Franklin Gothic Medium</vt:lpstr>
      <vt:lpstr>Wingdings 2</vt:lpstr>
      <vt:lpstr>Trek</vt:lpstr>
      <vt:lpstr>The Life of c. s. Lewis</vt:lpstr>
      <vt:lpstr>For Everything you want to know …</vt:lpstr>
      <vt:lpstr>I. His parents</vt:lpstr>
      <vt:lpstr>PowerPoint Presentation</vt:lpstr>
      <vt:lpstr>II. The Early &amp; teen Years</vt:lpstr>
      <vt:lpstr>PowerPoint Presentation</vt:lpstr>
      <vt:lpstr>PowerPoint Presentation</vt:lpstr>
      <vt:lpstr>PowerPoint Presentation</vt:lpstr>
      <vt:lpstr>PowerPoint Presentation</vt:lpstr>
      <vt:lpstr>Lewis grades his schools</vt:lpstr>
      <vt:lpstr>Surprised by Joy</vt:lpstr>
      <vt:lpstr>Teenage Years</vt:lpstr>
      <vt:lpstr>George Macdonald (from early 1916)</vt:lpstr>
      <vt:lpstr>iii. oxford</vt:lpstr>
      <vt:lpstr>IV. Mrs. Moore and oxford</vt:lpstr>
      <vt:lpstr>v. poverty</vt:lpstr>
      <vt:lpstr>An interesting quotation</vt:lpstr>
      <vt:lpstr>vi. Fellow and tutor</vt:lpstr>
      <vt:lpstr>PowerPoint Presentation</vt:lpstr>
      <vt:lpstr>On an oxford Sabbatical</vt:lpstr>
      <vt:lpstr>vii. dymer</vt:lpstr>
      <vt:lpstr>Owen Barfield’s Three Lewises</vt:lpstr>
      <vt:lpstr>viii. The pilgrim’s regress (1926-1933)</vt:lpstr>
      <vt:lpstr>Stage one: Atheism to Realism</vt:lpstr>
      <vt:lpstr>Stage two: Idealism and Upset</vt:lpstr>
      <vt:lpstr>Stages 3 &amp; 4: Theism and Christianity</vt:lpstr>
      <vt:lpstr>The “Daudel”: an A. J. S. Combination</vt:lpstr>
      <vt:lpstr>ix. The kilns</vt:lpstr>
      <vt:lpstr>X. The Inklings, 1933-1963</vt:lpstr>
      <vt:lpstr>Dedications of the chronicles of narnia</vt:lpstr>
      <vt:lpstr>The potential of myth</vt:lpstr>
      <vt:lpstr>Summer 1939</vt:lpstr>
      <vt:lpstr>St. Cross Cemetery: Dyson &amp; Farrer</vt:lpstr>
      <vt:lpstr>Also Charles Williams</vt:lpstr>
      <vt:lpstr>Xi. World war ii</vt:lpstr>
      <vt:lpstr>xii. Preacher and broadcaster</vt:lpstr>
      <vt:lpstr>The Socratic Club</vt:lpstr>
      <vt:lpstr>G.E.M. Anscombe vs. C.S. Lewis</vt:lpstr>
      <vt:lpstr>The socratic club</vt:lpstr>
      <vt:lpstr>xiii. writing</vt:lpstr>
      <vt:lpstr>The Screwtape Letters</vt:lpstr>
      <vt:lpstr>Collected Letters</vt:lpstr>
      <vt:lpstr>XIV. Narnia</vt:lpstr>
      <vt:lpstr>Aslan</vt:lpstr>
      <vt:lpstr>XV. Problems</vt:lpstr>
      <vt:lpstr>PowerPoint Presentation</vt:lpstr>
      <vt:lpstr>XVi. Joy</vt:lpstr>
      <vt:lpstr>Joy</vt:lpstr>
      <vt:lpstr>Joy</vt:lpstr>
      <vt:lpstr>xvii. Cambridge</vt:lpstr>
      <vt:lpstr>XVIII. More Joy</vt:lpstr>
      <vt:lpstr>XIX. Last Years</vt:lpstr>
      <vt:lpstr>How Jack Described It: The Last Battle</vt:lpstr>
      <vt:lpstr>How Warren Described it: Warnie’s Diary</vt:lpstr>
      <vt:lpstr>How Warren Described it: Warnie’s Diary</vt:lpstr>
      <vt:lpstr>How Warren Described it: Warnie’s Diary</vt:lpstr>
      <vt:lpstr>November 22, 1963</vt:lpstr>
      <vt:lpstr>Walter Hooper, Hon.D.</vt:lpstr>
      <vt:lpstr>2004 Sabbatical</vt:lpstr>
      <vt:lpstr>How he has made an impact</vt:lpstr>
      <vt:lpstr>Poets’ Corner, Westminster Abbey</vt:lpstr>
      <vt:lpstr>PowerPoint Presentation</vt:lpstr>
      <vt:lpstr>For Everything you want to know …</vt:lpstr>
    </vt:vector>
  </TitlesOfParts>
  <Company>Concordia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Life of c. s. lewis</dc:title>
  <dc:creator>Joel D. Heck</dc:creator>
  <cp:lastModifiedBy>Joel Heck</cp:lastModifiedBy>
  <cp:revision>420</cp:revision>
  <cp:lastPrinted>2015-08-31T17:23:36Z</cp:lastPrinted>
  <dcterms:created xsi:type="dcterms:W3CDTF">2008-09-24T17:44:25Z</dcterms:created>
  <dcterms:modified xsi:type="dcterms:W3CDTF">2019-07-09T09:48:37Z</dcterms:modified>
</cp:coreProperties>
</file>