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257" r:id="rId3"/>
    <p:sldId id="258" r:id="rId4"/>
    <p:sldId id="317" r:id="rId5"/>
    <p:sldId id="318" r:id="rId6"/>
    <p:sldId id="319" r:id="rId7"/>
    <p:sldId id="313" r:id="rId8"/>
    <p:sldId id="262" r:id="rId9"/>
    <p:sldId id="264" r:id="rId10"/>
    <p:sldId id="265" r:id="rId11"/>
    <p:sldId id="272" r:id="rId12"/>
    <p:sldId id="261" r:id="rId13"/>
    <p:sldId id="275" r:id="rId14"/>
    <p:sldId id="292" r:id="rId15"/>
    <p:sldId id="263" r:id="rId16"/>
    <p:sldId id="304" r:id="rId17"/>
    <p:sldId id="299" r:id="rId18"/>
    <p:sldId id="300" r:id="rId19"/>
    <p:sldId id="294" r:id="rId20"/>
    <p:sldId id="284" r:id="rId21"/>
    <p:sldId id="260" r:id="rId22"/>
    <p:sldId id="273" r:id="rId23"/>
    <p:sldId id="314" r:id="rId24"/>
    <p:sldId id="270" r:id="rId25"/>
    <p:sldId id="285" r:id="rId26"/>
    <p:sldId id="266" r:id="rId27"/>
    <p:sldId id="280" r:id="rId28"/>
    <p:sldId id="267" r:id="rId29"/>
    <p:sldId id="278" r:id="rId30"/>
    <p:sldId id="287" r:id="rId31"/>
    <p:sldId id="309" r:id="rId32"/>
    <p:sldId id="311" r:id="rId33"/>
    <p:sldId id="295" r:id="rId34"/>
    <p:sldId id="271" r:id="rId35"/>
    <p:sldId id="307" r:id="rId36"/>
    <p:sldId id="315" r:id="rId37"/>
    <p:sldId id="286" r:id="rId38"/>
    <p:sldId id="306" r:id="rId39"/>
    <p:sldId id="290" r:id="rId40"/>
    <p:sldId id="279" r:id="rId41"/>
    <p:sldId id="268" r:id="rId42"/>
    <p:sldId id="296" r:id="rId43"/>
    <p:sldId id="269" r:id="rId44"/>
    <p:sldId id="298" r:id="rId45"/>
    <p:sldId id="282" r:id="rId46"/>
    <p:sldId id="276" r:id="rId47"/>
    <p:sldId id="277" r:id="rId48"/>
    <p:sldId id="283" r:id="rId49"/>
    <p:sldId id="259" r:id="rId50"/>
    <p:sldId id="312" r:id="rId51"/>
    <p:sldId id="288" r:id="rId52"/>
    <p:sldId id="310" r:id="rId53"/>
    <p:sldId id="293" r:id="rId54"/>
    <p:sldId id="308"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5244" autoAdjust="0"/>
  </p:normalViewPr>
  <p:slideViewPr>
    <p:cSldViewPr>
      <p:cViewPr varScale="1">
        <p:scale>
          <a:sx n="82" d="100"/>
          <a:sy n="82" d="100"/>
        </p:scale>
        <p:origin x="1277" y="48"/>
      </p:cViewPr>
      <p:guideLst>
        <p:guide orient="horz" pos="2160"/>
        <p:guide pos="2880"/>
      </p:guideLst>
    </p:cSldViewPr>
  </p:slideViewPr>
  <p:outlineViewPr>
    <p:cViewPr>
      <p:scale>
        <a:sx n="33" d="100"/>
        <a:sy n="33" d="100"/>
      </p:scale>
      <p:origin x="0" y="-1514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4" d="100"/>
          <a:sy n="64" d="100"/>
        </p:scale>
        <p:origin x="315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9" tIns="46590" rIns="93179" bIns="46590" rtlCol="0"/>
          <a:lstStyle>
            <a:lvl1pPr algn="r">
              <a:defRPr sz="1200"/>
            </a:lvl1pPr>
          </a:lstStyle>
          <a:p>
            <a:fld id="{713EB41D-DD3C-4E46-8C98-7F74622EB5C8}" type="datetimeFigureOut">
              <a:rPr lang="en-US" smtClean="0"/>
              <a:t>10/13/2018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9" tIns="46590" rIns="93179" bIns="46590" rtlCol="0" anchor="b"/>
          <a:lstStyle>
            <a:lvl1pPr algn="r">
              <a:defRPr sz="1200"/>
            </a:lvl1pPr>
          </a:lstStyle>
          <a:p>
            <a:fld id="{AB6E4EB0-14FF-45D0-A898-FE250BD584F0}" type="slidenum">
              <a:rPr lang="en-US" smtClean="0"/>
              <a:t>‹#›</a:t>
            </a:fld>
            <a:endParaRPr lang="en-US"/>
          </a:p>
        </p:txBody>
      </p:sp>
    </p:spTree>
    <p:extLst>
      <p:ext uri="{BB962C8B-B14F-4D97-AF65-F5344CB8AC3E}">
        <p14:creationId xmlns:p14="http://schemas.microsoft.com/office/powerpoint/2010/main" val="3494321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9BA3513C-8119-46AE-831C-9CBF88F598CC}" type="datetimeFigureOut">
              <a:rPr lang="en-US" smtClean="0"/>
              <a:t>10/13/2018</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A43F7542-3459-448A-AF80-5F9693670FD0}" type="slidenum">
              <a:rPr lang="en-US" smtClean="0"/>
              <a:t>‹#›</a:t>
            </a:fld>
            <a:endParaRPr lang="en-US"/>
          </a:p>
        </p:txBody>
      </p:sp>
    </p:spTree>
    <p:extLst>
      <p:ext uri="{BB962C8B-B14F-4D97-AF65-F5344CB8AC3E}">
        <p14:creationId xmlns:p14="http://schemas.microsoft.com/office/powerpoint/2010/main" val="144965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Four: The gregarious Lewis in later life was the solitary Lewis in early life.</a:t>
            </a:r>
          </a:p>
        </p:txBody>
      </p:sp>
      <p:sp>
        <p:nvSpPr>
          <p:cNvPr id="4" name="Slide Number Placeholder 3"/>
          <p:cNvSpPr>
            <a:spLocks noGrp="1"/>
          </p:cNvSpPr>
          <p:nvPr>
            <p:ph type="sldNum" sz="quarter" idx="10"/>
          </p:nvPr>
        </p:nvSpPr>
        <p:spPr/>
        <p:txBody>
          <a:bodyPr/>
          <a:lstStyle/>
          <a:p>
            <a:fld id="{A43F7542-3459-448A-AF80-5F9693670FD0}" type="slidenum">
              <a:rPr lang="en-US" smtClean="0"/>
              <a:t>8</a:t>
            </a:fld>
            <a:endParaRPr lang="en-US"/>
          </a:p>
        </p:txBody>
      </p:sp>
    </p:spTree>
    <p:extLst>
      <p:ext uri="{BB962C8B-B14F-4D97-AF65-F5344CB8AC3E}">
        <p14:creationId xmlns:p14="http://schemas.microsoft.com/office/powerpoint/2010/main" val="871645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a:t>
            </a:r>
            <a:r>
              <a:rPr lang="en-US" baseline="0" dirty="0"/>
              <a:t> in reading literature, listening to music, and enjoying the world of nature. Was this his adoption of absolute idealism? Probably.</a:t>
            </a:r>
            <a:endParaRPr lang="en-US" dirty="0"/>
          </a:p>
        </p:txBody>
      </p:sp>
      <p:sp>
        <p:nvSpPr>
          <p:cNvPr id="4" name="Slide Number Placeholder 3"/>
          <p:cNvSpPr>
            <a:spLocks noGrp="1"/>
          </p:cNvSpPr>
          <p:nvPr>
            <p:ph type="sldNum" sz="quarter" idx="10"/>
          </p:nvPr>
        </p:nvSpPr>
        <p:spPr/>
        <p:txBody>
          <a:bodyPr/>
          <a:lstStyle/>
          <a:p>
            <a:fld id="{A43F7542-3459-448A-AF80-5F9693670FD0}" type="slidenum">
              <a:rPr lang="en-US" smtClean="0"/>
              <a:t>26</a:t>
            </a:fld>
            <a:endParaRPr lang="en-US"/>
          </a:p>
        </p:txBody>
      </p:sp>
    </p:spTree>
    <p:extLst>
      <p:ext uri="{BB962C8B-B14F-4D97-AF65-F5344CB8AC3E}">
        <p14:creationId xmlns:p14="http://schemas.microsoft.com/office/powerpoint/2010/main" val="1852985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sz="1200" i="1" kern="1200" dirty="0">
                <a:solidFill>
                  <a:schemeClr val="tx1"/>
                </a:solidFill>
                <a:effectLst/>
                <a:latin typeface="+mn-lt"/>
                <a:ea typeface="+mn-ea"/>
                <a:cs typeface="+mn-cs"/>
              </a:rPr>
              <a:t>The Lewis Papers</a:t>
            </a:r>
            <a:r>
              <a:rPr lang="en-US" sz="1200" kern="1200" dirty="0">
                <a:solidFill>
                  <a:schemeClr val="tx1"/>
                </a:solidFill>
                <a:effectLst/>
                <a:latin typeface="+mn-lt"/>
                <a:ea typeface="+mn-ea"/>
                <a:cs typeface="+mn-cs"/>
              </a:rPr>
              <a:t> VIII: 191, where Lewis states that this was what he was reading at the time.</a:t>
            </a:r>
            <a:endParaRPr lang="en-US" dirty="0"/>
          </a:p>
        </p:txBody>
      </p:sp>
      <p:sp>
        <p:nvSpPr>
          <p:cNvPr id="4" name="Slide Number Placeholder 3"/>
          <p:cNvSpPr>
            <a:spLocks noGrp="1"/>
          </p:cNvSpPr>
          <p:nvPr>
            <p:ph type="sldNum" sz="quarter" idx="10"/>
          </p:nvPr>
        </p:nvSpPr>
        <p:spPr/>
        <p:txBody>
          <a:bodyPr/>
          <a:lstStyle/>
          <a:p>
            <a:fld id="{A43F7542-3459-448A-AF80-5F9693670FD0}" type="slidenum">
              <a:rPr lang="en-US" smtClean="0"/>
              <a:t>27</a:t>
            </a:fld>
            <a:endParaRPr lang="en-US"/>
          </a:p>
        </p:txBody>
      </p:sp>
    </p:spTree>
    <p:extLst>
      <p:ext uri="{BB962C8B-B14F-4D97-AF65-F5344CB8AC3E}">
        <p14:creationId xmlns:p14="http://schemas.microsoft.com/office/powerpoint/2010/main" val="1027542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nature and art as pointers: </a:t>
            </a:r>
            <a:r>
              <a:rPr lang="en-US" i="1" dirty="0"/>
              <a:t>CL</a:t>
            </a:r>
            <a:r>
              <a:rPr lang="en-US" dirty="0"/>
              <a:t>,</a:t>
            </a:r>
            <a:r>
              <a:rPr lang="en-US" baseline="0" dirty="0"/>
              <a:t> III, 583f. On travel: see </a:t>
            </a:r>
            <a:r>
              <a:rPr lang="en-US" i="1" baseline="0" dirty="0"/>
              <a:t>Mere Christianity</a:t>
            </a:r>
            <a:r>
              <a:rPr lang="en-US" baseline="0" dirty="0"/>
              <a:t>, </a:t>
            </a:r>
            <a:r>
              <a:rPr lang="en-US" i="0" baseline="0" dirty="0"/>
              <a:t>III, Chapter 10 (p. 135).</a:t>
            </a:r>
            <a:endParaRPr lang="en-US" i="0" dirty="0"/>
          </a:p>
        </p:txBody>
      </p:sp>
      <p:sp>
        <p:nvSpPr>
          <p:cNvPr id="4" name="Slide Number Placeholder 3"/>
          <p:cNvSpPr>
            <a:spLocks noGrp="1"/>
          </p:cNvSpPr>
          <p:nvPr>
            <p:ph type="sldNum" sz="quarter" idx="10"/>
          </p:nvPr>
        </p:nvSpPr>
        <p:spPr/>
        <p:txBody>
          <a:bodyPr/>
          <a:lstStyle/>
          <a:p>
            <a:fld id="{A43F7542-3459-448A-AF80-5F9693670FD0}" type="slidenum">
              <a:rPr lang="en-US" smtClean="0"/>
              <a:t>30</a:t>
            </a:fld>
            <a:endParaRPr lang="en-US"/>
          </a:p>
        </p:txBody>
      </p:sp>
    </p:spTree>
    <p:extLst>
      <p:ext uri="{BB962C8B-B14F-4D97-AF65-F5344CB8AC3E}">
        <p14:creationId xmlns:p14="http://schemas.microsoft.com/office/powerpoint/2010/main" val="217811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not </a:t>
            </a:r>
            <a:r>
              <a:rPr lang="en-US" i="1" dirty="0"/>
              <a:t>in</a:t>
            </a:r>
            <a:r>
              <a:rPr lang="en-US" dirty="0"/>
              <a:t> them, it only came </a:t>
            </a:r>
            <a:r>
              <a:rPr lang="en-US" i="1" dirty="0"/>
              <a:t>through</a:t>
            </a:r>
            <a:r>
              <a:rPr lang="en-US" dirty="0"/>
              <a:t> them, and what came through them was longing.” From “The Weight of Glory.” On “spilled</a:t>
            </a:r>
            <a:r>
              <a:rPr lang="en-US" baseline="0" dirty="0"/>
              <a:t> religion” see </a:t>
            </a:r>
            <a:r>
              <a:rPr lang="en-US" dirty="0"/>
              <a:t>C. S. Lewis, “Christianity and Culture,” 23, n. 1. See also Gal. 3:24-26 in the King James Version.</a:t>
            </a:r>
          </a:p>
        </p:txBody>
      </p:sp>
      <p:sp>
        <p:nvSpPr>
          <p:cNvPr id="4" name="Slide Number Placeholder 3"/>
          <p:cNvSpPr>
            <a:spLocks noGrp="1"/>
          </p:cNvSpPr>
          <p:nvPr>
            <p:ph type="sldNum" sz="quarter" idx="10"/>
          </p:nvPr>
        </p:nvSpPr>
        <p:spPr/>
        <p:txBody>
          <a:bodyPr/>
          <a:lstStyle/>
          <a:p>
            <a:fld id="{A43F7542-3459-448A-AF80-5F9693670FD0}" type="slidenum">
              <a:rPr lang="en-US" smtClean="0"/>
              <a:t>31</a:t>
            </a:fld>
            <a:endParaRPr lang="en-US"/>
          </a:p>
        </p:txBody>
      </p:sp>
    </p:spTree>
    <p:extLst>
      <p:ext uri="{BB962C8B-B14F-4D97-AF65-F5344CB8AC3E}">
        <p14:creationId xmlns:p14="http://schemas.microsoft.com/office/powerpoint/2010/main" val="1768650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not </a:t>
            </a:r>
            <a:r>
              <a:rPr lang="en-US" i="1" dirty="0"/>
              <a:t>in</a:t>
            </a:r>
            <a:r>
              <a:rPr lang="en-US" dirty="0"/>
              <a:t> them, it only came </a:t>
            </a:r>
            <a:r>
              <a:rPr lang="en-US" i="1" dirty="0"/>
              <a:t>through</a:t>
            </a:r>
            <a:r>
              <a:rPr lang="en-US" dirty="0"/>
              <a:t> them, and what came through them was longing.” From “The Weight of Glory.” On “spilled</a:t>
            </a:r>
            <a:r>
              <a:rPr lang="en-US" baseline="0" dirty="0"/>
              <a:t> religion” see </a:t>
            </a:r>
            <a:r>
              <a:rPr lang="en-US" dirty="0"/>
              <a:t>C. S. Lewis, “Christianity and Culture,” 23, n. 1. See also Gal. 3:24-26 in the King James Version.</a:t>
            </a:r>
          </a:p>
        </p:txBody>
      </p:sp>
      <p:sp>
        <p:nvSpPr>
          <p:cNvPr id="4" name="Slide Number Placeholder 3"/>
          <p:cNvSpPr>
            <a:spLocks noGrp="1"/>
          </p:cNvSpPr>
          <p:nvPr>
            <p:ph type="sldNum" sz="quarter" idx="10"/>
          </p:nvPr>
        </p:nvSpPr>
        <p:spPr/>
        <p:txBody>
          <a:bodyPr/>
          <a:lstStyle/>
          <a:p>
            <a:fld id="{A43F7542-3459-448A-AF80-5F9693670FD0}" type="slidenum">
              <a:rPr lang="en-US" smtClean="0"/>
              <a:t>32</a:t>
            </a:fld>
            <a:endParaRPr lang="en-US"/>
          </a:p>
        </p:txBody>
      </p:sp>
    </p:spTree>
    <p:extLst>
      <p:ext uri="{BB962C8B-B14F-4D97-AF65-F5344CB8AC3E}">
        <p14:creationId xmlns:p14="http://schemas.microsoft.com/office/powerpoint/2010/main" val="1768650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fall of 2004 during my Oxford sabbatical. Statuary erected in 1998 on the hundredth anniversary of Lewis’s birth.</a:t>
            </a:r>
          </a:p>
        </p:txBody>
      </p:sp>
      <p:sp>
        <p:nvSpPr>
          <p:cNvPr id="4" name="Slide Number Placeholder 3"/>
          <p:cNvSpPr>
            <a:spLocks noGrp="1"/>
          </p:cNvSpPr>
          <p:nvPr>
            <p:ph type="sldNum" sz="quarter" idx="10"/>
          </p:nvPr>
        </p:nvSpPr>
        <p:spPr/>
        <p:txBody>
          <a:bodyPr/>
          <a:lstStyle/>
          <a:p>
            <a:fld id="{A43F7542-3459-448A-AF80-5F9693670FD0}" type="slidenum">
              <a:rPr lang="en-US" smtClean="0"/>
              <a:t>33</a:t>
            </a:fld>
            <a:endParaRPr lang="en-US"/>
          </a:p>
        </p:txBody>
      </p:sp>
    </p:spTree>
    <p:extLst>
      <p:ext uri="{BB962C8B-B14F-4D97-AF65-F5344CB8AC3E}">
        <p14:creationId xmlns:p14="http://schemas.microsoft.com/office/powerpoint/2010/main" val="2701939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Collected Letters</a:t>
            </a:r>
            <a:r>
              <a:rPr lang="en-US" dirty="0"/>
              <a:t>, I, 649. The date of the letter on Darwin and Spencer is August 14.</a:t>
            </a:r>
          </a:p>
        </p:txBody>
      </p:sp>
      <p:sp>
        <p:nvSpPr>
          <p:cNvPr id="4" name="Slide Number Placeholder 3"/>
          <p:cNvSpPr>
            <a:spLocks noGrp="1"/>
          </p:cNvSpPr>
          <p:nvPr>
            <p:ph type="sldNum" sz="quarter" idx="10"/>
          </p:nvPr>
        </p:nvSpPr>
        <p:spPr/>
        <p:txBody>
          <a:bodyPr/>
          <a:lstStyle/>
          <a:p>
            <a:fld id="{A43F7542-3459-448A-AF80-5F9693670FD0}" type="slidenum">
              <a:rPr lang="en-US" smtClean="0"/>
              <a:t>34</a:t>
            </a:fld>
            <a:endParaRPr lang="en-US"/>
          </a:p>
        </p:txBody>
      </p:sp>
    </p:spTree>
    <p:extLst>
      <p:ext uri="{BB962C8B-B14F-4D97-AF65-F5344CB8AC3E}">
        <p14:creationId xmlns:p14="http://schemas.microsoft.com/office/powerpoint/2010/main" val="789130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SBJ</a:t>
            </a:r>
            <a:r>
              <a:rPr lang="en-US" dirty="0"/>
              <a:t>, 223f.</a:t>
            </a:r>
          </a:p>
        </p:txBody>
      </p:sp>
      <p:sp>
        <p:nvSpPr>
          <p:cNvPr id="4" name="Slide Number Placeholder 3"/>
          <p:cNvSpPr>
            <a:spLocks noGrp="1"/>
          </p:cNvSpPr>
          <p:nvPr>
            <p:ph type="sldNum" sz="quarter" idx="10"/>
          </p:nvPr>
        </p:nvSpPr>
        <p:spPr/>
        <p:txBody>
          <a:bodyPr/>
          <a:lstStyle/>
          <a:p>
            <a:fld id="{A43F7542-3459-448A-AF80-5F9693670FD0}" type="slidenum">
              <a:rPr lang="en-US" smtClean="0"/>
              <a:t>35</a:t>
            </a:fld>
            <a:endParaRPr lang="en-US"/>
          </a:p>
        </p:txBody>
      </p:sp>
    </p:spTree>
    <p:extLst>
      <p:ext uri="{BB962C8B-B14F-4D97-AF65-F5344CB8AC3E}">
        <p14:creationId xmlns:p14="http://schemas.microsoft.com/office/powerpoint/2010/main" val="155425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SBJ</a:t>
            </a:r>
            <a:r>
              <a:rPr lang="en-US" dirty="0"/>
              <a:t>, 223f.</a:t>
            </a:r>
          </a:p>
        </p:txBody>
      </p:sp>
      <p:sp>
        <p:nvSpPr>
          <p:cNvPr id="4" name="Slide Number Placeholder 3"/>
          <p:cNvSpPr>
            <a:spLocks noGrp="1"/>
          </p:cNvSpPr>
          <p:nvPr>
            <p:ph type="sldNum" sz="quarter" idx="10"/>
          </p:nvPr>
        </p:nvSpPr>
        <p:spPr/>
        <p:txBody>
          <a:bodyPr/>
          <a:lstStyle/>
          <a:p>
            <a:fld id="{A43F7542-3459-448A-AF80-5F9693670FD0}" type="slidenum">
              <a:rPr lang="en-US" smtClean="0"/>
              <a:t>36</a:t>
            </a:fld>
            <a:endParaRPr lang="en-US"/>
          </a:p>
        </p:txBody>
      </p:sp>
    </p:spTree>
    <p:extLst>
      <p:ext uri="{BB962C8B-B14F-4D97-AF65-F5344CB8AC3E}">
        <p14:creationId xmlns:p14="http://schemas.microsoft.com/office/powerpoint/2010/main" val="1025280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some point during the first six days of June. See “Early Prose Joy.”</a:t>
            </a:r>
          </a:p>
        </p:txBody>
      </p:sp>
      <p:sp>
        <p:nvSpPr>
          <p:cNvPr id="4" name="Slide Number Placeholder 3"/>
          <p:cNvSpPr>
            <a:spLocks noGrp="1"/>
          </p:cNvSpPr>
          <p:nvPr>
            <p:ph type="sldNum" sz="quarter" idx="10"/>
          </p:nvPr>
        </p:nvSpPr>
        <p:spPr/>
        <p:txBody>
          <a:bodyPr/>
          <a:lstStyle/>
          <a:p>
            <a:fld id="{A43F7542-3459-448A-AF80-5F9693670FD0}" type="slidenum">
              <a:rPr lang="en-US" smtClean="0"/>
              <a:t>43</a:t>
            </a:fld>
            <a:endParaRPr lang="en-US"/>
          </a:p>
        </p:txBody>
      </p:sp>
    </p:spTree>
    <p:extLst>
      <p:ext uri="{BB962C8B-B14F-4D97-AF65-F5344CB8AC3E}">
        <p14:creationId xmlns:p14="http://schemas.microsoft.com/office/powerpoint/2010/main" val="272444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essay was written in 1956.</a:t>
            </a:r>
            <a:endParaRPr lang="en-US" dirty="0"/>
          </a:p>
        </p:txBody>
      </p:sp>
      <p:sp>
        <p:nvSpPr>
          <p:cNvPr id="4" name="Slide Number Placeholder 3"/>
          <p:cNvSpPr>
            <a:spLocks noGrp="1"/>
          </p:cNvSpPr>
          <p:nvPr>
            <p:ph type="sldNum" sz="quarter" idx="10"/>
          </p:nvPr>
        </p:nvSpPr>
        <p:spPr/>
        <p:txBody>
          <a:bodyPr/>
          <a:lstStyle/>
          <a:p>
            <a:fld id="{A43F7542-3459-448A-AF80-5F9693670FD0}" type="slidenum">
              <a:rPr lang="en-US" smtClean="0"/>
              <a:t>9</a:t>
            </a:fld>
            <a:endParaRPr lang="en-US"/>
          </a:p>
        </p:txBody>
      </p:sp>
    </p:spTree>
    <p:extLst>
      <p:ext uri="{BB962C8B-B14F-4D97-AF65-F5344CB8AC3E}">
        <p14:creationId xmlns:p14="http://schemas.microsoft.com/office/powerpoint/2010/main" val="1365174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Lutheran theology: God is the Initiator. “I Was Decided</a:t>
            </a:r>
            <a:r>
              <a:rPr lang="en-US" baseline="0" dirty="0"/>
              <a:t> Upon.” Sherwood Wirt, </a:t>
            </a:r>
            <a:r>
              <a:rPr lang="en-US" i="1" baseline="0" dirty="0"/>
              <a:t>Decision</a:t>
            </a:r>
            <a:r>
              <a:rPr lang="en-US" baseline="0" dirty="0"/>
              <a:t> magazine, 1963.</a:t>
            </a:r>
            <a:endParaRPr lang="en-US" dirty="0"/>
          </a:p>
        </p:txBody>
      </p:sp>
      <p:sp>
        <p:nvSpPr>
          <p:cNvPr id="4" name="Slide Number Placeholder 3"/>
          <p:cNvSpPr>
            <a:spLocks noGrp="1"/>
          </p:cNvSpPr>
          <p:nvPr>
            <p:ph type="sldNum" sz="quarter" idx="10"/>
          </p:nvPr>
        </p:nvSpPr>
        <p:spPr/>
        <p:txBody>
          <a:bodyPr/>
          <a:lstStyle/>
          <a:p>
            <a:fld id="{A43F7542-3459-448A-AF80-5F9693670FD0}" type="slidenum">
              <a:rPr lang="en-US" smtClean="0"/>
              <a:t>44</a:t>
            </a:fld>
            <a:endParaRPr lang="en-US"/>
          </a:p>
        </p:txBody>
      </p:sp>
    </p:spTree>
    <p:extLst>
      <p:ext uri="{BB962C8B-B14F-4D97-AF65-F5344CB8AC3E}">
        <p14:creationId xmlns:p14="http://schemas.microsoft.com/office/powerpoint/2010/main" val="1430228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seems to me to be very much</a:t>
            </a:r>
            <a:r>
              <a:rPr lang="en-US" baseline="0" dirty="0"/>
              <a:t> against the Freudian depiction of theism as wishful thinking.</a:t>
            </a:r>
            <a:endParaRPr lang="en-US" dirty="0"/>
          </a:p>
        </p:txBody>
      </p:sp>
      <p:sp>
        <p:nvSpPr>
          <p:cNvPr id="4" name="Slide Number Placeholder 3"/>
          <p:cNvSpPr>
            <a:spLocks noGrp="1"/>
          </p:cNvSpPr>
          <p:nvPr>
            <p:ph type="sldNum" sz="quarter" idx="10"/>
          </p:nvPr>
        </p:nvSpPr>
        <p:spPr/>
        <p:txBody>
          <a:bodyPr/>
          <a:lstStyle/>
          <a:p>
            <a:fld id="{A43F7542-3459-448A-AF80-5F9693670FD0}" type="slidenum">
              <a:rPr lang="en-US" smtClean="0"/>
              <a:t>46</a:t>
            </a:fld>
            <a:endParaRPr lang="en-US"/>
          </a:p>
        </p:txBody>
      </p:sp>
    </p:spTree>
    <p:extLst>
      <p:ext uri="{BB962C8B-B14F-4D97-AF65-F5344CB8AC3E}">
        <p14:creationId xmlns:p14="http://schemas.microsoft.com/office/powerpoint/2010/main" val="3915292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think the “lies breathed through silver” was stated on Addison’s Walk, i.e., Sept. 19, 1931.</a:t>
            </a:r>
          </a:p>
        </p:txBody>
      </p:sp>
      <p:sp>
        <p:nvSpPr>
          <p:cNvPr id="4" name="Slide Number Placeholder 3"/>
          <p:cNvSpPr>
            <a:spLocks noGrp="1"/>
          </p:cNvSpPr>
          <p:nvPr>
            <p:ph type="sldNum" sz="quarter" idx="5"/>
          </p:nvPr>
        </p:nvSpPr>
        <p:spPr/>
        <p:txBody>
          <a:bodyPr/>
          <a:lstStyle/>
          <a:p>
            <a:fld id="{A43F7542-3459-448A-AF80-5F9693670FD0}" type="slidenum">
              <a:rPr lang="en-US" smtClean="0"/>
              <a:t>48</a:t>
            </a:fld>
            <a:endParaRPr lang="en-US"/>
          </a:p>
        </p:txBody>
      </p:sp>
    </p:spTree>
    <p:extLst>
      <p:ext uri="{BB962C8B-B14F-4D97-AF65-F5344CB8AC3E}">
        <p14:creationId xmlns:p14="http://schemas.microsoft.com/office/powerpoint/2010/main" val="4194376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it was Warren’s driving!</a:t>
            </a:r>
          </a:p>
        </p:txBody>
      </p:sp>
      <p:sp>
        <p:nvSpPr>
          <p:cNvPr id="4" name="Slide Number Placeholder 3"/>
          <p:cNvSpPr>
            <a:spLocks noGrp="1"/>
          </p:cNvSpPr>
          <p:nvPr>
            <p:ph type="sldNum" sz="quarter" idx="10"/>
          </p:nvPr>
        </p:nvSpPr>
        <p:spPr/>
        <p:txBody>
          <a:bodyPr/>
          <a:lstStyle/>
          <a:p>
            <a:fld id="{A43F7542-3459-448A-AF80-5F9693670FD0}" type="slidenum">
              <a:rPr lang="en-US" smtClean="0"/>
              <a:t>49</a:t>
            </a:fld>
            <a:endParaRPr lang="en-US"/>
          </a:p>
        </p:txBody>
      </p:sp>
    </p:spTree>
    <p:extLst>
      <p:ext uri="{BB962C8B-B14F-4D97-AF65-F5344CB8AC3E}">
        <p14:creationId xmlns:p14="http://schemas.microsoft.com/office/powerpoint/2010/main" val="1743733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Purchased from Longman’s in Salisbury while Warren was stationed</a:t>
            </a:r>
            <a:r>
              <a:rPr lang="en-US" baseline="0" dirty="0"/>
              <a:t> with the RASC in Bulford, eight miles northeast of Salisbury.</a:t>
            </a:r>
            <a:endParaRPr lang="en-US" dirty="0"/>
          </a:p>
        </p:txBody>
      </p:sp>
      <p:sp>
        <p:nvSpPr>
          <p:cNvPr id="4" name="Slide Number Placeholder 3"/>
          <p:cNvSpPr>
            <a:spLocks noGrp="1"/>
          </p:cNvSpPr>
          <p:nvPr>
            <p:ph type="sldNum" sz="quarter" idx="10"/>
          </p:nvPr>
        </p:nvSpPr>
        <p:spPr/>
        <p:txBody>
          <a:bodyPr/>
          <a:lstStyle/>
          <a:p>
            <a:fld id="{A43F7542-3459-448A-AF80-5F9693670FD0}" type="slidenum">
              <a:rPr lang="en-US" smtClean="0"/>
              <a:t>50</a:t>
            </a:fld>
            <a:endParaRPr lang="en-US"/>
          </a:p>
        </p:txBody>
      </p:sp>
    </p:spTree>
    <p:extLst>
      <p:ext uri="{BB962C8B-B14F-4D97-AF65-F5344CB8AC3E}">
        <p14:creationId xmlns:p14="http://schemas.microsoft.com/office/powerpoint/2010/main" val="4226094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Released on Jan. 17, 2017. Cite www.joelheck.com.</a:t>
            </a:r>
          </a:p>
        </p:txBody>
      </p:sp>
      <p:sp>
        <p:nvSpPr>
          <p:cNvPr id="4" name="Slide Number Placeholder 3"/>
          <p:cNvSpPr>
            <a:spLocks noGrp="1"/>
          </p:cNvSpPr>
          <p:nvPr>
            <p:ph type="sldNum" sz="quarter" idx="10"/>
          </p:nvPr>
        </p:nvSpPr>
        <p:spPr/>
        <p:txBody>
          <a:bodyPr/>
          <a:lstStyle/>
          <a:p>
            <a:fld id="{A43F7542-3459-448A-AF80-5F9693670FD0}" type="slidenum">
              <a:rPr lang="en-US" smtClean="0"/>
              <a:t>54</a:t>
            </a:fld>
            <a:endParaRPr lang="en-US"/>
          </a:p>
        </p:txBody>
      </p:sp>
    </p:spTree>
    <p:extLst>
      <p:ext uri="{BB962C8B-B14F-4D97-AF65-F5344CB8AC3E}">
        <p14:creationId xmlns:p14="http://schemas.microsoft.com/office/powerpoint/2010/main" val="406087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letter to Alan Richard Griffiths cited above was written on Dec. 20, 1946 (</a:t>
            </a:r>
            <a:r>
              <a:rPr lang="en-US" i="1" dirty="0"/>
              <a:t>Collected Letters</a:t>
            </a:r>
            <a:r>
              <a:rPr lang="en-US" dirty="0"/>
              <a:t>, Vol. II). Last bullet: </a:t>
            </a:r>
            <a:r>
              <a:rPr lang="en-US" i="1" dirty="0"/>
              <a:t>The Problem of Pain</a:t>
            </a:r>
            <a:r>
              <a:rPr lang="en-US" dirty="0"/>
              <a:t>, p. 2.</a:t>
            </a:r>
          </a:p>
        </p:txBody>
      </p:sp>
      <p:sp>
        <p:nvSpPr>
          <p:cNvPr id="4" name="Slide Number Placeholder 3"/>
          <p:cNvSpPr>
            <a:spLocks noGrp="1"/>
          </p:cNvSpPr>
          <p:nvPr>
            <p:ph type="sldNum" sz="quarter" idx="10"/>
          </p:nvPr>
        </p:nvSpPr>
        <p:spPr/>
        <p:txBody>
          <a:bodyPr/>
          <a:lstStyle/>
          <a:p>
            <a:fld id="{A43F7542-3459-448A-AF80-5F9693670FD0}" type="slidenum">
              <a:rPr lang="en-US" smtClean="0"/>
              <a:t>12</a:t>
            </a:fld>
            <a:endParaRPr lang="en-US"/>
          </a:p>
        </p:txBody>
      </p:sp>
    </p:spTree>
    <p:extLst>
      <p:ext uri="{BB962C8B-B14F-4D97-AF65-F5344CB8AC3E}">
        <p14:creationId xmlns:p14="http://schemas.microsoft.com/office/powerpoint/2010/main" val="153379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Lewis understood the frustrations of atheists, because he had had them as an atheist and even had them as a Christian.</a:t>
            </a:r>
          </a:p>
        </p:txBody>
      </p:sp>
      <p:sp>
        <p:nvSpPr>
          <p:cNvPr id="4" name="Slide Number Placeholder 3"/>
          <p:cNvSpPr>
            <a:spLocks noGrp="1"/>
          </p:cNvSpPr>
          <p:nvPr>
            <p:ph type="sldNum" sz="quarter" idx="10"/>
          </p:nvPr>
        </p:nvSpPr>
        <p:spPr/>
        <p:txBody>
          <a:bodyPr/>
          <a:lstStyle/>
          <a:p>
            <a:fld id="{A43F7542-3459-448A-AF80-5F9693670FD0}" type="slidenum">
              <a:rPr lang="en-US" smtClean="0"/>
              <a:t>13</a:t>
            </a:fld>
            <a:endParaRPr lang="en-US"/>
          </a:p>
        </p:txBody>
      </p:sp>
    </p:spTree>
    <p:extLst>
      <p:ext uri="{BB962C8B-B14F-4D97-AF65-F5344CB8AC3E}">
        <p14:creationId xmlns:p14="http://schemas.microsoft.com/office/powerpoint/2010/main" val="60912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F7542-3459-448A-AF80-5F9693670FD0}" type="slidenum">
              <a:rPr lang="en-US" smtClean="0"/>
              <a:t>14</a:t>
            </a:fld>
            <a:endParaRPr lang="en-US"/>
          </a:p>
        </p:txBody>
      </p:sp>
    </p:spTree>
    <p:extLst>
      <p:ext uri="{BB962C8B-B14F-4D97-AF65-F5344CB8AC3E}">
        <p14:creationId xmlns:p14="http://schemas.microsoft.com/office/powerpoint/2010/main" val="237093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i="1" dirty="0"/>
              <a:t>SBJ</a:t>
            </a:r>
            <a:r>
              <a:rPr lang="en-US" dirty="0"/>
              <a:t> for first quotation. Lucretius: a first-century B.C. Roman poet and philosopher, also an atheist. The fourth quotation was written to Lewis’ brother Warren.</a:t>
            </a:r>
          </a:p>
        </p:txBody>
      </p:sp>
      <p:sp>
        <p:nvSpPr>
          <p:cNvPr id="4" name="Slide Number Placeholder 3"/>
          <p:cNvSpPr>
            <a:spLocks noGrp="1"/>
          </p:cNvSpPr>
          <p:nvPr>
            <p:ph type="sldNum" sz="quarter" idx="10"/>
          </p:nvPr>
        </p:nvSpPr>
        <p:spPr/>
        <p:txBody>
          <a:bodyPr/>
          <a:lstStyle/>
          <a:p>
            <a:fld id="{A43F7542-3459-448A-AF80-5F9693670FD0}" type="slidenum">
              <a:rPr lang="en-US" smtClean="0"/>
              <a:t>15</a:t>
            </a:fld>
            <a:endParaRPr lang="en-US"/>
          </a:p>
        </p:txBody>
      </p:sp>
    </p:spTree>
    <p:extLst>
      <p:ext uri="{BB962C8B-B14F-4D97-AF65-F5344CB8AC3E}">
        <p14:creationId xmlns:p14="http://schemas.microsoft.com/office/powerpoint/2010/main" val="264871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a:t>Fyodor Dostoyevsky, </a:t>
            </a:r>
            <a:r>
              <a:rPr lang="en-US" i="1" dirty="0"/>
              <a:t>The Brothers Karamazov</a:t>
            </a:r>
            <a:r>
              <a:rPr lang="en-US" dirty="0"/>
              <a:t>, Part 4, Book 11, Chapter 4.</a:t>
            </a:r>
          </a:p>
        </p:txBody>
      </p:sp>
      <p:sp>
        <p:nvSpPr>
          <p:cNvPr id="4" name="Slide Number Placeholder 3"/>
          <p:cNvSpPr>
            <a:spLocks noGrp="1"/>
          </p:cNvSpPr>
          <p:nvPr>
            <p:ph type="sldNum" sz="quarter" idx="10"/>
          </p:nvPr>
        </p:nvSpPr>
        <p:spPr/>
        <p:txBody>
          <a:bodyPr/>
          <a:lstStyle/>
          <a:p>
            <a:fld id="{A43F7542-3459-448A-AF80-5F9693670FD0}" type="slidenum">
              <a:rPr lang="en-US" smtClean="0"/>
              <a:t>17</a:t>
            </a:fld>
            <a:endParaRPr lang="en-US"/>
          </a:p>
        </p:txBody>
      </p:sp>
    </p:spTree>
    <p:extLst>
      <p:ext uri="{BB962C8B-B14F-4D97-AF65-F5344CB8AC3E}">
        <p14:creationId xmlns:p14="http://schemas.microsoft.com/office/powerpoint/2010/main" val="334454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atheist”: </a:t>
            </a:r>
            <a:r>
              <a:rPr lang="en-US" sz="1200" kern="1200" dirty="0">
                <a:solidFill>
                  <a:schemeClr val="tx1"/>
                </a:solidFill>
                <a:effectLst/>
                <a:latin typeface="+mn-lt"/>
                <a:ea typeface="+mn-ea"/>
                <a:cs typeface="+mn-cs"/>
              </a:rPr>
              <a:t>C. S. Lewis, “De Futilitate,” </a:t>
            </a:r>
            <a:r>
              <a:rPr lang="en-US" sz="1200" i="1" kern="1200" dirty="0">
                <a:solidFill>
                  <a:schemeClr val="tx1"/>
                </a:solidFill>
                <a:effectLst/>
                <a:latin typeface="+mn-lt"/>
                <a:ea typeface="+mn-ea"/>
                <a:cs typeface="+mn-cs"/>
              </a:rPr>
              <a:t>Christian Reflections</a:t>
            </a:r>
            <a:r>
              <a:rPr lang="en-US" sz="1200" kern="1200" dirty="0">
                <a:solidFill>
                  <a:schemeClr val="tx1"/>
                </a:solidFill>
                <a:effectLst/>
                <a:latin typeface="+mn-lt"/>
                <a:ea typeface="+mn-ea"/>
                <a:cs typeface="+mn-cs"/>
              </a:rPr>
              <a:t>, Grand Rapids: Eerdmans, 1967, 70. Latter quote from </a:t>
            </a:r>
            <a:r>
              <a:rPr lang="en-US" i="1" dirty="0"/>
              <a:t>Mere Christianity</a:t>
            </a:r>
            <a:r>
              <a:rPr lang="en-US" dirty="0"/>
              <a:t>.</a:t>
            </a:r>
          </a:p>
        </p:txBody>
      </p:sp>
      <p:sp>
        <p:nvSpPr>
          <p:cNvPr id="4" name="Slide Number Placeholder 3"/>
          <p:cNvSpPr>
            <a:spLocks noGrp="1"/>
          </p:cNvSpPr>
          <p:nvPr>
            <p:ph type="sldNum" sz="quarter" idx="10"/>
          </p:nvPr>
        </p:nvSpPr>
        <p:spPr/>
        <p:txBody>
          <a:bodyPr/>
          <a:lstStyle/>
          <a:p>
            <a:fld id="{A43F7542-3459-448A-AF80-5F9693670FD0}" type="slidenum">
              <a:rPr lang="en-US" smtClean="0"/>
              <a:t>19</a:t>
            </a:fld>
            <a:endParaRPr lang="en-US"/>
          </a:p>
        </p:txBody>
      </p:sp>
    </p:spTree>
    <p:extLst>
      <p:ext uri="{BB962C8B-B14F-4D97-AF65-F5344CB8AC3E}">
        <p14:creationId xmlns:p14="http://schemas.microsoft.com/office/powerpoint/2010/main" val="31186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Cause to be Uneasy” is the title of Book I, Chapter 5, </a:t>
            </a:r>
            <a:r>
              <a:rPr lang="en-US" i="1" dirty="0"/>
              <a:t>Mere Christianity</a:t>
            </a:r>
          </a:p>
        </p:txBody>
      </p:sp>
      <p:sp>
        <p:nvSpPr>
          <p:cNvPr id="4" name="Slide Number Placeholder 3"/>
          <p:cNvSpPr>
            <a:spLocks noGrp="1"/>
          </p:cNvSpPr>
          <p:nvPr>
            <p:ph type="sldNum" sz="quarter" idx="10"/>
          </p:nvPr>
        </p:nvSpPr>
        <p:spPr/>
        <p:txBody>
          <a:bodyPr/>
          <a:lstStyle/>
          <a:p>
            <a:fld id="{A43F7542-3459-448A-AF80-5F9693670FD0}" type="slidenum">
              <a:rPr lang="en-US" smtClean="0"/>
              <a:t>25</a:t>
            </a:fld>
            <a:endParaRPr lang="en-US"/>
          </a:p>
        </p:txBody>
      </p:sp>
    </p:spTree>
    <p:extLst>
      <p:ext uri="{BB962C8B-B14F-4D97-AF65-F5344CB8AC3E}">
        <p14:creationId xmlns:p14="http://schemas.microsoft.com/office/powerpoint/2010/main" val="112655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BEFFCDBD-452F-4C9E-8DFE-31F1FBD6E760}" type="datetimeFigureOut">
              <a:rPr lang="en-US" smtClean="0"/>
              <a:pPr/>
              <a:t>10/13/2018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A298D6F-DA8E-47DD-BFCE-6F4F69D8E5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FFCDBD-452F-4C9E-8DFE-31F1FBD6E760}" type="datetimeFigureOut">
              <a:rPr lang="en-US" smtClean="0"/>
              <a:pPr/>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98D6F-DA8E-47DD-BFCE-6F4F69D8E5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FFCDBD-452F-4C9E-8DFE-31F1FBD6E760}" type="datetimeFigureOut">
              <a:rPr lang="en-US" smtClean="0"/>
              <a:pPr/>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98D6F-DA8E-47DD-BFCE-6F4F69D8E5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7C3CCDF-F22F-45F3-9992-958067695B7F}"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D6AD2-731B-47A1-98D1-45180A9F49B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995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FFCDBD-452F-4C9E-8DFE-31F1FBD6E760}" type="datetimeFigureOut">
              <a:rPr lang="en-US" smtClean="0"/>
              <a:pPr/>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98D6F-DA8E-47DD-BFCE-6F4F69D8E5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EFFCDBD-452F-4C9E-8DFE-31F1FBD6E760}" type="datetimeFigureOut">
              <a:rPr lang="en-US" smtClean="0"/>
              <a:pPr/>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98D6F-DA8E-47DD-BFCE-6F4F69D8E5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EFFCDBD-452F-4C9E-8DFE-31F1FBD6E760}" type="datetimeFigureOut">
              <a:rPr lang="en-US" smtClean="0"/>
              <a:pPr/>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98D6F-DA8E-47DD-BFCE-6F4F69D8E5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BEFFCDBD-452F-4C9E-8DFE-31F1FBD6E760}" type="datetimeFigureOut">
              <a:rPr lang="en-US" smtClean="0"/>
              <a:pPr/>
              <a:t>10/13/2018</a:t>
            </a:fld>
            <a:endParaRPr lang="en-US"/>
          </a:p>
        </p:txBody>
      </p:sp>
      <p:sp>
        <p:nvSpPr>
          <p:cNvPr id="27" name="Slide Number Placeholder 26"/>
          <p:cNvSpPr>
            <a:spLocks noGrp="1"/>
          </p:cNvSpPr>
          <p:nvPr>
            <p:ph type="sldNum" sz="quarter" idx="11"/>
          </p:nvPr>
        </p:nvSpPr>
        <p:spPr/>
        <p:txBody>
          <a:bodyPr rtlCol="0"/>
          <a:lstStyle/>
          <a:p>
            <a:fld id="{DA298D6F-DA8E-47DD-BFCE-6F4F69D8E52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BEFFCDBD-452F-4C9E-8DFE-31F1FBD6E760}" type="datetimeFigureOut">
              <a:rPr lang="en-US" smtClean="0"/>
              <a:pPr/>
              <a:t>10/13/2018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A298D6F-DA8E-47DD-BFCE-6F4F69D8E5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FCDBD-452F-4C9E-8DFE-31F1FBD6E760}" type="datetimeFigureOut">
              <a:rPr lang="en-US" smtClean="0"/>
              <a:pPr/>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98D6F-DA8E-47DD-BFCE-6F4F69D8E5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EFFCDBD-452F-4C9E-8DFE-31F1FBD6E760}" type="datetimeFigureOut">
              <a:rPr lang="en-US" smtClean="0"/>
              <a:pPr/>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98D6F-DA8E-47DD-BFCE-6F4F69D8E5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FFCDBD-452F-4C9E-8DFE-31F1FBD6E760}" type="datetimeFigureOut">
              <a:rPr lang="en-US" smtClean="0"/>
              <a:pPr/>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98D6F-DA8E-47DD-BFCE-6F4F69D8E5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EFFCDBD-452F-4C9E-8DFE-31F1FBD6E760}" type="datetimeFigureOut">
              <a:rPr lang="en-US" smtClean="0"/>
              <a:pPr/>
              <a:t>10/13/2018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A298D6F-DA8E-47DD-BFCE-6F4F69D8E5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From Atheism to Christianity</a:t>
            </a:r>
          </a:p>
        </p:txBody>
      </p:sp>
      <p:sp>
        <p:nvSpPr>
          <p:cNvPr id="3" name="Subtitle 2"/>
          <p:cNvSpPr>
            <a:spLocks noGrp="1"/>
          </p:cNvSpPr>
          <p:nvPr>
            <p:ph type="subTitle" idx="1"/>
          </p:nvPr>
        </p:nvSpPr>
        <p:spPr>
          <a:xfrm>
            <a:off x="381000" y="3899938"/>
            <a:ext cx="5181600" cy="1752600"/>
          </a:xfrm>
        </p:spPr>
        <p:txBody>
          <a:bodyPr/>
          <a:lstStyle/>
          <a:p>
            <a:r>
              <a:rPr lang="en-US" dirty="0"/>
              <a:t>The Story of C. S. Lewis</a:t>
            </a:r>
          </a:p>
        </p:txBody>
      </p:sp>
      <p:sp>
        <p:nvSpPr>
          <p:cNvPr id="4" name="TextBox 3"/>
          <p:cNvSpPr txBox="1"/>
          <p:nvPr/>
        </p:nvSpPr>
        <p:spPr>
          <a:xfrm>
            <a:off x="3276600" y="5181600"/>
            <a:ext cx="2514600" cy="584775"/>
          </a:xfrm>
          <a:prstGeom prst="rect">
            <a:avLst/>
          </a:prstGeom>
          <a:noFill/>
        </p:spPr>
        <p:txBody>
          <a:bodyPr wrap="square" rtlCol="0">
            <a:spAutoFit/>
          </a:bodyPr>
          <a:lstStyle/>
          <a:p>
            <a:pPr algn="ctr"/>
            <a:r>
              <a:rPr lang="en-US" sz="3200" dirty="0"/>
              <a:t>1912-1931</a:t>
            </a:r>
          </a:p>
        </p:txBody>
      </p:sp>
      <p:sp>
        <p:nvSpPr>
          <p:cNvPr id="6" name="Rectangle 5">
            <a:extLst>
              <a:ext uri="{FF2B5EF4-FFF2-40B4-BE49-F238E27FC236}">
                <a16:creationId xmlns:a16="http://schemas.microsoft.com/office/drawing/2014/main" id="{2D5398F5-749A-47B4-B41A-427387987298}"/>
              </a:ext>
            </a:extLst>
          </p:cNvPr>
          <p:cNvSpPr/>
          <p:nvPr/>
        </p:nvSpPr>
        <p:spPr>
          <a:xfrm>
            <a:off x="3163890" y="3244334"/>
            <a:ext cx="242374"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pPr algn="ctr"/>
            <a:r>
              <a:rPr lang="en-US" dirty="0"/>
              <a:t>“Sometimes Fairy Stories May Say Best What’s to be Said”</a:t>
            </a:r>
          </a:p>
        </p:txBody>
      </p:sp>
      <p:sp>
        <p:nvSpPr>
          <p:cNvPr id="3" name="Content Placeholder 2"/>
          <p:cNvSpPr>
            <a:spLocks noGrp="1"/>
          </p:cNvSpPr>
          <p:nvPr>
            <p:ph sz="half" idx="1"/>
          </p:nvPr>
        </p:nvSpPr>
        <p:spPr>
          <a:xfrm>
            <a:off x="152400" y="2249424"/>
            <a:ext cx="4495800" cy="4525963"/>
          </a:xfrm>
        </p:spPr>
        <p:txBody>
          <a:bodyPr>
            <a:normAutofit fontScale="92500" lnSpcReduction="10000"/>
          </a:bodyPr>
          <a:lstStyle/>
          <a:p>
            <a:r>
              <a:rPr lang="en-US" sz="2800" dirty="0"/>
              <a:t>“… But supposing that by casting all these things into an imaginary world, stripping them of their stained-glass and Sunday school associations, one could make them for the first time appear in their real potency? Could one not thus steal past those watchful dragons? I thought one could.”</a:t>
            </a:r>
          </a:p>
        </p:txBody>
      </p:sp>
      <p:sp>
        <p:nvSpPr>
          <p:cNvPr id="4" name="Content Placeholder 3"/>
          <p:cNvSpPr>
            <a:spLocks noGrp="1"/>
          </p:cNvSpPr>
          <p:nvPr>
            <p:ph sz="half" idx="2"/>
          </p:nvPr>
        </p:nvSpPr>
        <p:spPr/>
        <p:txBody>
          <a:bodyPr>
            <a:normAutofit/>
          </a:bodyPr>
          <a:lstStyle/>
          <a:p>
            <a:endParaRPr lang="en-US"/>
          </a:p>
        </p:txBody>
      </p:sp>
      <p:pic>
        <p:nvPicPr>
          <p:cNvPr id="1026" name="Picture 2" descr="https://upload.wikimedia.org/wikipedia/commons/3/3d/Grouville_Church_stained_glass_window_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251364"/>
            <a:ext cx="2947329" cy="442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51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as one of the results … </a:t>
            </a:r>
          </a:p>
        </p:txBody>
      </p:sp>
      <p:sp>
        <p:nvSpPr>
          <p:cNvPr id="3" name="Content Placeholder 2"/>
          <p:cNvSpPr>
            <a:spLocks noGrp="1"/>
          </p:cNvSpPr>
          <p:nvPr>
            <p:ph idx="1"/>
          </p:nvPr>
        </p:nvSpPr>
        <p:spPr/>
        <p:txBody>
          <a:bodyPr/>
          <a:lstStyle/>
          <a:p>
            <a:r>
              <a:rPr lang="en-US" dirty="0"/>
              <a:t>… he desired to prevent a similar religious paralysis in children in this way:</a:t>
            </a:r>
          </a:p>
        </p:txBody>
      </p:sp>
      <p:pic>
        <p:nvPicPr>
          <p:cNvPr id="1026" name="Picture 2" descr="http://static.comicvine.com/uploads/original/14/146226/3028191-asl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943600"/>
            <a:ext cx="2590800" cy="646331"/>
          </a:xfrm>
          <a:prstGeom prst="rect">
            <a:avLst/>
          </a:prstGeom>
          <a:noFill/>
        </p:spPr>
        <p:txBody>
          <a:bodyPr wrap="square" rtlCol="0">
            <a:spAutoFit/>
          </a:bodyPr>
          <a:lstStyle/>
          <a:p>
            <a:pPr algn="ctr"/>
            <a:r>
              <a:rPr lang="en-US" dirty="0"/>
              <a:t>Aslan, the lion of Judah (Rev. 5:5)</a:t>
            </a:r>
          </a:p>
        </p:txBody>
      </p:sp>
    </p:spTree>
    <p:extLst>
      <p:ext uri="{BB962C8B-B14F-4D97-AF65-F5344CB8AC3E}">
        <p14:creationId xmlns:p14="http://schemas.microsoft.com/office/powerpoint/2010/main" val="87709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US" dirty="0"/>
              <a:t>Major Reasons for Adopting Atheism</a:t>
            </a:r>
          </a:p>
        </p:txBody>
      </p:sp>
      <p:sp>
        <p:nvSpPr>
          <p:cNvPr id="3" name="Content Placeholder 2"/>
          <p:cNvSpPr>
            <a:spLocks noGrp="1"/>
          </p:cNvSpPr>
          <p:nvPr>
            <p:ph idx="1"/>
          </p:nvPr>
        </p:nvSpPr>
        <p:spPr>
          <a:xfrm>
            <a:off x="457200" y="1828800"/>
            <a:ext cx="8229600" cy="4745736"/>
          </a:xfrm>
        </p:spPr>
        <p:txBody>
          <a:bodyPr>
            <a:normAutofit fontScale="92500" lnSpcReduction="20000"/>
          </a:bodyPr>
          <a:lstStyle/>
          <a:p>
            <a:r>
              <a:rPr lang="en-US" dirty="0"/>
              <a:t>Lewis became an atheist in 1912. He later stated why: “The early loss of my mother, great unhappiness at school, and the shadow of the last war and presently the experience of it, had given me a very pessimistic view of existence. My atheism was based on it….”</a:t>
            </a:r>
          </a:p>
          <a:p>
            <a:pPr>
              <a:spcBef>
                <a:spcPts val="1200"/>
              </a:spcBef>
            </a:pPr>
            <a:r>
              <a:rPr lang="en-US" u="sng" dirty="0"/>
              <a:t>His Reasons</a:t>
            </a:r>
            <a:r>
              <a:rPr lang="en-US" dirty="0"/>
              <a:t>:</a:t>
            </a:r>
          </a:p>
          <a:p>
            <a:pPr lvl="1"/>
            <a:r>
              <a:rPr lang="en-US" dirty="0">
                <a:solidFill>
                  <a:schemeClr val="tx1"/>
                </a:solidFill>
              </a:rPr>
              <a:t>The loss of his mother when Lewis was nine years old;</a:t>
            </a:r>
          </a:p>
          <a:p>
            <a:pPr lvl="1"/>
            <a:r>
              <a:rPr lang="en-US" dirty="0">
                <a:solidFill>
                  <a:schemeClr val="tx1"/>
                </a:solidFill>
              </a:rPr>
              <a:t>A father who was devastated by her death;</a:t>
            </a:r>
          </a:p>
          <a:p>
            <a:pPr lvl="1"/>
            <a:r>
              <a:rPr lang="en-US" dirty="0">
                <a:solidFill>
                  <a:schemeClr val="tx1"/>
                </a:solidFill>
              </a:rPr>
              <a:t>Bad experiences in early schooling;</a:t>
            </a:r>
          </a:p>
          <a:p>
            <a:pPr lvl="1"/>
            <a:r>
              <a:rPr lang="en-US" dirty="0">
                <a:solidFill>
                  <a:schemeClr val="tx1"/>
                </a:solidFill>
              </a:rPr>
              <a:t>An impending (“the shadow of”) World War I: an atheist in a foxhole (1917-1918); and</a:t>
            </a:r>
          </a:p>
          <a:p>
            <a:pPr lvl="1"/>
            <a:r>
              <a:rPr lang="en-US" dirty="0">
                <a:solidFill>
                  <a:schemeClr val="tx1"/>
                </a:solidFill>
              </a:rPr>
              <a:t>A world with creatures who seemed to enjoy inflicting pain on one another.</a:t>
            </a:r>
          </a:p>
        </p:txBody>
      </p:sp>
    </p:spTree>
    <p:extLst>
      <p:ext uri="{BB962C8B-B14F-4D97-AF65-F5344CB8AC3E}">
        <p14:creationId xmlns:p14="http://schemas.microsoft.com/office/powerpoint/2010/main" val="89030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 Grief Observed</a:t>
            </a:r>
            <a:r>
              <a:rPr lang="en-US" dirty="0"/>
              <a:t> (1961)</a:t>
            </a:r>
          </a:p>
        </p:txBody>
      </p:sp>
      <p:sp>
        <p:nvSpPr>
          <p:cNvPr id="3" name="Content Placeholder 2"/>
          <p:cNvSpPr>
            <a:spLocks noGrp="1"/>
          </p:cNvSpPr>
          <p:nvPr>
            <p:ph idx="1"/>
          </p:nvPr>
        </p:nvSpPr>
        <p:spPr/>
        <p:txBody>
          <a:bodyPr>
            <a:normAutofit/>
          </a:bodyPr>
          <a:lstStyle/>
          <a:p>
            <a:r>
              <a:rPr lang="en-US" sz="3000" dirty="0"/>
              <a:t>Lewis even understood the frustration of the Christian:</a:t>
            </a:r>
          </a:p>
          <a:p>
            <a:r>
              <a:rPr lang="en-US" sz="3000" dirty="0"/>
              <a:t>“Go to [God] when your need is desperate, when all other help is vain, and what do you find?  A door slammed in your face, and a sound of bolting and double bolting on the inside. After that, Silence…. </a:t>
            </a:r>
            <a:r>
              <a:rPr lang="en-US" sz="3000" u="sng" dirty="0"/>
              <a:t>There are no lights in the windows. It might be an empty house. Was it ever inhabited</a:t>
            </a:r>
            <a:r>
              <a:rPr lang="en-US" sz="3000" dirty="0"/>
              <a:t>?”</a:t>
            </a:r>
          </a:p>
        </p:txBody>
      </p:sp>
    </p:spTree>
    <p:extLst>
      <p:ext uri="{BB962C8B-B14F-4D97-AF65-F5344CB8AC3E}">
        <p14:creationId xmlns:p14="http://schemas.microsoft.com/office/powerpoint/2010/main" val="241488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S. Lewis, Atheist</a:t>
            </a:r>
          </a:p>
        </p:txBody>
      </p:sp>
      <p:sp>
        <p:nvSpPr>
          <p:cNvPr id="3" name="Content Placeholder 2"/>
          <p:cNvSpPr>
            <a:spLocks noGrp="1"/>
          </p:cNvSpPr>
          <p:nvPr>
            <p:ph idx="1"/>
          </p:nvPr>
        </p:nvSpPr>
        <p:spPr/>
        <p:txBody>
          <a:bodyPr>
            <a:normAutofit/>
          </a:bodyPr>
          <a:lstStyle/>
          <a:p>
            <a:r>
              <a:rPr lang="en-US" u="sng" dirty="0"/>
              <a:t>Quotation 2</a:t>
            </a:r>
            <a:r>
              <a:rPr lang="en-US" dirty="0"/>
              <a:t>: “What mattered most of all was my deep-seated hatred of authority, my monstrous individualism, my lawlessness. No word in my vocabulary expressed deeper hatred than the word </a:t>
            </a:r>
            <a:r>
              <a:rPr lang="en-US" i="1" dirty="0"/>
              <a:t>Interference.</a:t>
            </a:r>
            <a:r>
              <a:rPr lang="en-US" dirty="0"/>
              <a:t>” (</a:t>
            </a:r>
            <a:r>
              <a:rPr lang="en-US" i="1" dirty="0"/>
              <a:t>Surprised by Joy</a:t>
            </a:r>
            <a:r>
              <a:rPr lang="en-US" dirty="0"/>
              <a:t>)</a:t>
            </a:r>
          </a:p>
          <a:p>
            <a:r>
              <a:rPr lang="en-US" dirty="0"/>
              <a:t>Later, he admitted that during his atheistic years he had entertained “some willful blindness.” (</a:t>
            </a:r>
            <a:r>
              <a:rPr lang="en-US" i="1" dirty="0"/>
              <a:t>SBJ</a:t>
            </a:r>
            <a:r>
              <a:rPr lang="en-US" dirty="0"/>
              <a:t>)</a:t>
            </a:r>
          </a:p>
        </p:txBody>
      </p:sp>
    </p:spTree>
    <p:extLst>
      <p:ext uri="{BB962C8B-B14F-4D97-AF65-F5344CB8AC3E}">
        <p14:creationId xmlns:p14="http://schemas.microsoft.com/office/powerpoint/2010/main" val="248258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S. Lewis, Atheist</a:t>
            </a:r>
          </a:p>
        </p:txBody>
      </p:sp>
      <p:sp>
        <p:nvSpPr>
          <p:cNvPr id="3" name="Content Placeholder 2"/>
          <p:cNvSpPr>
            <a:spLocks noGrp="1"/>
          </p:cNvSpPr>
          <p:nvPr>
            <p:ph idx="1"/>
          </p:nvPr>
        </p:nvSpPr>
        <p:spPr>
          <a:xfrm>
            <a:off x="304800" y="2209800"/>
            <a:ext cx="8534400" cy="4401312"/>
          </a:xfrm>
        </p:spPr>
        <p:txBody>
          <a:bodyPr>
            <a:normAutofit fontScale="85000" lnSpcReduction="10000"/>
          </a:bodyPr>
          <a:lstStyle/>
          <a:p>
            <a:pPr marL="109728" indent="0">
              <a:spcAft>
                <a:spcPts val="600"/>
              </a:spcAft>
              <a:buNone/>
            </a:pPr>
            <a:r>
              <a:rPr lang="en-US" dirty="0"/>
              <a:t>“I maintained that God did not exist. I was also very angry with God for not existing. I was equally angry with Him for creating a world.” (1914)</a:t>
            </a:r>
          </a:p>
          <a:p>
            <a:pPr marL="109728" indent="0">
              <a:spcAft>
                <a:spcPts val="600"/>
              </a:spcAft>
              <a:buNone/>
            </a:pPr>
            <a:r>
              <a:rPr lang="en-US" u="sng" dirty="0"/>
              <a:t>Quotation 3</a:t>
            </a:r>
            <a:r>
              <a:rPr lang="en-US" dirty="0"/>
              <a:t>: “All religions, that is, all mythologies to give them their proper name are merely man’s own invention—Christ as much as Loki….” (Letter to Arthur Greeves, 1916)</a:t>
            </a:r>
          </a:p>
          <a:p>
            <a:pPr marL="109728" indent="0">
              <a:buNone/>
            </a:pPr>
            <a:r>
              <a:rPr lang="en-US" dirty="0"/>
              <a:t>“Had God designed the world, it would not be</a:t>
            </a:r>
          </a:p>
          <a:p>
            <a:pPr marL="109728" indent="0">
              <a:buNone/>
            </a:pPr>
            <a:r>
              <a:rPr lang="en-US" dirty="0"/>
              <a:t>A world so frail and faulty as we see.” (Lucretius, 1919)</a:t>
            </a:r>
          </a:p>
          <a:p>
            <a:pPr marL="109728" indent="0">
              <a:spcBef>
                <a:spcPts val="600"/>
              </a:spcBef>
              <a:spcAft>
                <a:spcPts val="600"/>
              </a:spcAft>
              <a:buNone/>
            </a:pPr>
            <a:r>
              <a:rPr lang="en-US" u="sng" dirty="0"/>
              <a:t>Quotation 4</a:t>
            </a:r>
            <a:r>
              <a:rPr lang="en-US" dirty="0"/>
              <a:t>: “The trouble about God is that he is like a person who never acknowledges your letters and so in time you come to the conclusion either that he does not exist or that you have got his address wrong” (1921).</a:t>
            </a:r>
          </a:p>
        </p:txBody>
      </p:sp>
    </p:spTree>
    <p:extLst>
      <p:ext uri="{BB962C8B-B14F-4D97-AF65-F5344CB8AC3E}">
        <p14:creationId xmlns:p14="http://schemas.microsoft.com/office/powerpoint/2010/main" val="80393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914400"/>
            <a:ext cx="8229600" cy="1066800"/>
          </a:xfrm>
        </p:spPr>
        <p:txBody>
          <a:bodyPr/>
          <a:lstStyle/>
          <a:p>
            <a:r>
              <a:rPr lang="en-US" i="1" dirty="0"/>
              <a:t>Spirits in Bondage</a:t>
            </a:r>
            <a:r>
              <a:rPr lang="en-US" dirty="0"/>
              <a:t> (1919)</a:t>
            </a:r>
          </a:p>
        </p:txBody>
      </p:sp>
      <p:sp>
        <p:nvSpPr>
          <p:cNvPr id="3" name="Content Placeholder 2"/>
          <p:cNvSpPr>
            <a:spLocks noGrp="1"/>
          </p:cNvSpPr>
          <p:nvPr>
            <p:ph sz="half" idx="1"/>
          </p:nvPr>
        </p:nvSpPr>
        <p:spPr>
          <a:xfrm>
            <a:off x="228599" y="1872734"/>
            <a:ext cx="4646119" cy="4756665"/>
          </a:xfrm>
        </p:spPr>
        <p:txBody>
          <a:bodyPr>
            <a:noAutofit/>
          </a:bodyPr>
          <a:lstStyle/>
          <a:p>
            <a:r>
              <a:rPr lang="en-US" sz="2400" dirty="0"/>
              <a:t>Lewis’s first book</a:t>
            </a:r>
          </a:p>
          <a:p>
            <a:r>
              <a:rPr lang="en-US" sz="2400" dirty="0"/>
              <a:t>Lewis described these poems to Arthur Greeves:</a:t>
            </a:r>
          </a:p>
          <a:p>
            <a:r>
              <a:rPr lang="en-US" sz="2400" dirty="0"/>
              <a:t>“Mainly strung round the idea that … nature is wholly diabolical &amp; malevolent and that God, if he exists, is outside of and in opposition to the cosmic arrangements.”</a:t>
            </a:r>
          </a:p>
          <a:p>
            <a:r>
              <a:rPr lang="en-US" sz="2400" dirty="0"/>
              <a:t>He complained about a God he did not believe in!</a:t>
            </a:r>
          </a:p>
          <a:p>
            <a:r>
              <a:rPr lang="en-US" sz="2400" dirty="0"/>
              <a:t>Ambivalence</a:t>
            </a:r>
          </a:p>
        </p:txBody>
      </p:sp>
      <p:sp>
        <p:nvSpPr>
          <p:cNvPr id="5" name="Content Placeholder 4"/>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72734"/>
            <a:ext cx="304591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71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Relief of Atheism</a:t>
            </a:r>
          </a:p>
        </p:txBody>
      </p:sp>
      <p:sp>
        <p:nvSpPr>
          <p:cNvPr id="3" name="Content Placeholder 2"/>
          <p:cNvSpPr>
            <a:spLocks noGrp="1"/>
          </p:cNvSpPr>
          <p:nvPr>
            <p:ph idx="1"/>
          </p:nvPr>
        </p:nvSpPr>
        <p:spPr/>
        <p:txBody>
          <a:bodyPr>
            <a:normAutofit/>
          </a:bodyPr>
          <a:lstStyle/>
          <a:p>
            <a:r>
              <a:rPr lang="en-US" dirty="0"/>
              <a:t>“This ludicrous burden of false duties in prayer provided, of course, an unconscious motive for wishing to shuffle off the Christian faith.” (</a:t>
            </a:r>
            <a:r>
              <a:rPr lang="en-US" i="1" dirty="0"/>
              <a:t>SBJ</a:t>
            </a:r>
            <a:r>
              <a:rPr lang="en-US" dirty="0"/>
              <a:t>)</a:t>
            </a:r>
          </a:p>
          <a:p>
            <a:r>
              <a:rPr lang="en-US" dirty="0"/>
              <a:t>“And oh, the relief of it!” (</a:t>
            </a:r>
            <a:r>
              <a:rPr lang="en-US" i="1" dirty="0"/>
              <a:t>SBJ</a:t>
            </a:r>
            <a:r>
              <a:rPr lang="en-US" dirty="0"/>
              <a:t>)</a:t>
            </a:r>
            <a:endParaRPr lang="en-US" i="1" dirty="0"/>
          </a:p>
          <a:p>
            <a:r>
              <a:rPr lang="en-US" i="1" dirty="0"/>
              <a:t>“… </a:t>
            </a:r>
            <a:r>
              <a:rPr lang="en-US" dirty="0"/>
              <a:t>there was nothing to be obeyed, and nothing to be believed except what was either comforting or exciting.” (</a:t>
            </a:r>
            <a:r>
              <a:rPr lang="en-US" i="1" dirty="0"/>
              <a:t>SBJ</a:t>
            </a:r>
            <a:r>
              <a:rPr lang="en-US" dirty="0"/>
              <a:t>)</a:t>
            </a:r>
            <a:endParaRPr lang="en-US" i="1" dirty="0"/>
          </a:p>
          <a:p>
            <a:r>
              <a:rPr lang="en-US" dirty="0"/>
              <a:t>Dostoyevsky: If God does not exist, everything is permitted.</a:t>
            </a:r>
            <a:endParaRPr lang="en-US" sz="1600" dirty="0"/>
          </a:p>
        </p:txBody>
      </p:sp>
    </p:spTree>
    <p:extLst>
      <p:ext uri="{BB962C8B-B14F-4D97-AF65-F5344CB8AC3E}">
        <p14:creationId xmlns:p14="http://schemas.microsoft.com/office/powerpoint/2010/main" val="332182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Relief of Atheism</a:t>
            </a:r>
          </a:p>
        </p:txBody>
      </p:sp>
      <p:sp>
        <p:nvSpPr>
          <p:cNvPr id="3" name="Content Placeholder 2"/>
          <p:cNvSpPr>
            <a:spLocks noGrp="1"/>
          </p:cNvSpPr>
          <p:nvPr>
            <p:ph idx="1"/>
          </p:nvPr>
        </p:nvSpPr>
        <p:spPr/>
        <p:txBody>
          <a:bodyPr/>
          <a:lstStyle/>
          <a:p>
            <a:r>
              <a:rPr lang="en-US" dirty="0"/>
              <a:t>“The materialist’s universe had the enormous attraction that it offered you limited liabilities. No strictly infinite disaster could overtake you in it. Death ended all. And if ever finite disasters proved greater than one wished to bear, suicide would always be possible. The horror of the Christian universe was that it had no door marked </a:t>
            </a:r>
            <a:r>
              <a:rPr lang="en-US" i="1" dirty="0"/>
              <a:t>Exit</a:t>
            </a:r>
            <a:r>
              <a:rPr lang="en-US" dirty="0"/>
              <a:t>.” (</a:t>
            </a:r>
            <a:r>
              <a:rPr lang="en-US" i="1" dirty="0"/>
              <a:t>SBJ</a:t>
            </a:r>
            <a:r>
              <a:rPr lang="en-US" dirty="0"/>
              <a:t>)</a:t>
            </a:r>
            <a:endParaRPr lang="en-US" i="1" dirty="0"/>
          </a:p>
        </p:txBody>
      </p:sp>
    </p:spTree>
    <p:extLst>
      <p:ext uri="{BB962C8B-B14F-4D97-AF65-F5344CB8AC3E}">
        <p14:creationId xmlns:p14="http://schemas.microsoft.com/office/powerpoint/2010/main" val="135554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S. Lewis on Atheism</a:t>
            </a:r>
          </a:p>
        </p:txBody>
      </p:sp>
      <p:sp>
        <p:nvSpPr>
          <p:cNvPr id="3" name="Content Placeholder 2"/>
          <p:cNvSpPr>
            <a:spLocks noGrp="1"/>
          </p:cNvSpPr>
          <p:nvPr>
            <p:ph idx="1"/>
          </p:nvPr>
        </p:nvSpPr>
        <p:spPr/>
        <p:txBody>
          <a:bodyPr>
            <a:normAutofit fontScale="85000" lnSpcReduction="10000"/>
          </a:bodyPr>
          <a:lstStyle/>
          <a:p>
            <a:r>
              <a:rPr lang="en-US" dirty="0"/>
              <a:t>Lewis wrote of “the good atheist.” </a:t>
            </a:r>
          </a:p>
          <a:p>
            <a:r>
              <a:rPr lang="en-US" dirty="0"/>
              <a:t>The good atheist denies the existence of God, but is open to hearing an explanation of suffering.</a:t>
            </a:r>
          </a:p>
          <a:p>
            <a:r>
              <a:rPr lang="en-US" dirty="0"/>
              <a:t>In addition, as a Christian, Lewis admitted that there were times when he doubted the truths of the Christian faith he had just defended, just as there had been times when, as an atheist, he had similar doubts about his atheism. He had been a good atheist! </a:t>
            </a:r>
            <a:r>
              <a:rPr lang="en-US" u="sng" dirty="0"/>
              <a:t>Here is the quote</a:t>
            </a:r>
            <a:r>
              <a:rPr lang="en-US" dirty="0"/>
              <a:t>:</a:t>
            </a:r>
          </a:p>
          <a:p>
            <a:r>
              <a:rPr lang="en-US" dirty="0"/>
              <a:t>“Now that I am a Christian I do have moods in which the whole thing looks very improbable: but when I was an atheist I had moods in which Christianity looked terribly probable.”</a:t>
            </a:r>
          </a:p>
        </p:txBody>
      </p:sp>
    </p:spTree>
    <p:extLst>
      <p:ext uri="{BB962C8B-B14F-4D97-AF65-F5344CB8AC3E}">
        <p14:creationId xmlns:p14="http://schemas.microsoft.com/office/powerpoint/2010/main" val="240040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first … </a:t>
            </a:r>
          </a:p>
        </p:txBody>
      </p:sp>
      <p:sp>
        <p:nvSpPr>
          <p:cNvPr id="3" name="Content Placeholder 2"/>
          <p:cNvSpPr>
            <a:spLocks noGrp="1"/>
          </p:cNvSpPr>
          <p:nvPr>
            <p:ph sz="quarter" idx="13"/>
          </p:nvPr>
        </p:nvSpPr>
        <p:spPr>
          <a:xfrm>
            <a:off x="533400" y="2121407"/>
            <a:ext cx="3965448" cy="3943420"/>
          </a:xfrm>
        </p:spPr>
        <p:txBody>
          <a:bodyPr>
            <a:normAutofit fontScale="85000" lnSpcReduction="10000"/>
          </a:bodyPr>
          <a:lstStyle/>
          <a:p>
            <a:r>
              <a:rPr lang="en-US" dirty="0"/>
              <a:t>An idea while at the Wade Center in 2004</a:t>
            </a:r>
          </a:p>
          <a:p>
            <a:r>
              <a:rPr lang="en-US" dirty="0"/>
              <a:t>I was reading Peter </a:t>
            </a:r>
            <a:r>
              <a:rPr lang="en-US" dirty="0" err="1"/>
              <a:t>Schakel’s</a:t>
            </a:r>
            <a:r>
              <a:rPr lang="en-US" dirty="0"/>
              <a:t> book, </a:t>
            </a:r>
            <a:r>
              <a:rPr lang="en-US" i="1" dirty="0"/>
              <a:t>Imagination and the Arts in C. S. Lewis: Journeying to Narnia and Other Worlds</a:t>
            </a:r>
            <a:r>
              <a:rPr lang="en-US" dirty="0"/>
              <a:t>.</a:t>
            </a:r>
          </a:p>
          <a:p>
            <a:r>
              <a:rPr lang="en-US" dirty="0"/>
              <a:t>Hope College, Hope, Michigan</a:t>
            </a:r>
          </a:p>
          <a:p>
            <a:r>
              <a:rPr lang="en-US" dirty="0"/>
              <a:t>In walked Peter Schakel!</a:t>
            </a:r>
          </a:p>
        </p:txBody>
      </p:sp>
      <p:sp>
        <p:nvSpPr>
          <p:cNvPr id="4" name="Content Placeholder 3"/>
          <p:cNvSpPr>
            <a:spLocks noGrp="1"/>
          </p:cNvSpPr>
          <p:nvPr>
            <p:ph sz="quarter" idx="14"/>
          </p:nvPr>
        </p:nvSpPr>
        <p:spPr/>
        <p:txBody>
          <a:bodyPr/>
          <a:lstStyle/>
          <a:p>
            <a:endParaRPr lang="en-US"/>
          </a:p>
        </p:txBody>
      </p:sp>
      <p:pic>
        <p:nvPicPr>
          <p:cNvPr id="205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44380"/>
            <a:ext cx="3581400" cy="462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Journey to Christianity</a:t>
            </a:r>
          </a:p>
        </p:txBody>
      </p:sp>
      <p:sp>
        <p:nvSpPr>
          <p:cNvPr id="5" name="Text Placeholder 4"/>
          <p:cNvSpPr>
            <a:spLocks noGrp="1"/>
          </p:cNvSpPr>
          <p:nvPr>
            <p:ph type="body" idx="1"/>
          </p:nvPr>
        </p:nvSpPr>
        <p:spPr/>
        <p:txBody>
          <a:bodyPr>
            <a:normAutofit/>
          </a:bodyPr>
          <a:lstStyle/>
          <a:p>
            <a:pPr algn="ctr"/>
            <a:r>
              <a:rPr lang="en-US" sz="4000" dirty="0"/>
              <a:t>1916-1931</a:t>
            </a:r>
          </a:p>
        </p:txBody>
      </p:sp>
    </p:spTree>
    <p:extLst>
      <p:ext uri="{BB962C8B-B14F-4D97-AF65-F5344CB8AC3E}">
        <p14:creationId xmlns:p14="http://schemas.microsoft.com/office/powerpoint/2010/main" val="72017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Overview</a:t>
            </a:r>
            <a:r>
              <a:rPr lang="en-US" dirty="0"/>
              <a:t>: The Chess Moves of God</a:t>
            </a:r>
            <a:endParaRPr lang="en-US" sz="3200" dirty="0"/>
          </a:p>
        </p:txBody>
      </p:sp>
      <p:sp>
        <p:nvSpPr>
          <p:cNvPr id="3" name="Content Placeholder 2"/>
          <p:cNvSpPr>
            <a:spLocks noGrp="1"/>
          </p:cNvSpPr>
          <p:nvPr>
            <p:ph sz="quarter" idx="2"/>
          </p:nvPr>
        </p:nvSpPr>
        <p:spPr/>
        <p:txBody>
          <a:bodyPr>
            <a:normAutofit/>
          </a:bodyPr>
          <a:lstStyle/>
          <a:p>
            <a:pPr marL="628650" indent="-514350">
              <a:buFont typeface="+mj-lt"/>
              <a:buAutoNum type="arabicPeriod"/>
            </a:pPr>
            <a:r>
              <a:rPr lang="en-US" sz="2800" dirty="0"/>
              <a:t>The loss of Lewis’s first bishop</a:t>
            </a:r>
          </a:p>
          <a:p>
            <a:pPr marL="628650" indent="-514350">
              <a:buFont typeface="+mj-lt"/>
              <a:buAutoNum type="arabicPeriod"/>
            </a:pPr>
            <a:r>
              <a:rPr lang="en-US" sz="2800" dirty="0"/>
              <a:t>The loss of Lewis’s second bishop</a:t>
            </a:r>
          </a:p>
          <a:p>
            <a:pPr marL="628650" indent="-514350">
              <a:buFont typeface="+mj-lt"/>
              <a:buAutoNum type="arabicPeriod"/>
            </a:pPr>
            <a:r>
              <a:rPr lang="en-US" sz="2800" dirty="0"/>
              <a:t>Check</a:t>
            </a:r>
          </a:p>
          <a:p>
            <a:pPr marL="628650" indent="-514350">
              <a:buFont typeface="+mj-lt"/>
              <a:buAutoNum type="arabicPeriod"/>
            </a:pPr>
            <a:r>
              <a:rPr lang="en-US" sz="2800" dirty="0"/>
              <a:t>Checkmate</a:t>
            </a:r>
          </a:p>
        </p:txBody>
      </p:sp>
      <p:pic>
        <p:nvPicPr>
          <p:cNvPr id="1026" name="Picture 2" descr="http://www.scottdrotar.com/wp-content/uploads/2014/04/Chess+Set+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590800"/>
            <a:ext cx="4908550" cy="328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73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However, before God’s first move …</a:t>
            </a:r>
          </a:p>
        </p:txBody>
      </p:sp>
      <p:sp>
        <p:nvSpPr>
          <p:cNvPr id="3" name="Content Placeholder 2"/>
          <p:cNvSpPr>
            <a:spLocks noGrp="1"/>
          </p:cNvSpPr>
          <p:nvPr>
            <p:ph sz="half" idx="1"/>
          </p:nvPr>
        </p:nvSpPr>
        <p:spPr>
          <a:xfrm>
            <a:off x="228600" y="2249424"/>
            <a:ext cx="4267200" cy="4525963"/>
          </a:xfrm>
        </p:spPr>
        <p:txBody>
          <a:bodyPr>
            <a:noAutofit/>
          </a:bodyPr>
          <a:lstStyle/>
          <a:p>
            <a:r>
              <a:rPr lang="en-US" sz="2200" dirty="0"/>
              <a:t>The children’s books of Edith Nesbit and Beatrix Potter</a:t>
            </a:r>
          </a:p>
          <a:p>
            <a:r>
              <a:rPr lang="en-US" sz="2200" dirty="0"/>
              <a:t>The music of Richard Wagner (1911)</a:t>
            </a:r>
          </a:p>
          <a:p>
            <a:r>
              <a:rPr lang="en-US" sz="2200" dirty="0"/>
              <a:t>W. B. Yeats’ other-worldly poetry (from 1914)</a:t>
            </a:r>
          </a:p>
          <a:p>
            <a:r>
              <a:rPr lang="en-US" sz="2200" dirty="0"/>
              <a:t>The captivating novels of William Morris, especially </a:t>
            </a:r>
            <a:r>
              <a:rPr lang="en-US" sz="2200" i="1" dirty="0"/>
              <a:t>The Well at the World’s End</a:t>
            </a:r>
            <a:r>
              <a:rPr lang="en-US" sz="2200" dirty="0"/>
              <a:t>, that created a sense of longing, which he called Joy (1914)</a:t>
            </a:r>
          </a:p>
        </p:txBody>
      </p:sp>
      <p:sp>
        <p:nvSpPr>
          <p:cNvPr id="4" name="Content Placeholder 3">
            <a:extLst>
              <a:ext uri="{FF2B5EF4-FFF2-40B4-BE49-F238E27FC236}">
                <a16:creationId xmlns:a16="http://schemas.microsoft.com/office/drawing/2014/main" id="{728A18D5-3B58-4345-96FA-68537B8CE69B}"/>
              </a:ext>
            </a:extLst>
          </p:cNvPr>
          <p:cNvSpPr>
            <a:spLocks noGrp="1"/>
          </p:cNvSpPr>
          <p:nvPr>
            <p:ph sz="half" idx="2"/>
          </p:nvPr>
        </p:nvSpPr>
        <p:spPr/>
        <p:txBody>
          <a:bodyPr/>
          <a:lstStyle/>
          <a:p>
            <a:endParaRPr lang="en-US" dirty="0"/>
          </a:p>
        </p:txBody>
      </p:sp>
      <p:pic>
        <p:nvPicPr>
          <p:cNvPr id="1026" name="Picture 2" descr="Image result for Edith Nesbit">
            <a:extLst>
              <a:ext uri="{FF2B5EF4-FFF2-40B4-BE49-F238E27FC236}">
                <a16:creationId xmlns:a16="http://schemas.microsoft.com/office/drawing/2014/main" id="{166D1C2C-7682-43C0-8D3E-1D74550F9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967" y="2249424"/>
            <a:ext cx="4075176" cy="40751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33EE48-518E-4338-B8D4-CD90EEFA53A5}"/>
              </a:ext>
            </a:extLst>
          </p:cNvPr>
          <p:cNvSpPr txBox="1"/>
          <p:nvPr/>
        </p:nvSpPr>
        <p:spPr>
          <a:xfrm>
            <a:off x="5985616" y="6324600"/>
            <a:ext cx="1471878" cy="369332"/>
          </a:xfrm>
          <a:prstGeom prst="rect">
            <a:avLst/>
          </a:prstGeom>
          <a:noFill/>
        </p:spPr>
        <p:txBody>
          <a:bodyPr wrap="none" rtlCol="0">
            <a:spAutoFit/>
          </a:bodyPr>
          <a:lstStyle/>
          <a:p>
            <a:r>
              <a:rPr lang="en-US" dirty="0"/>
              <a:t>Edith Nesbit</a:t>
            </a:r>
          </a:p>
        </p:txBody>
      </p:sp>
    </p:spTree>
    <p:extLst>
      <p:ext uri="{BB962C8B-B14F-4D97-AF65-F5344CB8AC3E}">
        <p14:creationId xmlns:p14="http://schemas.microsoft.com/office/powerpoint/2010/main" val="13943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As well as …</a:t>
            </a:r>
          </a:p>
        </p:txBody>
      </p:sp>
      <p:sp>
        <p:nvSpPr>
          <p:cNvPr id="3" name="Content Placeholder 2"/>
          <p:cNvSpPr>
            <a:spLocks noGrp="1"/>
          </p:cNvSpPr>
          <p:nvPr>
            <p:ph sz="half" idx="1"/>
          </p:nvPr>
        </p:nvSpPr>
        <p:spPr/>
        <p:txBody>
          <a:bodyPr>
            <a:noAutofit/>
          </a:bodyPr>
          <a:lstStyle/>
          <a:p>
            <a:endParaRPr lang="en-US" sz="2600" dirty="0"/>
          </a:p>
        </p:txBody>
      </p:sp>
      <p:sp>
        <p:nvSpPr>
          <p:cNvPr id="4" name="Content Placeholder 3">
            <a:extLst>
              <a:ext uri="{FF2B5EF4-FFF2-40B4-BE49-F238E27FC236}">
                <a16:creationId xmlns:a16="http://schemas.microsoft.com/office/drawing/2014/main" id="{8C7F0C06-6001-49E8-AA34-F6B7898C1E62}"/>
              </a:ext>
            </a:extLst>
          </p:cNvPr>
          <p:cNvSpPr>
            <a:spLocks noGrp="1"/>
          </p:cNvSpPr>
          <p:nvPr>
            <p:ph sz="half" idx="2"/>
          </p:nvPr>
        </p:nvSpPr>
        <p:spPr/>
        <p:txBody>
          <a:bodyPr>
            <a:normAutofit/>
          </a:bodyPr>
          <a:lstStyle/>
          <a:p>
            <a:r>
              <a:rPr lang="en-US" sz="2600" dirty="0"/>
              <a:t>The compelling romance of Sir Thomas Malory’s King Arthur and the Knights of the Round Table</a:t>
            </a:r>
          </a:p>
          <a:p>
            <a:r>
              <a:rPr lang="en-US" sz="2600" dirty="0"/>
              <a:t>The beauty (and cruelty) of nature: “How can it be so beautiful and also so cruel, wasteful and futile?” (</a:t>
            </a:r>
            <a:r>
              <a:rPr lang="en-US" sz="2600" i="1" dirty="0"/>
              <a:t>SBJ</a:t>
            </a:r>
            <a:r>
              <a:rPr lang="en-US" sz="2600" dirty="0"/>
              <a:t>)</a:t>
            </a:r>
          </a:p>
        </p:txBody>
      </p:sp>
      <p:pic>
        <p:nvPicPr>
          <p:cNvPr id="1026" name="Picture 2" descr="Image result for Sir Thomas Malory">
            <a:extLst>
              <a:ext uri="{FF2B5EF4-FFF2-40B4-BE49-F238E27FC236}">
                <a16:creationId xmlns:a16="http://schemas.microsoft.com/office/drawing/2014/main" id="{CD3AB958-9590-4D79-9BDF-C65899576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11535"/>
            <a:ext cx="3124200" cy="476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04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76400"/>
            <a:ext cx="8229600" cy="4724400"/>
          </a:xfrm>
        </p:spPr>
        <p:txBody>
          <a:bodyPr>
            <a:normAutofit/>
          </a:bodyPr>
          <a:lstStyle/>
          <a:p>
            <a:r>
              <a:rPr lang="en-US" sz="3000" dirty="0"/>
              <a:t>On March 4, 1916, Lewis found and read George MacDonald’s fairy story, </a:t>
            </a:r>
            <a:r>
              <a:rPr lang="en-US" sz="3000" i="1" dirty="0"/>
              <a:t>Phantastes</a:t>
            </a:r>
            <a:r>
              <a:rPr lang="en-US" sz="3000" dirty="0"/>
              <a:t>, which baptized his imagination.</a:t>
            </a:r>
          </a:p>
          <a:p>
            <a:r>
              <a:rPr lang="en-US" sz="3000" dirty="0"/>
              <a:t>He read the poet William Wordsworth (1918).</a:t>
            </a:r>
          </a:p>
          <a:p>
            <a:r>
              <a:rPr lang="en-US" sz="3000" dirty="0"/>
              <a:t>G. K. Chesterton (first in 1918)</a:t>
            </a:r>
          </a:p>
          <a:p>
            <a:r>
              <a:rPr lang="en-US" sz="3000" dirty="0"/>
              <a:t>He read Henri Bergson in 1918 (purpose).</a:t>
            </a:r>
          </a:p>
          <a:p>
            <a:r>
              <a:rPr lang="en-US" sz="3000" dirty="0"/>
              <a:t>And all the other authors mentioned earlier, Yeats, Malory, Wordsworth, MacDonald, etc.</a:t>
            </a:r>
          </a:p>
        </p:txBody>
      </p:sp>
      <p:sp>
        <p:nvSpPr>
          <p:cNvPr id="2" name="TextBox 1"/>
          <p:cNvSpPr txBox="1"/>
          <p:nvPr/>
        </p:nvSpPr>
        <p:spPr>
          <a:xfrm>
            <a:off x="762000" y="685800"/>
            <a:ext cx="5105400" cy="707886"/>
          </a:xfrm>
          <a:prstGeom prst="rect">
            <a:avLst/>
          </a:prstGeom>
          <a:noFill/>
        </p:spPr>
        <p:txBody>
          <a:bodyPr wrap="square" rtlCol="0">
            <a:spAutoFit/>
          </a:bodyPr>
          <a:lstStyle/>
          <a:p>
            <a:pPr>
              <a:spcBef>
                <a:spcPct val="0"/>
              </a:spcBef>
            </a:pPr>
            <a:r>
              <a:rPr lang="en-US" sz="4000" dirty="0">
                <a:solidFill>
                  <a:schemeClr val="tx2"/>
                </a:solidFill>
                <a:latin typeface="+mj-lt"/>
                <a:ea typeface="+mj-ea"/>
                <a:cs typeface="+mj-cs"/>
              </a:rPr>
              <a:t>The Journey Begins</a:t>
            </a:r>
          </a:p>
        </p:txBody>
      </p:sp>
    </p:spTree>
    <p:extLst>
      <p:ext uri="{BB962C8B-B14F-4D97-AF65-F5344CB8AC3E}">
        <p14:creationId xmlns:p14="http://schemas.microsoft.com/office/powerpoint/2010/main" val="11059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normAutofit/>
          </a:bodyPr>
          <a:lstStyle/>
          <a:p>
            <a:r>
              <a:rPr lang="en-US" dirty="0"/>
              <a:t>Already an atheist, as he returned from the war to Oxford University in 1919 he resolved to be a consistent materialist, who believed in …</a:t>
            </a:r>
          </a:p>
          <a:p>
            <a:r>
              <a:rPr lang="en-US" dirty="0"/>
              <a:t>“atoms and evolution and military service.”</a:t>
            </a:r>
          </a:p>
          <a:p>
            <a:r>
              <a:rPr lang="en-US" dirty="0"/>
              <a:t>However, many of his friends believed in the supernatural, people like </a:t>
            </a:r>
            <a:r>
              <a:rPr lang="en-US" dirty="0" err="1"/>
              <a:t>Nevill</a:t>
            </a:r>
            <a:r>
              <a:rPr lang="en-US" dirty="0"/>
              <a:t> Coghill.</a:t>
            </a:r>
          </a:p>
          <a:p>
            <a:r>
              <a:rPr lang="en-US" dirty="0"/>
              <a:t>Many of the authors he read were Christian, and the atheist authors seemed to him rather thin.</a:t>
            </a:r>
          </a:p>
          <a:p>
            <a:r>
              <a:rPr lang="en-US" dirty="0"/>
              <a:t>His good friends Barfield and Harwood adopted Anthroposophy in 1923, which unsettled him.</a:t>
            </a:r>
          </a:p>
        </p:txBody>
      </p:sp>
      <p:sp>
        <p:nvSpPr>
          <p:cNvPr id="4" name="TextBox 3">
            <a:extLst>
              <a:ext uri="{FF2B5EF4-FFF2-40B4-BE49-F238E27FC236}">
                <a16:creationId xmlns:a16="http://schemas.microsoft.com/office/drawing/2014/main" id="{C2E0E205-D23D-4D5D-AFB4-347CF3E7DA44}"/>
              </a:ext>
            </a:extLst>
          </p:cNvPr>
          <p:cNvSpPr txBox="1"/>
          <p:nvPr/>
        </p:nvSpPr>
        <p:spPr>
          <a:xfrm>
            <a:off x="762000" y="685800"/>
            <a:ext cx="7239000" cy="707886"/>
          </a:xfrm>
          <a:prstGeom prst="rect">
            <a:avLst/>
          </a:prstGeom>
          <a:noFill/>
        </p:spPr>
        <p:txBody>
          <a:bodyPr wrap="square" rtlCol="0">
            <a:spAutoFit/>
          </a:bodyPr>
          <a:lstStyle/>
          <a:p>
            <a:pPr>
              <a:spcBef>
                <a:spcPct val="0"/>
              </a:spcBef>
            </a:pPr>
            <a:r>
              <a:rPr lang="en-US" sz="4000" dirty="0">
                <a:solidFill>
                  <a:schemeClr val="tx2"/>
                </a:solidFill>
                <a:latin typeface="+mj-lt"/>
                <a:ea typeface="+mj-ea"/>
                <a:cs typeface="+mj-cs"/>
              </a:rPr>
              <a:t>We Have Cause to be Uneasy</a:t>
            </a:r>
          </a:p>
        </p:txBody>
      </p:sp>
    </p:spTree>
    <p:extLst>
      <p:ext uri="{BB962C8B-B14F-4D97-AF65-F5344CB8AC3E}">
        <p14:creationId xmlns:p14="http://schemas.microsoft.com/office/powerpoint/2010/main" val="42009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r>
              <a:rPr lang="en-US" sz="4800" dirty="0"/>
              <a:t>The First Move</a:t>
            </a:r>
            <a:endParaRPr lang="en-US" dirty="0"/>
          </a:p>
        </p:txBody>
      </p:sp>
      <p:sp>
        <p:nvSpPr>
          <p:cNvPr id="3" name="Content Placeholder 2"/>
          <p:cNvSpPr>
            <a:spLocks noGrp="1"/>
          </p:cNvSpPr>
          <p:nvPr>
            <p:ph sz="half" idx="1"/>
          </p:nvPr>
        </p:nvSpPr>
        <p:spPr/>
        <p:txBody>
          <a:bodyPr>
            <a:normAutofit/>
          </a:bodyPr>
          <a:lstStyle/>
          <a:p>
            <a:pPr marL="628650" indent="-514350">
              <a:buFont typeface="+mj-lt"/>
              <a:buAutoNum type="arabicPeriod"/>
            </a:pPr>
            <a:r>
              <a:rPr lang="en-US" sz="2800" u="sng" dirty="0"/>
              <a:t>The loss of his first bishop</a:t>
            </a:r>
            <a:r>
              <a:rPr lang="en-US" sz="2800" dirty="0"/>
              <a:t>: Lewis read Euripides’ </a:t>
            </a:r>
            <a:r>
              <a:rPr lang="en-US" sz="2800" i="1" dirty="0"/>
              <a:t>Hippolytus</a:t>
            </a:r>
            <a:r>
              <a:rPr lang="en-US" sz="2800" dirty="0"/>
              <a:t> </a:t>
            </a:r>
          </a:p>
          <a:p>
            <a:pPr marL="628650" indent="-514350">
              <a:buFont typeface="+mj-lt"/>
              <a:buAutoNum type="arabicPeriod"/>
            </a:pPr>
            <a:r>
              <a:rPr lang="en-US" sz="2800" u="sng" dirty="0"/>
              <a:t>Date</a:t>
            </a:r>
            <a:r>
              <a:rPr lang="en-US" sz="2800" dirty="0"/>
              <a:t>: March 6, 1924</a:t>
            </a:r>
          </a:p>
          <a:p>
            <a:pPr marL="628650" indent="-514350">
              <a:buFont typeface="+mj-lt"/>
              <a:buAutoNum type="arabicPeriod"/>
            </a:pPr>
            <a:r>
              <a:rPr lang="en-US" sz="2800" dirty="0"/>
              <a:t>A retreat from materialism, which was already shaky, and the return of Joy (longing)</a:t>
            </a:r>
          </a:p>
        </p:txBody>
      </p:sp>
      <p:sp>
        <p:nvSpPr>
          <p:cNvPr id="4" name="Content Placeholder 3"/>
          <p:cNvSpPr>
            <a:spLocks noGrp="1"/>
          </p:cNvSpPr>
          <p:nvPr>
            <p:ph sz="half" idx="2"/>
          </p:nvPr>
        </p:nvSpPr>
        <p:spPr/>
        <p:txBody>
          <a:bodyPr>
            <a:normAutofit/>
          </a:bodyPr>
          <a:lstStyle/>
          <a:p>
            <a:endParaRPr lang="en-US"/>
          </a:p>
        </p:txBody>
      </p:sp>
      <p:pic>
        <p:nvPicPr>
          <p:cNvPr id="5" name="Picture 2" descr="http://upload.wikimedia.org/wikipedia/commons/1/1d/Chess_piece_-_White_bish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752600"/>
            <a:ext cx="2856193" cy="491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Euripides’ </a:t>
            </a:r>
            <a:r>
              <a:rPr lang="en-US" i="1" dirty="0"/>
              <a:t>Hippolytus </a:t>
            </a:r>
            <a:r>
              <a:rPr lang="en-US" dirty="0"/>
              <a:t>(428 B.C.)</a:t>
            </a:r>
          </a:p>
        </p:txBody>
      </p:sp>
      <p:sp>
        <p:nvSpPr>
          <p:cNvPr id="6" name="Content Placeholder 5"/>
          <p:cNvSpPr>
            <a:spLocks noGrp="1"/>
          </p:cNvSpPr>
          <p:nvPr>
            <p:ph idx="1"/>
          </p:nvPr>
        </p:nvSpPr>
        <p:spPr/>
        <p:txBody>
          <a:bodyPr>
            <a:normAutofit lnSpcReduction="10000"/>
          </a:bodyPr>
          <a:lstStyle/>
          <a:p>
            <a:pPr marL="109728" indent="0">
              <a:spcBef>
                <a:spcPts val="0"/>
              </a:spcBef>
              <a:spcAft>
                <a:spcPts val="600"/>
              </a:spcAft>
              <a:buNone/>
            </a:pPr>
            <a:r>
              <a:rPr lang="en-US" sz="3200" dirty="0"/>
              <a:t>A myth about Theseus, king of Athens, and his son Hippolytus:</a:t>
            </a:r>
          </a:p>
          <a:p>
            <a:pPr marL="402336" lvl="1" indent="0">
              <a:buNone/>
            </a:pPr>
            <a:r>
              <a:rPr lang="en-US" sz="3000" dirty="0"/>
              <a:t>“Oh God, bring me to the end of the seas</a:t>
            </a:r>
          </a:p>
          <a:p>
            <a:pPr marL="402336" lvl="1" indent="0">
              <a:buNone/>
            </a:pPr>
            <a:r>
              <a:rPr lang="en-US" sz="3000" dirty="0"/>
              <a:t>To the Hesperides, sisters of evening,</a:t>
            </a:r>
          </a:p>
          <a:p>
            <a:pPr marL="402336" lvl="1" indent="0">
              <a:buNone/>
            </a:pPr>
            <a:r>
              <a:rPr lang="en-US" sz="3000" dirty="0"/>
              <a:t>…</a:t>
            </a:r>
          </a:p>
          <a:p>
            <a:pPr marL="402336" lvl="1" indent="0">
              <a:buNone/>
            </a:pPr>
            <a:r>
              <a:rPr lang="en-US" sz="3000" dirty="0"/>
              <a:t>Let me escape to the rim of the world</a:t>
            </a:r>
          </a:p>
          <a:p>
            <a:pPr marL="402336" lvl="1" indent="0">
              <a:buNone/>
            </a:pPr>
            <a:r>
              <a:rPr lang="en-US" sz="3000" dirty="0"/>
              <a:t>Where the tremendous firmament meets</a:t>
            </a:r>
          </a:p>
          <a:p>
            <a:pPr marL="402336" lvl="1" indent="0">
              <a:buNone/>
            </a:pPr>
            <a:r>
              <a:rPr lang="en-US" sz="3000" dirty="0"/>
              <a:t>The earth, and Atlas holds the universe</a:t>
            </a:r>
          </a:p>
          <a:p>
            <a:pPr marL="402336" lvl="1" indent="0">
              <a:buNone/>
            </a:pPr>
            <a:r>
              <a:rPr lang="en-US" sz="3000" dirty="0"/>
              <a:t>In his palms.”</a:t>
            </a:r>
          </a:p>
        </p:txBody>
      </p:sp>
      <p:sp>
        <p:nvSpPr>
          <p:cNvPr id="2" name="TextBox 1"/>
          <p:cNvSpPr txBox="1"/>
          <p:nvPr/>
        </p:nvSpPr>
        <p:spPr>
          <a:xfrm>
            <a:off x="7391400" y="6179127"/>
            <a:ext cx="1066800" cy="307777"/>
          </a:xfrm>
          <a:prstGeom prst="rect">
            <a:avLst/>
          </a:prstGeom>
          <a:noFill/>
        </p:spPr>
        <p:txBody>
          <a:bodyPr wrap="square" rtlCol="0">
            <a:spAutoFit/>
          </a:bodyPr>
          <a:lstStyle/>
          <a:p>
            <a:pPr algn="ctr"/>
            <a:r>
              <a:rPr lang="en-US" sz="1400" dirty="0"/>
              <a:t>27/54</a:t>
            </a:r>
          </a:p>
        </p:txBody>
      </p:sp>
    </p:spTree>
    <p:extLst>
      <p:ext uri="{BB962C8B-B14F-4D97-AF65-F5344CB8AC3E}">
        <p14:creationId xmlns:p14="http://schemas.microsoft.com/office/powerpoint/2010/main" val="251756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r>
              <a:rPr lang="en-US" sz="4800" dirty="0"/>
              <a:t>The Second Move</a:t>
            </a:r>
            <a:endParaRPr lang="en-US" dirty="0"/>
          </a:p>
        </p:txBody>
      </p:sp>
      <p:sp>
        <p:nvSpPr>
          <p:cNvPr id="3" name="Content Placeholder 2"/>
          <p:cNvSpPr>
            <a:spLocks noGrp="1"/>
          </p:cNvSpPr>
          <p:nvPr>
            <p:ph sz="half" idx="1"/>
          </p:nvPr>
        </p:nvSpPr>
        <p:spPr>
          <a:xfrm>
            <a:off x="457200" y="1881666"/>
            <a:ext cx="4038600" cy="4525963"/>
          </a:xfrm>
        </p:spPr>
        <p:txBody>
          <a:bodyPr>
            <a:normAutofit lnSpcReduction="10000"/>
          </a:bodyPr>
          <a:lstStyle/>
          <a:p>
            <a:pPr marL="628650" indent="-514350">
              <a:buFont typeface="+mj-lt"/>
              <a:buAutoNum type="arabicPeriod"/>
            </a:pPr>
            <a:r>
              <a:rPr lang="en-US" sz="2800" u="sng" dirty="0"/>
              <a:t>The loss of his second bishop</a:t>
            </a:r>
            <a:r>
              <a:rPr lang="en-US" sz="2800" dirty="0"/>
              <a:t>: Lewis reads Samuel Alexander’s </a:t>
            </a:r>
            <a:r>
              <a:rPr lang="en-US" sz="2800" i="1" dirty="0"/>
              <a:t>Space</a:t>
            </a:r>
            <a:r>
              <a:rPr lang="en-US" sz="2800" dirty="0"/>
              <a:t>,</a:t>
            </a:r>
            <a:r>
              <a:rPr lang="en-US" sz="2800" i="1" dirty="0"/>
              <a:t> Time and Deity</a:t>
            </a:r>
            <a:r>
              <a:rPr lang="en-US" sz="2800" dirty="0"/>
              <a:t>.</a:t>
            </a:r>
          </a:p>
          <a:p>
            <a:pPr marL="628650" indent="-514350">
              <a:buFont typeface="+mj-lt"/>
              <a:buAutoNum type="arabicPeriod"/>
            </a:pPr>
            <a:r>
              <a:rPr lang="en-US" sz="2800" u="sng" dirty="0"/>
              <a:t>Date</a:t>
            </a:r>
            <a:r>
              <a:rPr lang="en-US" sz="2800" dirty="0"/>
              <a:t>: March 8, 1924</a:t>
            </a:r>
          </a:p>
          <a:p>
            <a:pPr marL="628650" indent="-514350">
              <a:buFont typeface="+mj-lt"/>
              <a:buAutoNum type="arabicPeriod"/>
            </a:pPr>
            <a:r>
              <a:rPr lang="en-US" sz="2800" dirty="0"/>
              <a:t>This book distinguished between “enjoyment” and “contemplation.”</a:t>
            </a:r>
          </a:p>
        </p:txBody>
      </p:sp>
      <p:sp>
        <p:nvSpPr>
          <p:cNvPr id="4" name="Content Placeholder 3"/>
          <p:cNvSpPr>
            <a:spLocks noGrp="1"/>
          </p:cNvSpPr>
          <p:nvPr>
            <p:ph sz="half" idx="2"/>
          </p:nvPr>
        </p:nvSpPr>
        <p:spPr/>
        <p:txBody>
          <a:bodyPr>
            <a:normAutofit/>
          </a:bodyPr>
          <a:lstStyle/>
          <a:p>
            <a:endParaRPr lang="en-US" dirty="0"/>
          </a:p>
        </p:txBody>
      </p:sp>
      <p:pic>
        <p:nvPicPr>
          <p:cNvPr id="2050" name="Picture 2" descr="http://upload.wikimedia.org/wikipedia/commons/b/ba/Chess_piece_-_Black_bish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00200"/>
            <a:ext cx="2912999" cy="508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23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Enjoyment vs. Contemplation</a:t>
            </a:r>
          </a:p>
        </p:txBody>
      </p:sp>
      <p:sp>
        <p:nvSpPr>
          <p:cNvPr id="6" name="Content Placeholder 5"/>
          <p:cNvSpPr>
            <a:spLocks noGrp="1"/>
          </p:cNvSpPr>
          <p:nvPr>
            <p:ph idx="1"/>
          </p:nvPr>
        </p:nvSpPr>
        <p:spPr/>
        <p:txBody>
          <a:bodyPr>
            <a:normAutofit fontScale="92500" lnSpcReduction="20000"/>
          </a:bodyPr>
          <a:lstStyle/>
          <a:p>
            <a:r>
              <a:rPr lang="en-US" u="sng" dirty="0"/>
              <a:t>Experiencing</a:t>
            </a:r>
            <a:r>
              <a:rPr lang="en-US" dirty="0"/>
              <a:t> something vs. </a:t>
            </a:r>
            <a:r>
              <a:rPr lang="en-US" u="sng" dirty="0"/>
              <a:t>thinking</a:t>
            </a:r>
            <a:r>
              <a:rPr lang="en-US" dirty="0"/>
              <a:t> about it, such as the difference between driving a car and reading a book about driving a car. You “enjoy” driving a car, but you “contemplate” the car by reading a book about driving.</a:t>
            </a:r>
          </a:p>
          <a:p>
            <a:r>
              <a:rPr lang="en-US" dirty="0"/>
              <a:t>Or the difference between being in love (enjoyment) and studying the emotion of love (contemplation).</a:t>
            </a:r>
          </a:p>
          <a:p>
            <a:r>
              <a:rPr lang="en-US" dirty="0"/>
              <a:t>He had previously thought that he just wanted to “enjoy” the Joy, or desire, or longing (the emotional experience).</a:t>
            </a:r>
          </a:p>
          <a:p>
            <a:r>
              <a:rPr lang="en-US" dirty="0"/>
              <a:t>As he “contemplated” the desire, it disappeared so he now saw Joy as a pointer to something else.</a:t>
            </a:r>
          </a:p>
        </p:txBody>
      </p:sp>
    </p:spTree>
    <p:extLst>
      <p:ext uri="{BB962C8B-B14F-4D97-AF65-F5344CB8AC3E}">
        <p14:creationId xmlns:p14="http://schemas.microsoft.com/office/powerpoint/2010/main" val="360500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Chronologically Lewis</a:t>
            </a:r>
          </a:p>
        </p:txBody>
      </p:sp>
      <p:sp>
        <p:nvSpPr>
          <p:cNvPr id="3" name="Content Placeholder 2"/>
          <p:cNvSpPr>
            <a:spLocks noGrp="1"/>
          </p:cNvSpPr>
          <p:nvPr>
            <p:ph idx="1"/>
          </p:nvPr>
        </p:nvSpPr>
        <p:spPr/>
        <p:txBody>
          <a:bodyPr>
            <a:normAutofit fontScale="92500" lnSpcReduction="20000"/>
          </a:bodyPr>
          <a:lstStyle/>
          <a:p>
            <a:r>
              <a:rPr lang="en-US" dirty="0"/>
              <a:t>The “go-to” place for historical information …</a:t>
            </a:r>
          </a:p>
          <a:p>
            <a:r>
              <a:rPr lang="en-US" dirty="0"/>
              <a:t>A fourteen-year project thus far—an estimated 2,500 hours of work</a:t>
            </a:r>
          </a:p>
          <a:p>
            <a:r>
              <a:rPr lang="en-US" dirty="0"/>
              <a:t>Everything you might want to know about what happened in the life of C. S. Lewis and his brother Warren (and a lot you don’t care to know, but someone else might)</a:t>
            </a:r>
          </a:p>
          <a:p>
            <a:r>
              <a:rPr lang="en-US" dirty="0"/>
              <a:t>Currently a searchable pdf nearly 1,300 pages, single-spaced</a:t>
            </a:r>
          </a:p>
          <a:p>
            <a:r>
              <a:rPr lang="en-US" dirty="0"/>
              <a:t>More than 700,000 words</a:t>
            </a:r>
          </a:p>
          <a:p>
            <a:r>
              <a:rPr lang="en-US" dirty="0"/>
              <a:t>More than 3,800 footnotes</a:t>
            </a:r>
          </a:p>
          <a:p>
            <a:r>
              <a:rPr lang="en-US" dirty="0"/>
              <a:t>176 resources (bibliography)</a:t>
            </a:r>
          </a:p>
        </p:txBody>
      </p:sp>
    </p:spTree>
    <p:extLst>
      <p:ext uri="{BB962C8B-B14F-4D97-AF65-F5344CB8AC3E}">
        <p14:creationId xmlns:p14="http://schemas.microsoft.com/office/powerpoint/2010/main" val="7654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143000"/>
            <a:ext cx="8458200" cy="1066800"/>
          </a:xfrm>
        </p:spPr>
        <p:txBody>
          <a:bodyPr>
            <a:normAutofit/>
          </a:bodyPr>
          <a:lstStyle/>
          <a:p>
            <a:r>
              <a:rPr lang="en-US" dirty="0"/>
              <a:t>Pointers</a:t>
            </a:r>
          </a:p>
        </p:txBody>
      </p:sp>
      <p:sp>
        <p:nvSpPr>
          <p:cNvPr id="6" name="Content Placeholder 5"/>
          <p:cNvSpPr>
            <a:spLocks noGrp="1"/>
          </p:cNvSpPr>
          <p:nvPr>
            <p:ph idx="1"/>
          </p:nvPr>
        </p:nvSpPr>
        <p:spPr/>
        <p:txBody>
          <a:bodyPr>
            <a:normAutofit/>
          </a:bodyPr>
          <a:lstStyle/>
          <a:p>
            <a:r>
              <a:rPr lang="en-US" dirty="0"/>
              <a:t>Nature as a channel through which Joy comes rather than the thing itself. </a:t>
            </a:r>
          </a:p>
          <a:p>
            <a:r>
              <a:rPr lang="en-US" dirty="0"/>
              <a:t>That’s why we stand in awe before the vast night skies (Ps. 19:1).</a:t>
            </a:r>
          </a:p>
          <a:p>
            <a:r>
              <a:rPr lang="en-US" dirty="0"/>
              <a:t>Likewise beauty as a means …</a:t>
            </a:r>
          </a:p>
          <a:p>
            <a:r>
              <a:rPr lang="en-US" dirty="0"/>
              <a:t>Great music, great poetry, and art as means … </a:t>
            </a:r>
          </a:p>
          <a:p>
            <a:r>
              <a:rPr lang="en-US" dirty="0"/>
              <a:t>Also mythical story (Malory, Wordsworth, etc.)</a:t>
            </a:r>
          </a:p>
          <a:p>
            <a:r>
              <a:rPr lang="en-US" dirty="0"/>
              <a:t>As well as “… moral action, and … knowing.”</a:t>
            </a:r>
          </a:p>
          <a:p>
            <a:r>
              <a:rPr lang="en-US" dirty="0"/>
              <a:t>And human love and travel</a:t>
            </a:r>
          </a:p>
        </p:txBody>
      </p:sp>
    </p:spTree>
    <p:extLst>
      <p:ext uri="{BB962C8B-B14F-4D97-AF65-F5344CB8AC3E}">
        <p14:creationId xmlns:p14="http://schemas.microsoft.com/office/powerpoint/2010/main" val="33341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Pointers</a:t>
            </a:r>
          </a:p>
        </p:txBody>
      </p:sp>
      <p:sp>
        <p:nvSpPr>
          <p:cNvPr id="3" name="Content Placeholder 2"/>
          <p:cNvSpPr>
            <a:spLocks noGrp="1"/>
          </p:cNvSpPr>
          <p:nvPr>
            <p:ph idx="1"/>
          </p:nvPr>
        </p:nvSpPr>
        <p:spPr/>
        <p:txBody>
          <a:bodyPr>
            <a:normAutofit/>
          </a:bodyPr>
          <a:lstStyle/>
          <a:p>
            <a:r>
              <a:rPr lang="en-US" dirty="0"/>
              <a:t>“It was not </a:t>
            </a:r>
            <a:r>
              <a:rPr lang="en-US" i="1" dirty="0"/>
              <a:t>in</a:t>
            </a:r>
            <a:r>
              <a:rPr lang="en-US" dirty="0"/>
              <a:t> them, it only came </a:t>
            </a:r>
            <a:r>
              <a:rPr lang="en-US" i="1" dirty="0"/>
              <a:t>through</a:t>
            </a:r>
            <a:r>
              <a:rPr lang="en-US" dirty="0"/>
              <a:t> them, and what came through them was longing.” (“The Weight of Glory”)</a:t>
            </a:r>
          </a:p>
          <a:p>
            <a:r>
              <a:rPr lang="en-US" dirty="0"/>
              <a:t>“If they are mistaken for the thing itself they turn into dumb idols.”</a:t>
            </a:r>
          </a:p>
          <a:p>
            <a:r>
              <a:rPr lang="en-US" dirty="0"/>
              <a:t>“For they are not the thing itself; they are only the scent of a flower we have not found, the echo of a tune we have not heard, news from a country we have never yet visited.”</a:t>
            </a:r>
          </a:p>
        </p:txBody>
      </p:sp>
    </p:spTree>
    <p:extLst>
      <p:ext uri="{BB962C8B-B14F-4D97-AF65-F5344CB8AC3E}">
        <p14:creationId xmlns:p14="http://schemas.microsoft.com/office/powerpoint/2010/main" val="158257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Pointers</a:t>
            </a:r>
          </a:p>
        </p:txBody>
      </p:sp>
      <p:sp>
        <p:nvSpPr>
          <p:cNvPr id="3" name="Content Placeholder 2"/>
          <p:cNvSpPr>
            <a:spLocks noGrp="1"/>
          </p:cNvSpPr>
          <p:nvPr>
            <p:ph idx="1"/>
          </p:nvPr>
        </p:nvSpPr>
        <p:spPr/>
        <p:txBody>
          <a:bodyPr>
            <a:normAutofit/>
          </a:bodyPr>
          <a:lstStyle/>
          <a:p>
            <a:pPr>
              <a:spcAft>
                <a:spcPts val="600"/>
              </a:spcAft>
            </a:pPr>
            <a:r>
              <a:rPr lang="en-US" dirty="0"/>
              <a:t>He even described these experiences as “spilled religion” and certain aspects of culture as schoolmasters and as roads into Jerusalem.</a:t>
            </a:r>
          </a:p>
          <a:p>
            <a:pPr>
              <a:spcAft>
                <a:spcPts val="600"/>
              </a:spcAft>
            </a:pPr>
            <a:r>
              <a:rPr lang="en-US" dirty="0"/>
              <a:t>He began to ask, “To what does Joy point?”</a:t>
            </a:r>
          </a:p>
          <a:p>
            <a:pPr>
              <a:spcAft>
                <a:spcPts val="600"/>
              </a:spcAft>
            </a:pPr>
            <a:r>
              <a:rPr lang="en-US" dirty="0"/>
              <a:t>He was no longer searching for a subjective state of mind, but for something outside himself.</a:t>
            </a:r>
          </a:p>
        </p:txBody>
      </p:sp>
    </p:spTree>
    <p:extLst>
      <p:ext uri="{BB962C8B-B14F-4D97-AF65-F5344CB8AC3E}">
        <p14:creationId xmlns:p14="http://schemas.microsoft.com/office/powerpoint/2010/main" val="181996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3200" dirty="0"/>
          </a:p>
        </p:txBody>
      </p:sp>
      <p:pic>
        <p:nvPicPr>
          <p:cNvPr id="4" name="Picture 4" descr="Opening the Wardr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26555"/>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717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Between the second and third moves</a:t>
            </a:r>
          </a:p>
        </p:txBody>
      </p:sp>
      <p:sp>
        <p:nvSpPr>
          <p:cNvPr id="6" name="Content Placeholder 5"/>
          <p:cNvSpPr>
            <a:spLocks noGrp="1"/>
          </p:cNvSpPr>
          <p:nvPr>
            <p:ph idx="1"/>
          </p:nvPr>
        </p:nvSpPr>
        <p:spPr/>
        <p:txBody>
          <a:bodyPr>
            <a:normAutofit fontScale="92500"/>
          </a:bodyPr>
          <a:lstStyle/>
          <a:p>
            <a:r>
              <a:rPr lang="en-US" dirty="0"/>
              <a:t>In the 1924-1925 school year, Lewis taught philosophy for E. F. Carritt and had to teach Idealism, which stated that there was a Mind behind the universe, which he called “the Absolute.”</a:t>
            </a:r>
          </a:p>
          <a:p>
            <a:r>
              <a:rPr lang="en-US" dirty="0"/>
              <a:t>In 1925, Lewis became a Fellow of Magdalen College.</a:t>
            </a:r>
          </a:p>
          <a:p>
            <a:r>
              <a:rPr lang="en-US" dirty="0"/>
              <a:t>By August, he had set aside the evolutionism of Charles Darwin and Herbert Spencer as based “on a foundation of sand; of gigantic and irreconcilable contradictions an inch below the surface.”</a:t>
            </a:r>
          </a:p>
        </p:txBody>
      </p:sp>
    </p:spTree>
    <p:extLst>
      <p:ext uri="{BB962C8B-B14F-4D97-AF65-F5344CB8AC3E}">
        <p14:creationId xmlns:p14="http://schemas.microsoft.com/office/powerpoint/2010/main" val="279606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a:t>Words, Weldon, and Whiskey</a:t>
            </a:r>
          </a:p>
        </p:txBody>
      </p:sp>
      <p:sp>
        <p:nvSpPr>
          <p:cNvPr id="3" name="Content Placeholder 2"/>
          <p:cNvSpPr>
            <a:spLocks noGrp="1"/>
          </p:cNvSpPr>
          <p:nvPr>
            <p:ph idx="1"/>
          </p:nvPr>
        </p:nvSpPr>
        <p:spPr>
          <a:xfrm>
            <a:off x="457200" y="1828800"/>
            <a:ext cx="8229600" cy="4745736"/>
          </a:xfrm>
        </p:spPr>
        <p:txBody>
          <a:bodyPr>
            <a:normAutofit lnSpcReduction="10000"/>
          </a:bodyPr>
          <a:lstStyle/>
          <a:p>
            <a:r>
              <a:rPr lang="en-US" dirty="0"/>
              <a:t>Shortly thereafter, “… I had not long finished </a:t>
            </a:r>
            <a:r>
              <a:rPr lang="en-US" i="1" dirty="0"/>
              <a:t>The Everlasting Man </a:t>
            </a:r>
            <a:r>
              <a:rPr lang="en-US" dirty="0"/>
              <a:t>when something far more alarming happened to me. Early in 1926 the hardest boiled of all the atheists I ever knew sat in my room on the other side of the fire and remarked that the evidence for the historicity of the Gospels was really surprisingly good.”</a:t>
            </a:r>
          </a:p>
          <a:p>
            <a:r>
              <a:rPr lang="en-US" u="sng" dirty="0"/>
              <a:t>Quotation 5</a:t>
            </a:r>
            <a:r>
              <a:rPr lang="en-US" dirty="0"/>
              <a:t>: On April 27, 1926, T. D. Weldon said, “Rum thing … All that stuff of Frazer’s about the Dying God. Rum thing. It almost looks as if it had really happened once.”</a:t>
            </a:r>
          </a:p>
        </p:txBody>
      </p:sp>
    </p:spTree>
    <p:extLst>
      <p:ext uri="{BB962C8B-B14F-4D97-AF65-F5344CB8AC3E}">
        <p14:creationId xmlns:p14="http://schemas.microsoft.com/office/powerpoint/2010/main" val="200991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a:t>Words, Weldon, and Whiskey</a:t>
            </a:r>
          </a:p>
        </p:txBody>
      </p:sp>
      <p:sp>
        <p:nvSpPr>
          <p:cNvPr id="3" name="Content Placeholder 2"/>
          <p:cNvSpPr>
            <a:spLocks noGrp="1"/>
          </p:cNvSpPr>
          <p:nvPr>
            <p:ph idx="1"/>
          </p:nvPr>
        </p:nvSpPr>
        <p:spPr>
          <a:xfrm>
            <a:off x="457200" y="1828800"/>
            <a:ext cx="8229600" cy="4745736"/>
          </a:xfrm>
        </p:spPr>
        <p:txBody>
          <a:bodyPr>
            <a:normAutofit/>
          </a:bodyPr>
          <a:lstStyle/>
          <a:p>
            <a:r>
              <a:rPr lang="en-US" dirty="0"/>
              <a:t>Lewis: “To understand the shattering impact of it, you would need to know the man (who has certainly never since shown any interest in Christianity). If he, the cynic of cynics, the toughest of the toughs, were not—as I would still have put it—‘safe,’ where could I turn? Was there then no escape?”</a:t>
            </a:r>
          </a:p>
        </p:txBody>
      </p:sp>
    </p:spTree>
    <p:extLst>
      <p:ext uri="{BB962C8B-B14F-4D97-AF65-F5344CB8AC3E}">
        <p14:creationId xmlns:p14="http://schemas.microsoft.com/office/powerpoint/2010/main" val="371980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r>
              <a:rPr lang="en-US" dirty="0"/>
              <a:t>As a result, Lewis reexamined the New Testament Gospels, especially the Gospel of John.</a:t>
            </a:r>
          </a:p>
          <a:p>
            <a:r>
              <a:rPr lang="en-US" dirty="0"/>
              <a:t>“The Great War” with Owen Barfield about the nature of truth and the role of the imagination</a:t>
            </a:r>
          </a:p>
          <a:p>
            <a:r>
              <a:rPr lang="en-US" dirty="0"/>
              <a:t>The death of Albert Lewis on September 25, 1929, whom he and his brother Warren had treated abominably</a:t>
            </a:r>
          </a:p>
          <a:p>
            <a:r>
              <a:rPr lang="en-US" dirty="0"/>
              <a:t>Remorse over the way he had treated his father, and even more so a year later when he saw how lovingly a friend treated his own father</a:t>
            </a:r>
          </a:p>
        </p:txBody>
      </p:sp>
    </p:spTree>
    <p:extLst>
      <p:ext uri="{BB962C8B-B14F-4D97-AF65-F5344CB8AC3E}">
        <p14:creationId xmlns:p14="http://schemas.microsoft.com/office/powerpoint/2010/main" val="59607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“zoo of lusts” experience, especially his pride—January 1930</a:t>
            </a:r>
          </a:p>
          <a:p>
            <a:r>
              <a:rPr lang="en-US" dirty="0"/>
              <a:t>Later he would write that spiritual sins are far worse than the sins of the flesh and state that a prostitute might be far closer to heaven than a self-righteous prig who regularly attends church. (</a:t>
            </a:r>
            <a:r>
              <a:rPr lang="en-US" i="1" dirty="0"/>
              <a:t>Mere Christianity</a:t>
            </a:r>
            <a:r>
              <a:rPr lang="en-US" dirty="0"/>
              <a:t>)</a:t>
            </a:r>
          </a:p>
        </p:txBody>
      </p:sp>
    </p:spTree>
    <p:extLst>
      <p:ext uri="{BB962C8B-B14F-4D97-AF65-F5344CB8AC3E}">
        <p14:creationId xmlns:p14="http://schemas.microsoft.com/office/powerpoint/2010/main" val="673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Unbuckling</a:t>
            </a:r>
          </a:p>
        </p:txBody>
      </p:sp>
      <p:sp>
        <p:nvSpPr>
          <p:cNvPr id="3" name="Content Placeholder 2"/>
          <p:cNvSpPr>
            <a:spLocks noGrp="1"/>
          </p:cNvSpPr>
          <p:nvPr>
            <p:ph idx="1"/>
          </p:nvPr>
        </p:nvSpPr>
        <p:spPr/>
        <p:txBody>
          <a:bodyPr/>
          <a:lstStyle/>
          <a:p>
            <a:r>
              <a:rPr lang="en-US" dirty="0"/>
              <a:t>Probably on January 30, 1930.</a:t>
            </a:r>
          </a:p>
          <a:p>
            <a:r>
              <a:rPr lang="en-US" dirty="0"/>
              <a:t>“I was going up Headington Hill on the top of a bus.”</a:t>
            </a:r>
          </a:p>
          <a:p>
            <a:r>
              <a:rPr lang="en-US" dirty="0"/>
              <a:t>“I was holding something at bay.”</a:t>
            </a:r>
          </a:p>
          <a:p>
            <a:r>
              <a:rPr lang="en-US" dirty="0"/>
              <a:t>A choice: unbuckle the armor or keep it on.</a:t>
            </a:r>
          </a:p>
          <a:p>
            <a:r>
              <a:rPr lang="en-US" dirty="0"/>
              <a:t>He chose to unbuckle, a completely free choice.</a:t>
            </a:r>
          </a:p>
          <a:p>
            <a:r>
              <a:rPr lang="en-US" dirty="0"/>
              <a:t>Then a melting at the imaginative level.</a:t>
            </a:r>
          </a:p>
          <a:p>
            <a:r>
              <a:rPr lang="en-US" dirty="0"/>
              <a:t>Similar to the decision to apologize or stand my ground when I know I am wrong.</a:t>
            </a:r>
          </a:p>
        </p:txBody>
      </p:sp>
    </p:spTree>
    <p:extLst>
      <p:ext uri="{BB962C8B-B14F-4D97-AF65-F5344CB8AC3E}">
        <p14:creationId xmlns:p14="http://schemas.microsoft.com/office/powerpoint/2010/main" val="76511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p:txBody>
          <a:bodyPr>
            <a:normAutofit fontScale="92500" lnSpcReduction="10000"/>
          </a:bodyPr>
          <a:lstStyle/>
          <a:p>
            <a:r>
              <a:rPr lang="en-US" dirty="0"/>
              <a:t>Chronological by day, month, and year</a:t>
            </a:r>
          </a:p>
          <a:p>
            <a:r>
              <a:rPr lang="en-US" dirty="0"/>
              <a:t>Lists the number of entries for each year</a:t>
            </a:r>
          </a:p>
          <a:p>
            <a:r>
              <a:rPr lang="en-US" dirty="0"/>
              <a:t>Lists the location of each brother at the start of each month</a:t>
            </a:r>
          </a:p>
          <a:p>
            <a:r>
              <a:rPr lang="en-US" dirty="0"/>
              <a:t>Places in bold type important events</a:t>
            </a:r>
          </a:p>
          <a:p>
            <a:r>
              <a:rPr lang="en-US" dirty="0"/>
              <a:t>Underlines the name of </a:t>
            </a:r>
            <a:r>
              <a:rPr lang="en-US" u="sng" dirty="0"/>
              <a:t>Jack</a:t>
            </a:r>
            <a:r>
              <a:rPr lang="en-US" dirty="0"/>
              <a:t> and </a:t>
            </a:r>
            <a:r>
              <a:rPr lang="en-US" u="sng" dirty="0"/>
              <a:t>Warren</a:t>
            </a:r>
            <a:r>
              <a:rPr lang="en-US" dirty="0"/>
              <a:t> the first time they are used in each date</a:t>
            </a:r>
          </a:p>
          <a:p>
            <a:r>
              <a:rPr lang="en-US" dirty="0"/>
              <a:t>Includes some brief biographical information about many names</a:t>
            </a:r>
          </a:p>
          <a:p>
            <a:r>
              <a:rPr lang="en-US" dirty="0"/>
              <a:t>Includes the year of publication of many books that Jack read</a:t>
            </a:r>
          </a:p>
        </p:txBody>
      </p:sp>
    </p:spTree>
    <p:extLst>
      <p:ext uri="{BB962C8B-B14F-4D97-AF65-F5344CB8AC3E}">
        <p14:creationId xmlns:p14="http://schemas.microsoft.com/office/powerpoint/2010/main" val="36600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Sidebar: Alan Griffiths</a:t>
            </a:r>
          </a:p>
        </p:txBody>
      </p:sp>
      <p:sp>
        <p:nvSpPr>
          <p:cNvPr id="3" name="Content Placeholder 2"/>
          <p:cNvSpPr>
            <a:spLocks noGrp="1"/>
          </p:cNvSpPr>
          <p:nvPr>
            <p:ph idx="1"/>
          </p:nvPr>
        </p:nvSpPr>
        <p:spPr/>
        <p:txBody>
          <a:bodyPr>
            <a:normAutofit fontScale="92500" lnSpcReduction="10000"/>
          </a:bodyPr>
          <a:lstStyle/>
          <a:p>
            <a:r>
              <a:rPr lang="en-US" dirty="0"/>
              <a:t>Lewis’s former student (1927-1929) and “chief companion” on the road to faith.</a:t>
            </a:r>
          </a:p>
          <a:p>
            <a:r>
              <a:rPr lang="en-US" dirty="0"/>
              <a:t>Because of the long-standing “Great War” between Owen Barfield and Lewis, Lewis wrote a defense of his Idealist position.</a:t>
            </a:r>
          </a:p>
          <a:p>
            <a:r>
              <a:rPr lang="en-US" dirty="0"/>
              <a:t>He lent this defense to Griffiths in 1928, and that defense convinced Griffiths to become an Idealist, which holds that there is a Mind behind the universe.</a:t>
            </a:r>
          </a:p>
          <a:p>
            <a:r>
              <a:rPr lang="en-US" dirty="0"/>
              <a:t>Griffiths was also an atheist who was taking the same steps Lewis was taking at this time.</a:t>
            </a:r>
          </a:p>
        </p:txBody>
      </p:sp>
    </p:spTree>
    <p:extLst>
      <p:ext uri="{BB962C8B-B14F-4D97-AF65-F5344CB8AC3E}">
        <p14:creationId xmlns:p14="http://schemas.microsoft.com/office/powerpoint/2010/main" val="117096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r>
              <a:rPr lang="en-US" sz="4800" dirty="0"/>
              <a:t>The Third Move</a:t>
            </a:r>
            <a:endParaRPr lang="en-US" dirty="0"/>
          </a:p>
        </p:txBody>
      </p:sp>
      <p:sp>
        <p:nvSpPr>
          <p:cNvPr id="3" name="Content Placeholder 2"/>
          <p:cNvSpPr>
            <a:spLocks noGrp="1"/>
          </p:cNvSpPr>
          <p:nvPr>
            <p:ph sz="half" idx="1"/>
          </p:nvPr>
        </p:nvSpPr>
        <p:spPr>
          <a:xfrm>
            <a:off x="76200" y="1905000"/>
            <a:ext cx="4419600" cy="4525963"/>
          </a:xfrm>
        </p:spPr>
        <p:txBody>
          <a:bodyPr>
            <a:noAutofit/>
          </a:bodyPr>
          <a:lstStyle/>
          <a:p>
            <a:pPr marL="571500" indent="-457200">
              <a:buFont typeface="+mj-lt"/>
              <a:buAutoNum type="arabicPeriod"/>
            </a:pPr>
            <a:r>
              <a:rPr lang="en-US" sz="2100" u="sng" dirty="0"/>
              <a:t>Check</a:t>
            </a:r>
            <a:r>
              <a:rPr lang="en-US" sz="2100" dirty="0"/>
              <a:t>: Lewis connected his idea of Joy with the Absolute</a:t>
            </a:r>
          </a:p>
          <a:p>
            <a:pPr marL="571500" indent="-457200">
              <a:buFont typeface="+mj-lt"/>
              <a:buAutoNum type="arabicPeriod"/>
            </a:pPr>
            <a:r>
              <a:rPr lang="en-US" sz="2100" u="sng" dirty="0"/>
              <a:t>Date</a:t>
            </a:r>
            <a:r>
              <a:rPr lang="en-US" sz="2100" dirty="0"/>
              <a:t>: February 3, 1930</a:t>
            </a:r>
          </a:p>
          <a:p>
            <a:pPr marL="566928" indent="-457200">
              <a:buFont typeface="+mj-lt"/>
              <a:buAutoNum type="arabicPeriod"/>
            </a:pPr>
            <a:r>
              <a:rPr lang="en-US" sz="2100" dirty="0"/>
              <a:t>Lewis wrote to Owen Barfield: “Terrible things are happening to me. The ‘Spirit’ or ‘Real I’ is showing an alarming tendency to become much more personal and is taking the offensive, and behaving just like God. You’d better come on Monday at the latest or I may have entered a monastery.”</a:t>
            </a:r>
          </a:p>
        </p:txBody>
      </p:sp>
      <p:sp>
        <p:nvSpPr>
          <p:cNvPr id="4" name="Content Placeholder 3"/>
          <p:cNvSpPr>
            <a:spLocks noGrp="1"/>
          </p:cNvSpPr>
          <p:nvPr>
            <p:ph sz="half" idx="2"/>
          </p:nvPr>
        </p:nvSpPr>
        <p:spPr/>
        <p:txBody>
          <a:bodyPr>
            <a:normAutofit/>
          </a:bodyPr>
          <a:lstStyle/>
          <a:p>
            <a:endParaRPr lang="en-US" dirty="0"/>
          </a:p>
        </p:txBody>
      </p:sp>
      <p:pic>
        <p:nvPicPr>
          <p:cNvPr id="4098" name="Picture 2" descr="http://d37rcl8t6g8sj5.cloudfront.net/wp-content/uploads/anderson_ch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9" y="2667000"/>
            <a:ext cx="4414603" cy="33661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91000" y="6629400"/>
            <a:ext cx="304800" cy="369332"/>
          </a:xfrm>
          <a:prstGeom prst="rect">
            <a:avLst/>
          </a:prstGeom>
          <a:noFill/>
        </p:spPr>
        <p:txBody>
          <a:bodyPr wrap="square" rtlCol="0">
            <a:spAutoFit/>
          </a:bodyPr>
          <a:lstStyle/>
          <a:p>
            <a:endParaRPr lang="en-US"/>
          </a:p>
        </p:txBody>
      </p:sp>
      <p:sp>
        <p:nvSpPr>
          <p:cNvPr id="6" name="TextBox 5"/>
          <p:cNvSpPr txBox="1"/>
          <p:nvPr/>
        </p:nvSpPr>
        <p:spPr>
          <a:xfrm>
            <a:off x="838200" y="6280850"/>
            <a:ext cx="990600" cy="276999"/>
          </a:xfrm>
          <a:prstGeom prst="rect">
            <a:avLst/>
          </a:prstGeom>
          <a:noFill/>
        </p:spPr>
        <p:txBody>
          <a:bodyPr wrap="square" rtlCol="0">
            <a:spAutoFit/>
          </a:bodyPr>
          <a:lstStyle/>
          <a:p>
            <a:pPr algn="ctr"/>
            <a:r>
              <a:rPr lang="en-US" sz="1200" dirty="0"/>
              <a:t>41/54</a:t>
            </a:r>
          </a:p>
        </p:txBody>
      </p:sp>
    </p:spTree>
    <p:extLst>
      <p:ext uri="{BB962C8B-B14F-4D97-AF65-F5344CB8AC3E}">
        <p14:creationId xmlns:p14="http://schemas.microsoft.com/office/powerpoint/2010/main" val="118323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Chess Game to a Fox Hunt</a:t>
            </a:r>
          </a:p>
        </p:txBody>
      </p:sp>
      <p:sp>
        <p:nvSpPr>
          <p:cNvPr id="3" name="Content Placeholder 2"/>
          <p:cNvSpPr>
            <a:spLocks noGrp="1"/>
          </p:cNvSpPr>
          <p:nvPr>
            <p:ph sz="half" idx="1"/>
          </p:nvPr>
        </p:nvSpPr>
        <p:spPr>
          <a:xfrm>
            <a:off x="307975" y="2133601"/>
            <a:ext cx="4038600" cy="4724400"/>
          </a:xfrm>
        </p:spPr>
        <p:txBody>
          <a:bodyPr>
            <a:normAutofit fontScale="92500" lnSpcReduction="10000"/>
          </a:bodyPr>
          <a:lstStyle/>
          <a:p>
            <a:r>
              <a:rPr lang="en-US" sz="2800" dirty="0"/>
              <a:t>“The fox had been dislodged from Hegelian Wood and was now running in the open.”</a:t>
            </a:r>
          </a:p>
          <a:p>
            <a:r>
              <a:rPr lang="en-US" sz="2800" dirty="0"/>
              <a:t>In other words, Lewis (the fox) could no longer hide in the woods (confusion) of Hegel’s Idealism.</a:t>
            </a:r>
          </a:p>
          <a:p>
            <a:r>
              <a:rPr lang="en-US" sz="2800" dirty="0"/>
              <a:t>Shortly after the unbuckling.</a:t>
            </a:r>
          </a:p>
        </p:txBody>
      </p:sp>
      <p:sp>
        <p:nvSpPr>
          <p:cNvPr id="4" name="Content Placeholder 3"/>
          <p:cNvSpPr>
            <a:spLocks noGrp="1"/>
          </p:cNvSpPr>
          <p:nvPr>
            <p:ph sz="half" idx="2"/>
          </p:nvPr>
        </p:nvSpPr>
        <p:spPr/>
        <p:txBody>
          <a:bodyPr>
            <a:normAutofit/>
          </a:bodyPr>
          <a:lstStyle/>
          <a:p>
            <a:endParaRPr lang="en-US"/>
          </a:p>
        </p:txBody>
      </p:sp>
      <p:sp>
        <p:nvSpPr>
          <p:cNvPr id="5" name="AutoShape 2" descr="data:image/jpeg;base64,/9j/4AAQSkZJRgABAQAAAQABAAD/2wCEAAkGBxQTEhUUExQWFhUWGRobGBcYGBoaGBwYIBsZHB4cGhscHigiHR4lGyAYIjEhJSotLi4uICAzOTMsNygtLiwBCgoKDg0OGxAQGzckICQ0LDQsLCwsLCwsLDQsNCwvNDQsNCwsLCwsLCwsLCwsLCwsLCwsLCwsLCwsLCwsLCwsLP/AABEIALEBHQMBIgACEQEDEQH/xAAbAAACAgMBAAAAAAAAAAAAAAAEBQMGAAECB//EAD4QAAIBAwMCBAQDBgUEAgMBAAECEQMSIQAEMSJBBRNRYQYycYFCkaEHFCNSscEzYnLR8BUkguGS8UNTwhb/xAAaAQADAQEBAQAAAAAAAAAAAAABAgMABAUG/8QALBEAAgIBBAAFAgYDAAAAAAAAAAECESEDEjFBBCJRYfAycRMUQoGRwQWhsf/aAAwDAQACEQMRAD8A8/2ZFSr8twt9Je0CW7AThjGBzkDW/EpNYmmVVeFI6AFOO+cTEn+XT3y6a06iwwasBKiAxQTMC6UL46f5XMTgBRuKqgQoC201JWGJmZyfeUAKmcCcZPGneUXa6O/DKWUe60FiIEgTBPBOD2ET/bTA0AZd1vBgdbTEvSU2zOZbnmFPfUPhlENTBVQTADzJ4LEMFPzAgkXDi0jBktNu6ZAypQMRYbV61hOqmYyQrExiMxObUbyMlg1S2y2F6AW3y2LAqhZrQIM2BgZuMKQARF3Elbvw9WLMqsjuxkjqXzQBlYGLstdBhiRjUXhG4M2/w0Qgk01BhzJJK3Et8qx0sZgdidEUqx6kLQzlVA6cQCzYAjrIjmRJmSZ1pPJkje48Np1IZdupf+YFgAWJknLBoY4AHBjMEaB3Ph9lpN7KMNLFyALZibT3EEXKbuRMadqlrGz5ZGFAlrnCxIJIECp3zaMevG5UFQa8larurKAVKsuSxM4aWWVJtwSYInSqTC0hdtrilRFLEAimpBpFjcbSMjzFW3MARnkZ1xXpnJqNe05ZoIlsljjJLTnIAAiMaMRadOUKBGDF71NT5VFsESYeOojPzTEZMFagEEGerBYkhQSFICkwWjmYOCp7xot5MQUKVO1zC5bA5EmALFjmZyeJ/KSnUB72CWMKAAWhoIXABMwYOR6RpcokBiZBumAxZW5B6okEQcTz211TrySoU9IYgTIIWWyT/XRoFj3w/cKSvmA2PV6gIwscAEWiSMNP3xqJWRovqUkImUY07FHHQLhdB5AFxOYPGuxRir5fNNBZDtN3Ekk4UXFiM4u9saqjaiS1FLoBpWsQpibpUkzJgc4jHJ0FTGF9Pf0qhCgNxOYMsBn5VQ/KJz95I1MNzSUNaCIAOe4gkngYxxnmJOu6SKM0kOW5VYI+jCBj6kn20VvmOSAtrHEnjnp5P/BoPkyOdzUV2CqQEVRdcplhECI5Yn++sFXJP/5B5g+WQtxIMAjHINp7iewOtLbfYqsxESzenzYA4HE64akVItgqCRgz6mM+06VIJMjuFAJaJFy4hRntADfiEY7Zzobf7Muh6siIUYEyCTg+n1PGiabKh6QxkBiWyFyOJGZAHBxknkTJtlgklpBHcElQPlBEYOSc8/Ya3BgI1mBXzWYW9PdmAnNwKgsMc3ZI7YnY3FwlcoDBYAgkAGeiZNqySBJAEznM+72huFSTBtJZYAE+qjn6D2+uuqHh1YBjY9gMlVXzIugGCr9OIznt9dbAKZ0KqMQWKMsQvEEwIXBlSeeZB7jUNSl8x4ZRkBpIXNokzBgjqU8SDrBs36QaagGLnZGUKvJFwI/DkQwMxnQNMuoy4LLKxOemcGB6/i/PvO6MdshhoN0KZBIJgm0xHfntxnXezpg5mMgjmQwn6AnBOM4M9tTbbxeLlqUxa3SoJQoWNqzcwg4mQfUEDnUbbpHUoCqMQQpJ72so+dVxBYiSc2gHOdTBaFXiW0tdbSZNxHBFsZzEH1j/AH1uruTeFeGBUWHHynMHtnOffRm2p9SJUDN5RF6sLGIZuBcMQQPmgcHAM6D3pV2LGIPPIUNmGg57rOPX0OqJ9MVgNHbvSlSpakxCshOcm0Xe8kQRwdOKG3C5Uh0gMpmM4lfrKjOgyPMFoBuVuIMGAIGD8xIPPofpo3w4zt2SRh1CngAeqn1j/k40ZvAUBlA9MpwxYnPdjBJk85WI9z65k8E2oLo7BWRVaZ4ugYIP29tT1qyy6kABwVDsJA+U3KuMhx+X1gDUqhFJ/La25oMEEFVBIkexjI9fzF4o1KxXuNl1lQZaDGIDEAEWwfnI5GZmeddeHeHgE+ZOY6s4WCzEzmSoj76nDxexwVgtx0kmFJmB7c+uPQ/clxQZVAAaCCXQwFOQSGkNmI/ECInnTuTqhUldi7Z7m96lSocxdHMRAAH0Hf21ItZqfThiPmMTk5jI7T+c6n8N2AwzyoZZGQbmm09oCyVH5alqWA9MwcwCJH+osRJ/57lW1eBqwC1N4pQGRf8AIGVABIgC6YF0EdWI551N+7qqjzmp+ZM/iDvTJBBN5Q3kBiGuggAckHS7YMFZkYCDJUgj5gCVume2MZ4wdMaG0daigkraf4bC1XU4ZbJNtVQwuAPPZgDlqSF5HHhVMVEAVHtAOC8kkoVLZEKMqZXIxngag8VU0aXVdJJYg8vCpYTwbgQ8z8ogRBExpt6SIGSnT5DfIHKHtCsDNP8Almf5ctBJAKH+E3QrELcmAKsENCg5BQkHthBDWw86yP0R7GrytR/4VwCuyqx8thnDGMCODJwDMY5XxASoqEAkrDKJaAysCfmxDM56vYSOnXPhe3lVQXF0jqUB0IJaDbUXiS54P0GtqadPpLECVkMbCVlmI6rQRcCCAADAnRsAZvAppkRhuodBuEkcHmB1GD6j7sdupCiVFyLcj1SrK9xZmtu/FgODOFfmdDs6leoMbeWJEmYFsYCyY47wcjBA2lFmQNVOPxR/lgKQFEWhSFAAAACgDABRDEq0ygLKXiSSkkuhVSAzAEQAemQSG8w4GAI61W1nta0mer5mMHk5xIzEYn30QrxdK9digSSxAEOJAwuWVmHBCdpJ1m/8LB/w16QoVTjBtVRcYF2BkwJ+mtYaBa5Fq+RZABufquLcEznmeQREDQsstO2AVtki2c4XJ5JN366ZiiUBgsuOCMnv2+mO2DqV6T4ueDTTGeZYMIInEhjyOPprJgaAfD6wreZ5kCokNAWVCxAJyIExP354J9Dw5qha95hQSPlAJ4QgLFxP4TkfXgN94Vq1VeowtUp5TMYYtbBUcdKevf0k6i/6gIVaQuK9ohV+vAmO/Oi0+jIOTbMrDpwASIaSe2JGAc49tSNVcEWiJOTJuVQYLEdoJH1MDUVKlWsv81UaMqKYZYHHUTJ5MiNc0/NgAGmWJOSGPEMDE2giW4/rnQoNmm23W7SIgggs09jgjjHca1U2dthBiWwCWgZPIzP10fUjlV6lWWAkgheSB6jn6DvGhnrDi4uP5FBUhvwyxEWZOAT2BIBOiE5rCTZeoRZ6pJuP/ABx7aL2bYLSLbgYAILKBibjgiGOOZnS+hvLWIxZgAASDGI4gEScjPuJ0SGBPRco5MELBMj1mcA49OANK0A3WqhjOB9SMf0EwDrrabcWVLum1ukAHkxGMYgEz6RrpKtMgl7WJgRwZIPIBEd+B/6iWuKdIiFEMYg+hOASTxcJERkaASDcbdJifwQCArHpCxkHiCMTqHbIgRyWhuAQB1A9ypPIIHAPMz6zVFYNlSJiWVSFIK4JlRMgY4mDoWk7fiCL6mQSIOCwUESJ4wdMgNhVUgoxWbiRC/hKxn5jiW9Iyx50urbAMYFIccKoOYHdDJ+pjnU1cVL7He1fxFUBgEcm4kd8RGuRSCOEL1EJ6GF8EAg8QPlPEH01ljKFZFSRqalqR4lbCZ6IM4+YAkkcn8WNQF5AABWqDkfzHvB47j/bTnxPZpSl0NUmm4DfxGIm0MQTd0zI9vy0gegHUm43A5uXEGeIGM9v10YuwNEVbclFk8lqZM9xD5/MZIz29dM6VTyKQuEA1XDW/MwFMDB4tIbsNKqW4ZDErVTE0qksuP6GboKmc89tHVmWtTQSFfsGFlvoKZB6qcSOolgY51RpCphHmq5JapBJgSpTuYXAtACR9Iz3OpnpobmU+ZctoPSBHLGAZP1xg4ONR7EmkLvLDWyLldfUznAuBLDBPOY1FV8Sg8WgNcFPUvEdiVB4HH1kalWaHvAD4jWLsE6GQMxCp0yZ+bPzAwuSTgdpJJiUCUpDLDoDDILMCfXgiVLAxjuNDrtkCIwva82h56FAjBAabs4BgdwSNZT2Lgky6lV6ZORPSO2cGcZxGqt9CII8PqoawDfwzJi4xaOnpmPlIu+U8xMzqLxPaLUdizKjXNK3AxnECTAgA5z7cTp9xUFIrLA/P0gWMsMXZ1zJAEK3AF+AZJW/u9NiStfyp7MGGO3+FIJ57DtrKPYWznYVixBllyCXDBQ0R0mcSMy0/rEu6KhWa5pDmblAJanIkAXAopUqSWklZAEFjqvNSyGUlREQ/wCE+mBEGSQQOOY1Y6JY0KFQQW/iU5Vo9GMsrDqtZFAnETPo8xYhNCs0BxCKhZWEkRJkDJYhiIzx08em6YtqKLbgrgMgsUzwxJgW4emZPZeI5gSvIc01ckGGqHy3piQEADFYAkR+IiDHOMS+qRUkMbYdckSBCmR2kIZ6SMFTIFsayPYVsat16heAwp46VApsIu9CoZpMG4kmBJ0PWa4Xs6rSXPmAEgl/mCgTe0ThcCMECNEi/wAo2pTAIYslS4uQCEHJKkXKoEACVBFuoEru1SUe405LUyomwgHy0WTC3gLC8ggn5ROXIWGitesK9gNqmw3QMzJH+KOqDxxIiI10u3gusBerDSVERIM8GT1SCQADJGCR/CqFrhmYwFDySAvBVgREEDJA9PrIIqOA0lrzIJMSbgsEmQOqPXm09gNAKJdxS6h5xJ4E9NtpyY4GZM47EDGp9zRLqGKgLEgtGelSSIEEXN7n11FTCgBblz8rNMXHk2AznER6D5jofc7knqcqxbIK2nE5iJIXOVkYPbSjBLgBAxBEjkccwI7sYn8xoOhuAILAe4GM5AEEGJMAx3mNFtVGKhb5piI6j1Ty2cmCDnpnMAaTWGq3VcqycGRlZAhezD14GedFIDYf4XSMVXZVmq8BjEi3LH6FiB7wfTU+7Q2cQF9COI9P+c6j3NWkqoAQVUG0MZCpzA9Wukz765pboOQUDNBFxUSuf8zRnkc+ut7hWDe12soVAOT9IWJEd/X7anSkQvPTBXBj05GpKVdgkuTTIwG5EyQTjAjI5760lFbgV6gCLmiVZc4xP3n30LMbFN1t4JVpVuSSPWP78jQ77ImoRSli0sFEyVMzjvGcfXRNTdEeuR/KBP1/29+Nc0CAthMAM0qZiZ/vj01kzAz0oDTJa04gGT2M8qcSdC1azY4BNsduA0iZjJkk/XOdM9/KsflMC4W4gdh2Pr+WgGoBqZK9zwVniQMz2lvz08QMJ2VVWDKVHIJdR8pECRGCRLSTyCRrjfFfKtp/KQVVsqWyCWaQMzHaBIAwskeWAFpuZo6ZgXCRz2PfHoNZt6gKFahIqkkwZxItJB5BwORys6FABKfijCl5dZWCjpVgINoIMA8NBAMfrqfatJLm2orqeruOxkHhufb0OpNxtEPR1MryLwPlOO3Zefz40sK+QpEhWmASGn1kEG0j6jvo0nwDgd7yotSmafJhTPykx6GTKz2In6aGp06dUEGfMpmZMyQDxg5gaK2hXcKseX5qYgNFysuYnIyOPU49lm2YiupW5XiIIj8MczmfcfnoZCENuXWpVZItZcAkGZKgqwOcrJB7RzoTdsttRwZA+gJj1AA/OMx240YyeWr1LSP8NwABAFrL2+UgsfuBjSRtypkBWkqZ/lYevqDOjFWBiq289OJkkTEd8as3iWxXy9opwXpHtyZkEkf1H66r5oqApnk8d/Xvqzb+k1u2C5ZVBW4iIkmPfvx6EarqNYEj2aprXoBhIqopQkMYbJYzf7OrfNj30D4vXWpLIzKxHyVAVYy1twPysMnIPY+mmGyo1Kv7w/BSqLrWZUuLscIoyAScMxgcemg/EaNNSVtUFly1qA3AlmOBzj5hkyQdRVXnkZp1gB28BlRkZWCm+OgnJI55gev/AL03amzOgksT0h2gHEMoMdEtMfNkxEnGke73tSFbzS5Qwl0kqoCkW1OQFhQF7RjXW+qlqCComL6gZh1ZApMJM5kM8/8AoaptvkVOiJHqIRIFhJkngE8xwVcAHpMHkEal8N8OJumk1WCADTgmOQTLDBBEH6g5GhE3AViUzTxKyQGjgsoIyJx6alrbu5EW1ISYIUEkGPmJBk47Rp3fQFXZ2ltSkodlCrlVVXNQC4rbmymMkAEsYER6ab7HwxVrrSe8oIwWuVajOikAABZtJEx79tC7GxbmZZwWyRBAyqqsHJFt0kgQByDp0LbqLqzCFLuIuAWMLyLWVgMk4Vg3cnSTk7oZIX7KofL3DkB7qlMXMCpLE1bhJzOFIGeYnpwPUADllZgIlYUBeOeen8JiM9o0dtbb7Qg8y9FQBS0L1K4BAwZtJkcrProfeFLwBaVIEhOIPSewFoIkEYxxOlXIRptd4tVqiEB/LBSBAf51AKPBYKou5lRiABnXNBttdersWCi9VLeYxggoeaZHJvWpOIsaCdKvB3IoVatRVg1As4HVazmSckG6054bvEE1lVqlM0QWS9CWcE+aAXNxu7BSojtDc863FmDfE6cpIhljKmAwLCYMNJgd1xmSAQQBd3XsciGVnUiCIzJIWZOQJHPzA+w0YpcPEUzIBBjA6ahNpDCR0GJmGg9zIFTbt0XESLSLQFDAgFbQVABiDHCkxwBpEMTUALemT1SO5kockt+FSAR2BVftJXqIjqxJCqZHBkEk2xInkiB6nQNSoKTMHqMrBpg9iQGBgGQRkHHsdQ0PFKVKn/DSSeHKpIYRyTJx6YnHpptrNaJNzXDMlNA1oJvuU5LAhmt56UEiPTjGmPiSgTTR71UQgxAByZ4IbPrpT4BUbzPOZLmBLXHuSD29/X0nTCtVVgMWEkNgYyPTQfNGXFke3pJMlciBJJbq9TMkD+40bV25UyqgW8gjscSARqBrRDibibWkG1hEYJ7+2sq7gU2CoJByQwH5L7DOD661WEP/AHmGs6SrjpDDBMDIyOoR+U62K8jJ9p78jP8AXW6zBqdqkLePzHoY4E6GpowfriI5BzP30NoSCv8AEG2o1jSquQ4GWCMVHBUYBYkg+mNNBXFt2GmGFvB7g5HodUfxT4Xq1t05DIvmMWFzRA5jPeBj11dfEfCDswduGNRqaoLwpEyAZiTET66pqQiopoVOV5ItzVCiQcNwrREkgckYJyIB7ye2h18URIX5Gz8wJAMTaD2PvoV6VaqCrC0KQQ3a3Pzek6D3jEm20ADueT/uY76VR6C2Heazrjy0YSRKMxt9YUdtRHfKVAvaqwkyBakg9IM5jueO3Gg0rhT1DgyIMZ7T6a7pbwQFqFOrgsMj1yO/1nTbRbFu8+LbJRaYdhEuWIHuoVe3vOmOz3i7mkCykqpMmOpZ9G/sdQVvBNu0jy8sZm5pz7mD+mjdt4L+70GQQzXkkPIdTCALC4MZlvUkQIy89ijjkb8PU+51+6rTNtymmRF/4lJghiASQAY7dj30XVSVNSoJKDqIJbjEjuQCPy1C9PoBK2OkhiVxBGCw/EPfS/beJVF/B8qFkJEhgMxjmc6g05LAOBwd0PKamFlcggxxAMd5x3x+uq9W3B6mWgVpiIAVvl7yT9zMY093HXQB6rKrBlAAClrbYkdswB3nSTxQvaokr0SRFvJPYAcj11tPkEgPab6BAuUQODBEdxHtI1bPG0k0WUiwU4DMDJGQDg/QzqiyZETPGrX8Y15obV0ECyDAx0lGEjgxn8tX1Y5VCxeGFV98VFTyzC1WV5BGGCwbsz8wJ950p8SpStSYVoQzDER1XEFQTkx7DPGt7TeF6TioAROHmCuPlJODK4HfjvpdUrZaw9HdSZBxyMcxP21OMGmGUsC1/Ttx9vX++mu1EUyqmceYrZlSAytKweIJOJAM540NUXBZZAAAMe8D8jn7xrS02Kl7jIAtMmYEDHoBgau8k0dfu1zk1FtbEqgiAQOqO+IPOZ9NTUtlVyqPSIU8uon84M/norw5nAAvKZhmtnoXkQTm0Z+mOw1xW3iiLgUJzJW4se7doz2Ej9dJb4Q1IYUgFHl2+UVTzcebYJ6gYuYkenS0m4EAyQaN2jJVqI4MEfIvkp1IzEBSFkKiN8wEkKIk3aTeN7tkNOmZ49S3TcloGMlbQsZ4A+vO93goAUQssFcuWAJDsQIGMWqoU5mWbgiNBRDYZvN4KRqolsPTIRvl6pm9u5YhVkEECIHroCiahBGbgwABHF0rle4kWn0LKRzk7a7qmyU3qoKpZlS1hDUyqMGtYZtckMBDAWuOdGI/lUUrkgVq14T/ACqxu4HHLKJx1IZFgBDwZZOPFvDqnl2wwRAtuDBOAWaBgKoi4+gGMan8FpqPNdwSiC4zCLeYAt5AAApi49MB45EVx9zcAD1FQwWSTdLXGczPIg6J2PxFURWVwGm2CVQFQpEDKEOMRB47ERo7XRtystPi2/akKjW2qFFNVwMX9QmOIV8xm73B1W/Gd9UJIAgGrVS3OAi7eDn1DYxxz7Z4Yaleor1LiquTObSrEB0GPmI4z2jHOjHKKFBIsURcQL2MBTJAiSFXj5rQTpa2v1DyJqfhzut7NAZoBIEnpPVznIAnuT9dGeD7CmCRWa0D6QO+QfmniB6jRTb4NhEUKg+dp9efVjOeD+Q1DtvDVbqZw+T6gQLZMc94H01nJvkyS6G+w3KGDPzTPIkiRC3AEzkgdpPpqHdqGVGIAJuHMAENz9+Ma2CRYFYhRwCskDJBHp30JXMomZgc5EFiGYQ2ee/GMamlkZnYr2C08iYE49snuT6aHr7o0gzMGICyDyQPv+WgvFRVZ1CBsyWIjAkD1OdWL4kalQ2+3aspHnUxcpUFm9GjhZidXUOPcSwLxCtWt21bYyKVdAci+2spAemekz1QRjMt2Gg/GfiVi0CnbUCgVJBAvHzFUIEdufyGmXw74xdtKopUzTWgfMo8MWqIGd1tkWwHDcnAJg9Q1RRVuJJMknJ9Se+nmuqOvwenGTbeS4/D1dHo1NxWdS22YNYyFr7gbQCCtpukSDj0xne6+MXr1S9UCXOSptjgCO0AD/kaqiAeW82y1hWS9xHVNsdJHE3Z4jvqNjCz9vvqco3g79KME5OSTT+YL027UhWQkmQwET+YmRoevv8AbOy31BSLYkhiozgtAMD3A0HR3NOjt6T1MSHjm6RGMfWdOn+FEPlsyq14RmqsG8tVIuN0EcLdOQcY7aXTimrfB5/itPZqyhH4uRRu9oUcq4M59DzwZHIiDI0ElQMADEjuf01dKuyp7lx5VQqzKAkKwphU/hreT8t1pxJIIaZ7IPEfCXUFwEaJLWMtQAiQQSpMEEGQYjT8LJz1bwLth4utBapPVUtAoEiQrlsv6Sq5E9wNV6pVJySST3Oc6LpV5VxJAZeL7RIIYSIN3BhfUjS99ZZ5PZUI6Tez2Lz4Dvg9AgrmmMAEwRHH5xpbTpyQJJnKlcSIIIjv7/TQHgKVPMhRyIJHocGSO2mW1R46VMWzzgWwSQTqEYqLaRz/AOSi3KOo1z/XxFk8J3E06u3sDeVaUg/hJ5z6H+mqr4swIWCcdJEkmB7n5hjTz4Nl69RohTTZC0woJyJHrpTuNgK1rCAS1rLIw05I9QcwNCCUZuzznlFfqSrYJBBweDPbVnrP5mxpNJBp1YJPHUM/nA/4dV3doPMeOxxpht98q7KqhElqiFftn8tdc1aT+xOPZ1u1K7ZFwPMqN+QjI7Zx+Wha9AKr2zAtJB5MtA9tTPUcvQ8ybbA6ggRaZjHofXXR2xqVDTprdKzkRwsxM4yCNIsGZx4bty9KqFEs2PplLf1/vonxg2PYQIQBMcZXqmcySJ4/D7jRXg7ItSlTuB6gzlZIuAhRI5EE/QgaW+PW+Yw73mTkySSefvH20LuQ1VElpVxer+Yqw10898jq5n3nS3co1R2MWicDEAHI49jP30V+/wBtEIJmGH/iSD3951rbE2fw3C5MyJniDkemtlAecDHw3dF1dTBampZGjIYLUsgYzm0R6JjBlB5HV+INHUWi6/MwOewwZMzOm/hO2FlQ23uSiqvoA3mM3Y/Kloj1Ptphtdglbd1GYSBUJchgFBNQCQe4meMaO7a2arQjq7GooF90Y+bAz3k9sRPuNMfEalN1pKKrBqaojKboMJBcLEybVkgd1550X47vWdyVa1kVCOnuAjtH8yq1wAAgRMnshq1VIPJJjrMAGBEBRPAgAzxGss5ZnggtH4ZjBPt/bnTXwbbLUq0zWnygZZjIkDJQMBBYjHtOteEeHtUwtpvIS0uonhiDmQflaY9+NWVqFOhR8guGsdpJm1HaAVVpy0LcSABzluwnOsGjElqbEPTYrS8tOkqowFDXMB75GT30P+4rAIaAIwqyYPUOpsHBBg/ljW224kGCxbFMgnvkHiZJAyMD/wAtdik9Q9ClboxkqCo4BJwDH4j299RRUg8QrK0qtGI4Yvc8mJLBRbEZgD3nW/DfDGM/LxdJ4i5STkjkCAJydNNvtQoBZ1PMmmyhOMhqr4C/6Z5I99DHcoQ1MRGTFNDJEH5mfLeotEaNgoAq7ohyEYjB+a1yBwAC4IW3HHrzqDwrdJVasGR/LpMlPzAeo+Y9sleIU9RA7dxovammgJsGDIJa66QeRhREL2PfUKIBR3lRbP4i1ZIkGbUYmDmDaSImM8arppXwBq2lZBt9i2134bd1PLp1UcLUQyFVQCIHMyqgrg9YM+tN8Z3xqPcSckkA9gTxp/uPEqu/pGm7E16Vz0xgCopVfMSB+OEDr69Y5KjVY8Q21jlbleMXIwZT/pYYI99dMEt1javk09v8lj/ZtWpDd/xWjoawXQDUwLTkAyhfHcwNAePU6abmqtARSDmzJYWwIgmSRzBk/U6j+EkjcCrEigj1j9VH8P8AOqaY++od091mAGACzJ6owMesY99adXQ3hVL6ukE7Te1KKooFN1m4q8srCSQHW6DEsR3F7Zzp7S+BNw1NdwwUJUbhSSEgSFfNwJk8+nJuGqz5TXAATOAB76vfhviO52u2sqNataqjEsskeUFK3GRAIFOD3CRxOo6rqOHkfwtvViqtXw+PlFb+MYpCntgytZLsFDdJIgKSzGcSY7SPoLPT+IPM2e1p02V/JRfNpk/NcOkgTkoaZEcjzljg6q3xZ8OtScVactTqtGTJWqZJWeSCJIOfc+uv3by7USTUJAxyZkAfngabS2vSVO/mRfFub8RLeqfyhur1NiazeZVKAHyaYgi4sSAS+QqFmYgDMnvJFSoVnd2ZGa8ySQSCZ5zr0bb1l2u1isHG4epSoWsRIF7sZYm0SAoJJGUPvqteNURt94KXkq9aDeoLYLsXVVsBl7LRMH5o4AOik2JHU2cCnwwFXQNdkkG224qwINt2JgkZ0ElS1lLCVyDjvGMSO8frq9eHfDBU+fuYp56EJAIJmLj6+i//AEK58RGmKzJTiDbcF4vE/wC4+86Kg1yX1/ELiD4rP2JKPiL1Kfl7Og6VGAvdTcqqAxJuMlTAPJ4BjRVbcHy4uLC49MzjsRqzeFpR8NbburMG3CClUgllnpLPEzEE/TB9ZTfF3w3U2tWkQVsrLcrJJS6YYCQPYxGJ9NScFeFgjPVnqJOcrax+3zkD+GN2ae7onEFrDOfmx/WNNdzvFWvUUKCGLwCMB5JWQO1+NVmobSD3EEesj/3roVWtNWWLXzPafmz99JPTUnZGMqwD+IklyxtBbqheBPaOx9tboIoAWreFaTKAEgxjBgcxrrxlh5hYcMAw+jZ/rI0f8IVx+9U/MggHg8atfksH6qJaaoAT2QIqsfmNNgXn0EcSPppTU8TJR1Pyt2x6jJP0kR76sG8BoUXUKyhKr01qchlBe1BOYj7aqDiYAE/76TTzbYZYJ0rgZUwfUc67eo1Qdif1Puf0/TTZqdKlRVDa4Eloz/EIVZBHYdQA9jqL/pYBUhukN1i4EoZIyRwDwD7jvpt65BsaFVCoVIuF09jx2z/96JRSzEo605AJJqW3GWzz24jGIxkzDuUF8rhe0mT9Pf66Y+F7JXBJIUYAEE9s50XJLIErwS+A7tqdYGkjVGjpAB5wSSBkrAbHppn4/Rv8na0jbUctCkNFzsAirCk/OJJP+X30u+H6Ie96bstVab2gQD1KVYzPZC/GeI0z+J9yqVKldWU1Koalt7WBsowyVaxgnLMaiJwYLN2XUauY11Ei8b3lbznAAakCfLDgW2LC02W4Ao0HlSJuzOgXUilUqYW61FAILEkAsRmbbVYE8dYHrpOarkQ7u3+ok+nqfYaL2m0ZyAgJY4HH99O1Qt2MvCqNRUatNljKQzKZM3CFxBGDP01bCodGqV6NFKbF3CJTKsUn5pSCF/zs2YwDGkRqGk9CiP4h25ZyhIKCsQZJYjKqbenIm4TnWt7vKj5czAgkiSw/zHk86jLzMpFUNtx4mkFbLRkEliYAiFkcC6D+WoE3olYYJ2JybuSFkmSZMgcZ0ooKGBDEAciBBPsI57GD6aKo7hqWUbk5HzLPrBETHfnnW2DbhjutvwGBDATHIHGV9u8j1nXC1FJmChCkfNMiCMdxI+uoG8YDAdIwQAF9CIMT8v8ApmOONC5kmZHYQMA5HftpowA5I78RULRtCi+7qYAyRH6/lqF76Yq0Wx/BqPbzM0TacYyra3XqiAOWkQfqcR7zH1nVu3PhDPSsqVFCojpI6iAQVx0qTGOTro04uiTl5rKF4N4ZRanVrVK5o1KVpohfmZwS0kTMSFEjgme0HKPhwIbctRFVTMJOQZNzMMDJBhZ4IMGRpv4Zs6dDbPVIWpUrFkUlQQtJCQxAYfMzAiewAjk658W8RW2jQVgysUWoyntI8wj0OW540eMItq6ilZH4t5G08NRKSUzV3LEO56ivD2knIsXy+ngPmNVXwlJ6jkA2qSMk9z9p/XWfEW5up0T3qNuK5+r1DSgfQUf10w8sU0pL/KM/WLj+oOnk6RCN/sGfD7LS3lF3B8tarEGCJQA2kTzyNHb2tUamd3XUPRdzRFIMV8trVNI4M2kK6zPzKrQSF1UG3zBhiYPTORyTGdPk8RDbXcUjJWpT4mSHQq6GTzbBX/SzalVS3FL8tIuPhvhdLc7BqtNnNSGrJTYgqpUv5lNekEwQ9pJ7A6oG5bIYHIUHB92zqXwH4zegrApfOFAYIAtoSMKScDk5OSTJJ1JR2V601SIdhTJMBgxhiYHKAXZJ7dpjRcVHCxYXqSnmTuh3+0JvL2tBTLVNyq+YzclKS0yMepqMzXekjudTfs6NlGvvahuqE2CoxkrTRFmD7yFP+gD11n7WfBXRNlVNXzZR6JNsEEMXUQMRa0evT3nVL3m1RdxTptJpgU/YlCL2HtJL/pp4+REn5mOfGvFalcX1puqXGknAp0TgNH879j2A99IKqdQx6Z/57zo/eVi7NUfljJ9AOyj2AwNC7ethlJwVBmYFyyRP5sPqR7626xttHpmx2KbjaUNwesLRqUyucPaEJ7HAmSD9AdNPBg3iO0qbXcAJVJNuD/CrgSpH+VlIOMFX51N+z16I2u1gLCjzDOGNSFUG38Uq9UE/5Qc6XftHq1PCP3Z9s63OHTqUnpp2mmYui5QzLPfEjAARN26M/c813KMpK1FKspIZW5B7g+86M8FCEVEYMxKkqB6jIP6Rrfj1c1K9RyQfNFNzkE3GlTJOODJOl1OoVYFWKtwD2+h0jW6JuGDVoPGs2e78qqrjJBkemuW5OoVGRqqWKEG/jPjLbiBFqjNoMy2eo/mRpXT3JQyvzQQDHEiCR7+h1lQwNQ0Fz76CgkqC227Lz4bSRNiWEhjHVH4pgZ9BP56re4e29RIUE2/fBx2kY058T8SQU3pIT5YZLFOCVCgsT/5yNV6s0jPqSfqdRinbbKSaqiBdOKdBwF8oMRaLiOL8yPsIGl1AAdREgZ/Ltqd/E4JNMFLskAnn69++nnfQqoFVIEETB/8AWi6ewwSB7mNTb7b2PBEznRRoVKNO9/4QYGxiYZgttwVVzJDKMiIJ0HO1aBtp0BUaMwAOdP8AdbRtuVpwpZla48gG50IH0K899VqnVJklTapj8v09NWna7w1iKtWWgBR2wAT/AFj8z9NJqDQQVs0CgsRBzJ5yeeZM5763+7r2EgDv3P8AztrLLiWWIaCVLZ989szE9s648T3KU+VF8COoRBANw94499RWWVwkAb1QpuXM9u8+ml9Xd4/lzk9/+DUdfdXdROeRoWrWYgTntJz+uuqMSDkbp1rTEz7jg6Oo+JkKRjP56X06XeNTUQFZW/lYHt2M6pSJWxvulZLKSk+fWIAUcqCcCex9fTOnHjfxTO4/dEAsY+X5k5FQhlB9xcVxjjVUAZ/3nchmApABWyDe3Son6XsfpHfS2nSZ3pljLnqMnq5kH6zp0qQex2m7YKyMxIpoCoP4ZkkD6sdJ9jSdnLIpawMTAJyVIHH4p4E5OrD4xTpGka85JdKsMJZ2tanaCMZFf1wFMZwlbbMUolKhC4aLQIaQSZXM8YMnAz6ImlkZ2ybdbYM9ZPmFFU26+k01ioR7NVuf/wAtQeJvMRzA/poyg0qDM3S3/wAyW/qdBboi6D21P8S2WUKQtCNJwQD+Q+nro1RapH+Vv6HUNKqPNb6DU5dYP0P2Gs5ZoyiJ6VLqt/zAfrr0T4bopUbyYDQSxOSpulMAg+ix6CdVXxHwtdvuRTdpJFNrvlQX00cciYDMRJjABIHa3/BmxZqtJ/wl1R2GRMSeoSO7Z9tbWeEwafLRB8Ubuq+4rU3WRQdUpAnCSHN59Wa4k/8AiOw1U/E9u7VEeLoRCcgtalqsxXkCe8evoYvHxRbU39YKx/j+WQ2LAwDLDYx+DM9zqm7mgalQPIECBAbOIzJwY9Mew0YSVJgadmq4xpbUSDMSO40zdf6aD3hEa0WGSLl4B8RBVo0lB6S1zEAdPSqBRJJhQ+cfNEcnVo/bxRWoNjIMKKrVXAytOaQJzibiAB3JA1S/hHY+buaLL8qVKTVO0L5iL/UqPv8AXVy/a54hSI/d3k1GTqAI/hhXZknnL4JB7KmM6RSqWDSWEUb4o2drU6yKFpVqdI04JOFpIhmVUhrlJIjuDwRpJWWf000qb7/saFFpLrUqtPKhCKYULnHykkR2HvpPf29dU7JmwPm1CY0R299RgZ0yAQVDMfXW1MDUlUfeNdUqMg+wzo2ah/4NtaO4So7OlOooLqLpZiDxBwJJH20m+ZiR3J+mrDt9l+6eH1qzf4m5NOkqMJASfMaR6lVB/wDjpP4BTVqoBBIhpA5+Ux+saksWx30jVF0KPHzAgD0gzJj9NDbigLiP14n6akpMq1wFMJ0g4OSVFwEAz1SAfodE+I71KUKssssASAPlgHkes6GU8G6yWGt4QlWmtd3KrTBZwsSVGDE4m40+exPpqob/AHjVYLHKi1R/KgmFB7x699XnbUSdjUUSXCOMZ4hh75Kj8zqjLs2uCk+x9jMH+mp6LVfYfVRNskJS0cs3f0jv9xM6e0KBHSQCPQxiAM+/b7xpPtxTDgGfm/NYM/nx99PNlXkF2IugMcns10CPX09NLqWbT9ycui9SrAM89yDE4wQcHHrGku+3oBgi8YYK0+nEgyB7A9tHtWQ0+QTJ7kchmgADJLQDPrI0g8V3AmYySfpGDA+hnT6Ucg1HjBGpJ76P8MakDFYGxo61m9P8wEww9VIyOCDpMa/2OnPwx4U27qGmpCqBLuVZgoMgdKiSfy11NYOZE3iO3ajUam8ShiRkHAIIPoVII9iNC3XHGrX+07wlqVSjXUq+3anTpLUUz/ERIKuOVYgEj2Htqp+HLc+DEcYme0Zx376HVhrNBtI+VTNCpTLpVdWeGwLS4IBQ/MBGPt3B114l4V+71EeZNRblXsBJWARBi4MOAcA6dfBfhytWqoCHa1fmIUWs9txJgQKi0wYk5ECY16DvPg41wErMU8v/AAigWbLepSeGzDwYyTBgnSuTf0lIxS5PKvEdn+77KmrRdWqNW5lrAvl0yfv5wgzwNG/CvgRfb1ne5WBNikR8qeYxj1KcCOB7jTL47+GKe33G3Wu1TyERUBTqaooJOJi2p5jPIyIKx3J34R4VWpUG8uqyUC1RqTCn1CoRxUYNOUUqIxLH21GUXRWLXRWNp4Y53BpUgWKqTaBkqIJgd4ntpZ4pt2UqWUrd6gieMifqNWSpvt5V3iValQ7c2KlOqyWfwGeE4WGi8AwMgZyDKb43NVd3USs97IFVjEKDbcAvaCDPvJ0yg7sO/oS0aJ81V5LQB9SYGnvwzsg+8pU2j/FW4HiFMkGfof8AY8EXwVhU3e2PYBbvszE/pqT4c3Sru23DfJS8ytaSJJWfLSe5LlB+Z7aM03F/YEWkxt8dP/31e9Va1goMT02AoJ9SmY+upNv4lU2+0RabWjcPHuQkXQewJe37N6a9K8Frfv1Bqdxtq0hPQtSmkicoy/MhEAjpYAHnGqp4r4Ruae+pptClRFRRS8oRKKXaoCLul/MZmg9PyjtGpvT8qQ0ZZKyaQqVLpum5geRBJMfUcam8Q8ErrQar5L+WPmcDAAgknuBxnjOnXjXgbbWpTaufKNVwXJUJSnF8WYUHkxiT2Gmnh/iAQtt3ialNqVVnqhPLQoVvQNhpAMhQR37aPHJrxg8yWrIg8+vfQW5ovZcUYKSQGIIUxzBPMe2jfG9maYeCD5VQ07l7khmVgP5WVSRqwftOamakI+KaoFW4t0MqupUnMqGsYE9kP4sOuVXYj7srGy3jBGUTaxWQMXETaCfqeOJg9hqw/F1Nqu93VT5gopO1p/AaVFQ0cxLJMcT99KPh/wAOqCtTLrCrRfdH3pKGN36cauOw31J9ptHrHqtqbWsQrS9JkCtDcTTXymEn+fvrfqx8+UZ8FEp4kH5T6cx7T30zp+CrWJ/da3muMii9M0qpGfkyyOY7Bp9AdTJ8M1GF1OtQfqtHWVZuYNrqAJ9JkT99ehfBfwqlJ6a1NqhqReahqyxKkhjTYEhYBVumPQxpmxFE8jp5478HXY2xtZ+QhF3qJxkek6e/Gm28reVSq2h280IeVv6iDgfiJgRwRrNtsalelU3Fa3b7Z4HmGbntJNtJOXPfAjA7TrXi0ZJdlYcScd9MfDKQepTQ5DMoYeqyJH3411W3FPqSlSVEMdTgPVMZ+YzZPcJHESRMnfA9APvKYPAMn+n99FvBksjP47LP+6rbBK1XZRkB2e1hwOGVox31V69tMgKTd+I5EHuv+5941cfjndg1rVVljbh74NwveruIg+1QDiZ+mk3xd8PVKdes1Lb1htlKsr2OyqGRHILwRALESTiI1lBqKvgDkm2V9KsGR2M6j3hkgTwPWew4068G8BO5SuQKgNOk1UPbNEhRJV2/CT+EgnPbSetsSACCpnsTBH1nRwsgyX34K8QDhlmGCmf6SPzGqnVaGcSYVic8yck/c638JeImnuVH82Dp98SeEBXNYWw1oZATKlyQrGRweO8GPXXJiGo16lr3Qv0KrUBuiCIgf3/2028JLK93JCtA4EWnn6++unoItVyRMF8H1tMcc57jvqarTCJSIi5jHB6QIBJ/mzCjt8/ppnO1QEqYm3ZtWBkxM/f1+moa3VQk8q4+sGf7xoyrtRcbiAMqJ5OYwB/fGh6W2Pl1ARwl33VgDq0WqJtCoHXoHwHv1o0CoIDVGZyxgYUWhRPMWsxjAuGvPtXXwPd+XsldQshn5BgKpDN/5Fbo+o1WbdYEjyO/F/iIVtjvadUYZaL0zj/FFWmAy/6kaSR+EHVI8NJtqWkglCuDBgkSR9hozxuopWbZ86oKqMfmVArgJHGQ1M/+I1x8NbR61cUqYl3wBj68/STpOIj8yPRTs9u+zerRezc0VpVzWYQypVQLDqJ/hrAqW5BKk5BMk/D37QRXY0yaoJYWuUUt002vIROXeOlAIBYcxGqn4FVjbeJvPzbOLAZmSiqT3DIpAj0ftonZ/CyU329amzup3nk1Kbx0KBfcWEEjy7mJxEahFd2VfoEfFnjVSuy1GkUwbqXmASlOWBwCeoFSjHJlT6arHiXiVegRBEFohbrXam0kAkwQr2/fnTj45Q0pprBWk1SkDmS0UarsR2F9Zo+ntqr1tuzwRUFS6x8CDc/Ib/OCCGP+XTR4tmfoiyeO+NM9KiQP8FVtBkrhpyv0Cg/QTqmfEPiL138yp88AMQIlvUjiTyfcnVjTw9mHlzBd1UGJi4gTEieQYxpd4r4X5dR6TG8IwW+LZJBjEmCY4k4B9NUhJIVoU+D7llYREw8E9gVgx75038L26rtKpKgmrUtViMhaZDG30k8/RdLKLDyru6tU7dmFOCfuNPTtKreH7MqIF+4zI6rmUjg+iNgx39daf8GiP/A/Gqu2RWpsi2ISIEwh5gcTJ5+p765+H6m7rTWlmArDzmpkJVyhstCAG9nx054mAZ1WvOK00Y/NaUn/ACzx/Q6JpipSqvTVo8xQtQrgMI794taCO/BnUmrtDpvo9Y+J6NDebFaW7q21qZANRVDOACA5YA25AM5jBInjVD8QrdVHcUvnWRIgiCI+4i4fRtL9pvahEFuioXRW7EpAODBjqXn39NMqPhf7u2yoVhelZtsw7CKjIHT6pdn6jQttZDSRWPFqcO90mQhUyB2AkjPaRGDx9NAfE24FTymBOaaAg5yiilj62A/f76L8VaFMkHEc5mQf7HOhvG9gaVRaDg3IonM5ZFqNHtLHT6bqkCattjbwnfDcbiqD0AbB6KcNISkIvbHoZMYiO06Y06rJtalEvVBNoKEDyz0q3MZIIIwe5ntpP8P7ZKdR3gkLtmP3d6dI/Xpc6ebnadaXAm4oYmOguE+wJxOl1JKwwiJ9rtTcrMzKoUMCpyBhjHocCT6DXp/hfjNMJsK9OnUQVDUdlqEm0EGk5UZwWlx94idKk2iU/wB8qimk0qvl06ZAdUBdzOcHpS0duo6a/EdAECpRCrS2+128woRVuZiIUcfNwNI5YfqF5r0Of2i0NpWejurQ71KZW0/LaGNrsO5+cZn9BoH4x8HG72NPe01Kvt0CVEiF8qRJRSYW05MRImZIGlXiu8UU6bMwhvTjDT+oIOrt8A1U8rcJVa5Xi4EYIaUCg95kiPfW0tVydsE4JRweH1KYBMcae/DWxto+YTBqk8fOKYYrg5gsQc+kc6r24lCwabhIPrIwZ++nslEWmGgAKJH2n/nvqs50l7g0o237HrHxR4ZT3mwoVqdt1FlachlQgq1POTBKyODbpx8B7m7aklSLLgRMzEnvHI0j8I8Rp/8ATmRWlmCll/lMorT+mnX7PH/7Zge1Qj8wP7zow1NzSFlCkzz39r3i+7pbsUTXYbR6a1EpqFAMcqSoluscExBGvLhuFfLxPbHbXoX7dHJqbMzKii6j/UtSG/8A515rtVmdXik1ZF4we2/9p6ICDj+Hgd5kpjH21O/7p/8AksPJyVjsJgxMjuB20XRo02EC73C1H757HnXFTwmk+GDEe7tPvJJ518ytRe5foW7nZ+HGXw7cQjJOccM6j9f76HPh2yqhJK0mzKmqqkdRYgw5B6zyJHv202Hw5txkKe/Jkd+2um+HdsDNpOP5tVWtFLl/P3FyVnefDPhxB/7hkYsCbKivnOIKMe/r2Gudl8O7Bgy/vbsHBmRbhgByUxxzIydW1PBtuCf4a9UcmeBA/TXK+CbVWJFJOImc/wDP9tH80+Lf+jUyq1vhDwoqArhWI+bz2DfcNcv6a52FDZbNkppXFQQzshYMXvtpPBUQv8MswHPTq2p4NtP/ANSH657++pno0kHSqhRPHA/T2Gnj4xp8tmUSj7LZbB5O5KixytJW8wAUwqgSFgcDk+g+7b9x2lFRudp5U0qiVGNMLNqsCyggSAROPbTDdGRAggjIjBB5H5artf4eRyTTRqTnuslYzIIkSvOPpqsJynK7a/5/Q2xifebL93O624IdqtSohQG0fxFY05PPQ6rU9DaJ9NN/AKDCpUlChrrXBLEGkrsgta1Zif4in2bRf/RavneclQK7Iqv/AAQwZlQU7utzBICn1BBM5Oi6ew3JMeeR9KNIZ+4Ou15QUiseNVC+124cTWLPSYZJLCntLZGZY0yt0fiu1B8LUjR3dC4fKwVgT3WlUHHsagj1IGrht/BqimTXqfMzTZRJDN8xBamSJmMdscADXCfCqed511TzLr7rwOqZm0C3ntEaZOlQKKtT8QT91pvegZdyWUscxFEhjHYFf0OpanhVWtvXqVVRvKrRWCOvzBSAyhuUlee3sdW/efDa16aUqpY06cWKLFCwLRbagxGI0TsvhoUzUNOpVU1WLVGBSWYljyUMZZsCBnS2qwHJ4Yu3cLVUKXUMLnUEgQTB9QpzzHbVm+Gq4p0AHDBAxqdJCsGU0mDCSJlVdOkzn/Lq+0v2e7ZAwmoQ4taahyJB7AdwNb//AMHtbVWHheIqP6zmOfvqs9SLVCRi0ed1qaxWVcoruEJByIgNHbifY6loOGdmRjAAd7yobqKF4gR/iTA/lH11fD8DbYAr/Ehuf4rZP3B1vY/AW1puHXzJHq4ZfurIQe35alcRyneGshoMrrcUTduDkWuKiEMD3OAD2hoOnXxPuF8zw91ODa4lhEhdrTeDyIdIOYleOdWSp8I0jVNQO4DX30pBpNe/mPcIuy4U4YfKO2NRN8FUCKa1JqJTWqqqSVB8xgxJKmekAAAEepkzOwazyTxyk61qiVlCMjsrKBgEcxGD9Rzo7xPxlm3y1URRZRFGmhBACeSaQJA7wxP5a9F+JPhE7qqHV6dLuR5N5Zu7O3mC4wAM9hzqGp8A3VadQ1VPlhV/wzJUGZM1CLoniB7Y0+5A9ivbDZO+53apSqChT2DKhKEmECFWkLDs1RGM+pOTGm/j22lNvuFgFNiVYnu1Eq4+uCI9xp74H4FU225WvfeFKi25wbAAIj5exMcSTxqDxG5U8qpQapRF0WHgMTcGXnIPqY4+kZTaXFhrIn8X3BSvvFUYK2lRiCtOmVOe8gH7t66feL7hKv8A1La5ylqZ+U06QqpAHImMe513t9xtq8XKhcrENN8BQII9lgZ7aZNSolyxC3mJIMEwI7H09edcv5tReU/lmbtUUfxLY0lo7Om8MzPnGbfJ28Z/1MSR76n+E/El2+2auAxqCuqgMz2vTAWs8DIPULboNskDnNs3ngFCopGQSAA3LKAKXykzE+XTn6dpM8t8O7Y2ymFZmUA2KLlRWBVYBBtBgjk6C8XprIXLFHhNaozMWdpJJZmPdiSST9SSdWrxR1FDaNCgFKxqMRlorOqgt7KB9telN8ObVGlNtTU8Eqqg47fKfz0i3fwy7bRKRtWor1nyZU3lygLRiCaak8QDGqvxmnP2+4NPyifw7dBrwjDAdmHeFKMT0xyt3V7A6uvwhuhUpVQlUBU6iEi8GLkeRm02sIPMnIjVa8M8D3NE0mC0fMps6kXgBqVRSDx+L2OMHVn2eyqLs/3cmDNQ+YMfMSVEAmQoLLznGNb8bTjmxpStUD+PbXzIBphiH3CHgkEVL1lSpBBuM94C86qW5+GqFxd6HlF+QKgsJgElRmMnjV83fhyVC5dj11TUGYtJUCPcYn8tKa/wztmMsUP+oz9eD66l+cp4JONh234P00NueU+2s1mvOjyP2E/7nXK8NrNZpIgO3/t/bXFP5T/z01vWaZcswLR+Y/bXL/4bfRv76zWaMOhkaq/KPr/vqba/LrNZr1ocDyCafbW05GtazVhSduT9P76lT++s1miwEuuxxrNZrAN1uPt/trkf31ms0jMiNNbXWtZooJP66w6zWaYUh1JS76zWaxjsahq6zWaEuBkUP434T/Vrnwn8X/h/UazWa5df6UB8l5p9/trtuRrNZryf0gJk4+w/prSfN9jrNZpX9Rjofh/56ajf+2s1mrRMR0fmP21qvzres0Qn/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105" y="2514600"/>
            <a:ext cx="466240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84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r>
              <a:rPr lang="en-US" sz="4800" dirty="0"/>
              <a:t>The Fourth Move</a:t>
            </a:r>
            <a:endParaRPr lang="en-US" dirty="0"/>
          </a:p>
        </p:txBody>
      </p:sp>
      <p:sp>
        <p:nvSpPr>
          <p:cNvPr id="3" name="Content Placeholder 2"/>
          <p:cNvSpPr>
            <a:spLocks noGrp="1"/>
          </p:cNvSpPr>
          <p:nvPr>
            <p:ph sz="half" idx="1"/>
          </p:nvPr>
        </p:nvSpPr>
        <p:spPr/>
        <p:txBody>
          <a:bodyPr>
            <a:normAutofit fontScale="92500" lnSpcReduction="10000"/>
          </a:bodyPr>
          <a:lstStyle/>
          <a:p>
            <a:pPr marL="628650" indent="-514350">
              <a:buFont typeface="+mj-lt"/>
              <a:buAutoNum type="arabicPeriod"/>
            </a:pPr>
            <a:r>
              <a:rPr lang="en-US" sz="2800" u="sng" dirty="0"/>
              <a:t>Checkmate</a:t>
            </a:r>
            <a:r>
              <a:rPr lang="en-US" sz="2800" dirty="0"/>
              <a:t>: Lewis connected “the Absolute” (the Mind in Idealism) with a personal God</a:t>
            </a:r>
          </a:p>
          <a:p>
            <a:pPr marL="628650" indent="-514350">
              <a:buFont typeface="+mj-lt"/>
              <a:buAutoNum type="arabicPeriod"/>
            </a:pPr>
            <a:r>
              <a:rPr lang="en-US" sz="2800" u="sng" dirty="0"/>
              <a:t>Date</a:t>
            </a:r>
            <a:r>
              <a:rPr lang="en-US" sz="2800" dirty="0"/>
              <a:t>: early June 1930</a:t>
            </a:r>
          </a:p>
          <a:p>
            <a:pPr marL="628650" indent="-514350">
              <a:buFont typeface="+mj-lt"/>
              <a:buAutoNum type="arabicPeriod"/>
            </a:pPr>
            <a:r>
              <a:rPr lang="en-US" sz="2800" dirty="0"/>
              <a:t>“The same year and the same month I learned an art which I had been trying to learn since boyhood. I learned how to dive.”</a:t>
            </a:r>
          </a:p>
        </p:txBody>
      </p:sp>
      <p:sp>
        <p:nvSpPr>
          <p:cNvPr id="4" name="Content Placeholder 3"/>
          <p:cNvSpPr>
            <a:spLocks noGrp="1"/>
          </p:cNvSpPr>
          <p:nvPr>
            <p:ph sz="half" idx="2"/>
          </p:nvPr>
        </p:nvSpPr>
        <p:spPr/>
        <p:txBody>
          <a:bodyPr>
            <a:normAutofit/>
          </a:bodyPr>
          <a:lstStyle/>
          <a:p>
            <a:endParaRPr lang="en-US"/>
          </a:p>
        </p:txBody>
      </p:sp>
      <p:sp>
        <p:nvSpPr>
          <p:cNvPr id="5" name="AutoShape 2" descr="data:image/jpeg;base64,/9j/4AAQSkZJRgABAQAAAQABAAD/2wCEAAkGBxQTEhQUEhQVFBUUFBQVFxgYFxQUGBcXFBQWFxcXFRwYHCggGBolHBQUITEhJSksLi4uFx8zODMsNygtLisBCgoKDg0OGxAQGywmICQsLCwsLCwsLCwvLCwsLCwsLCwsLCwsLCwsLCwsLCwsLCwsLCwsLCwsLCwsLCwsLCwsLP/AABEIALwBDQMBIgACEQEDEQH/xAAbAAABBQEBAAAAAAAAAAAAAAAGAQIDBQcEAP/EAD8QAAEDAQQHBAkCBgICAwAAAAEAAgMRBAUhMQYSQVFhcYEiUpGhBxMyQrHB0eHwFCNicoKSsvHC0nPiJDND/8QAGQEAAgMBAAAAAAAAAAAAAAAAAAECAwQF/8QAJxEAAwACAgICAgEFAQAAAAAAAAECAxEhMQQSQVEiMnEUQlJhgRP/2gAMAwEAAhEDEQA/AK9rk8LnY4t+FVLHIufo6xMCVK0dVE0qQNSGOA6LogtLmGoJC5w/enA1y80ezQmk+y9sl/ke2K8Rn4K6sl5Mf7Lum1BBb0TmOIV8eQ12UX48vrg0VkqnbIgWx3y9u3WG45+KvbHfbHYE6p4/VXzkmujNeGpCIOTtZcUc9VO2RT0VEwKeCoQ5PBSAkqnVUYKdVAh9V6qbVKgByUJqVAhV5IvIAVeqkSIAcClBTEoQA9eqmhLVAharyalQMclCalagBwSpAlQIwtjl5zN2CRjSeKIrq0ZlkoX9hvHM9Fg3o69aXLKAEhSxyVWg2a4YGt1dQOrmXYn7dFVXhoiDUxGh3H5H61S2mVLMtgwCvUT7Zd8sR7bSOP0OS52yJNF6afROCQpGv6KAOqnEJDJ8/qE7UOw1UDSpGvHLkjYaOyy297MiRwzCurJpAPfFOIxCHR4hezyKsjNUlV4Zr4DyzW1rhVpB5LrZKs7ZK5pqCQfBWtkv9w9oaw8CtM55ffBmvxqX68hoHJ4KpbHezH5Ox3HAqwZMru+UZmmuzsBSgqFr1IHJCJF5NBSgoEOqvJF6qAPVSVXkx7wASSABmTgEAB/pI0tfYo42w09bIScW1AY0YkbK1LfNVnot0rlnrBMWu1QSHvkPrHEnBgDql+TjgcKclXemC0WeVkT43iSVrizsvwaw1cTSlHGoAzwqqH0WxNFtbJI9rGxtce1hUkaoA/urXgVdMr1H8G8BLVRxvBFQQQdoxBTqqoiOXkiVADglSJQgBwXgkSoAGbtuaKEdhtXd44n7LuanJFytmltvljqJAU2qXWRsQskQcCCAQdhxCoby0WjfjH2D4t8Mx0V6lDke2iSbXRnNvuSWHEtJbvGI8dnVcQk34I+vS/4ocCdd3dbj4nYg61vM7nSNiAaMTqDLi7YTxUtpmvHVtco5mnclICh1d35+cKp1afmCGi1MmruTmy7woGuUn5xSGdAJ5816gPD4KHknNfvQGiTVIXfZb3kZt1huOPmuFnA9PzNOLhkRRSm3PRCoVdhRYb+Y7B3YPHLxV1FOCMCs8LN2Kls1tfGeySOGzwWmfJ/yM1+Kv7TRWyKQOQlYdIxlIOo+ivLLbmvHZcCr5qa6ZlvHU9osqryhbIpAVIrHLHPSxfkwtZgqWxsYxzQPe121LjvxqP6VsYWb+mi6NaCO0tHaid6t5/gflXk7/NOeGOezIZpy7Mros9rfmXONAGipJoBsHBcbXDaK+S62zRgew4n+cU8NSvmtSJMPfRvpFMLVHDUuZK7Vc3MZHtDcRSvIFbKs69EVxgRm1OaA59Wx8G5E476LRFnvW+CD7FqnBMqnBQEOCcE1KEwHJUgXkgB6771imHYdj3Tg7wXYQsoaSDUGn5sV5dulMsdA/wDcbxwd0P1XMaOhXjtfqHBSKtZfsboTKBJQZjUcTXhTDrVCN66Uyy1DP22cPaPM7Oij6tkJx0wvvK/YocHOq7ujE9d3VCV6aSSy1DT6tu4Z9Sh0k81I1yn6GmMUydELKkDeQPEo+sVnDWatBTV1CaU1m/xBCVkuh5Gs7DbqjE/ZFtytDmAA1IzBJJ/qUL3wLK9rgFr8snq5MmhrxrNA2CtKc8Fwsd+H4VRVft3CV/tOGoNUUIIG07McSUN22wOiprYg5OHwPFNE4apckWqOXh/r4LwaRx5fTP5JGFTQwlxAaCSTkBXHkntfJLTXQwOUld6vI9E5S3WJa13dNT4u2HnVVFtsEkRo9pbuOw8jkfjwRr6IrJLeiNO9YcjioNbYU/W/PzJLRMmbQ5YH8yKeTscK+R+65gOPRSskI+6A0SiIVwx+Kc1zm4jCnimtIPDzH2UtSM8R+bUtiLGxX89uDu1zwPjtV7Yr6jfhXVO44eG9CRofv9UxzCFfHkUu+Si/HiuuDRWSIB9MN+MbZf0wNZJXNcQD7LGODqu5kAAddiWzXrJH7LsNxxH2WY6YTSSWyZ8mbjrDHDUoA2nAAAdFsw5JyMyXhqOWUgbx+S7DYiKElmIqKPaTnSlG4g8CuRnVW0rmFrQHuedX2QxoodgrUk88OS2pcFTembd6NrxbLYmNB7UJLHDKmJc2g7tHADkUULI/Q+yT9S85MbEQ4bKucNUHjUHwK1xZ7WmRZ4JwTQnKAChOCanBMQ4JQmpUgMdsV2SSmjGnicgOZRXdmi0bKGX9x273R9equ4ow0ANAAGwCmCdVcps33mb4Q5rQBQAU3KpvTRyGap1dR3ebh4jIq2BTglsqTa5RnF6aLzRVIHrG721r1GfhVV13kNkZUYB35Va1RVd6XDDPi5tHd5uB67D1Uvf7NE5/ihllAIBGNV1xwjPVFd9BXxVGyzus7wzWrgDXKorTEb8EQ3fLUfZQVc6IUtcoj/Skqi0wDWRsZ7z3VpuDR9wjN7sPwKv/AEDDJ60t1n0oCcdUDu7uafyRjJp7YHXToxJJR0n7bOPtHkNnVGV3XdHCKRtpvJxJ5ldYSBNsV5ascQmSRBwIIBBzBoQealBXqJFYN3hotG7GP9s+LPDMdCENXhc00OLm1aPeb2m9aCreoA4rSU0sT9vssjLUmVV3/Y8lNZ4i9wY2hJwAP1OSNrx0ehkqaerd3mUFTxHsnnSqq7FcvqJKysErNj2ktLCMQXNrlszPQKS0zQs6aK+zXM+rxIDGWtNK0NXDGlRszV0NFx6sua8l2pg3Chds6Z+Ks7RZHOmq8dmgoNhw89qtY7M0N2ADon67+Cqsz4AKe7XsjL3gMAcG0riS6uwciuLIYYjx8kZWuIML5JRWJo1mh2Ac8DsjHPMoJfKS4uwFSThgMcaDhioOdF+O3QryDmKeY+qptI7tZJC9xaCWNe5rhsIaT8slcufsIx8CuG9aCKU1/wDzflgfZKlFNNaJUtrky+GQg4GiILrvGWaWGB73erDwOzSob7xGytAcSqCDFw6IguCKluaP5/8AEhduqaltHNUp0kza9GmWWGP1dmAaMyDXXcd7icXFXYes5a0jJWVjvmRmBOsNzvkc1gnyU/2Lr8V9yw3BSgqjsd+xu9o6h45eKto5gVemmtoy1LnhnSEqjDk8FMQ5OCaE8JCKNrl56RKHLkGodReavAqQJ6EKE5RyyBoJcQAMycAEMXtpS0gshGsDUFx3Huj5lBKYddDrdN62QvDaxjsAjPDafEq7ugigz2bFVXWwEB0bgCaVacjxG5XlmBHu030oklzssvrRYygAYnDwXBBIa0PvaxHAVwBXaW5UZ1cqDSa9BZ2GjgZnUptoK4kjcp0uSqFvguqL1ULXXpg12Ew1D3hUt6jMeaJIJ2vGsxwcDtBBCiOoqeyUOTg5RJQUESULxCiknawFziGgZkmgCF740tJq2DLvn/iPmUyURVPgvb0vaOEds1ccmjEn6BBV83vJPgeyzuj/AJb1wOkLnVJLic64nqV1WCz6zsBU5038ktGyMUwthLcMzy1jCTRob0IFRRFgBcO1Q9FQ3PBShaQ5p2HBzeCIYnK7Gn9mPK1vgFNPmP1YiKloLgduJGB8AUGMlWpXvZWysLXirThTadxG6mdVklrJjkfGcSx7m1OZ1TTPPxqip2y/Bf46Otzx+Yj7Kn0qtGpZ3Y+1Ro2/fYuv9Y3MmnPA9DkeQNeCDtJ70Erg1vst8ztKnhwt2uCeTIlJTw5jmEQXbLq2xjv4qeKH4tnNW0+Ba8d75D7rrudy0c/eqRp7XHaPH5EKUUPDn8iqy7LfrsacMhWu/wCSsGvBHd82rg1Ll6Z0001tCug3KSz26SL2SR8PApuI5eISkg5/UIVNPaBpPsvLFpCDg8U4j5jP4q8stta8Va4H827kCmDd9UkchaagkHeCarTHkv55M9+NL/Xg0Zr1JVB1jv57cHdryP0V3Z77iI9oDg7D/a0zkmumZLw3PaAW69MSKNnFf4m0B6jI9EWWO2slGtG4OHDZzGxZS5itLiuy0PcHREsA9+tB/wCy59Qu0b7xT30aY0qivfSyKKrWfuP4eyOZ+QTL5umeWMNbNUgUcKageeY+GSB7VYnxO1ZGlp45HkdqUJMhjxy+2dd4XtLOayOqMw3IDkPqoGu/Nq52qVqk0jUlrotLstjmOaA40JGHMo8uidzhiVm9nNXN5j4rRrgbgFU1qinOlrZc2lxawmuTSfALIZSXElxJJxJJqT45rYbUyrCN4I8VkBGNNowU67IeL8kFCF0WK3SRHWjcWnhkeYyKYQp7Fdz5narGk7zsHMpbNT1rkJbt0y2Tt/rZ8x9PBWF76TRwtBaC9zhVooQKbySPIKG6NGmRUdJSR/Edkcht5lXM9nY8ar2hw3EVS2jHX/n7cIze8L2lndV7sNjRg0ch9Vzsci68dD2mpgdqnuuxHQ5jrVDFsu+SE0kYWnyPI5Ka0aYuXwhrZV2WO0arg4bCuCq8eCGkT0aTdFujkAdWhO3ImmGO9XsVO8fJAOirvZ5u+KPIMk4rk5+afVlPpLf7LK3IukcDqjZhtcd2Kym1zaxc5xxJLiTvJqSir0lupNH/AOP/AJFZxflq1WADacen+wrIh0y7HqI9jlvy3ZNacNvFULq5p8jy7ikkq00cMQupjhQtIy3Tp7JYPd6eaLNIbo9SXs3BsgptBwPxQzY5mgjeKU7NVc33eMkxaZJJJXkU7LC0U2ClG/BXrWjPW/YbdF4uY+Noy1gDyJAKPrO4HFpqFl1nJa4OI1aZD6oo0ZvMl2qduX2WDysPsvZfBswZPV+v2GLX9PzaFK1wOeB3j5ria88/zYpmmuWfgVy2jcdIaRl5fNLWuYryz8FEHUP4D91IJa8fIpAe1QcsfIqOhCmcAePA4EJQ8jCv9wqUbEdF16IsZjL23bvdH/b8wV6IqCgwAXYmPanXJheRvs5QU20WdkjdV7Q4biKqZzVC40Ve9DQNXnoaD2oHUPcccOjtnXxQvarM+J2rI0sO4jzG8clqDJUlpjZI3VkaHDcceo3K2bLZzNdmb3cysjedfBaTcw7IQxFd0TJSYqkHDHEDH3Tuyz3Itu1lAo73XA81bRavbULK9I7CY7S9oBo86zRnXXxoKcarWIxUKrvCLVd6wNDnNFMsabQDsVlfZRhyejBG5tE3Oo6fsjue8eZ2Dz5IsgszY2hrGhoGwfNTQTB7Q4ZHy4FPcoNDvLVPk53BNoumlVA9qra0JMQPTnta8argHA5gio81A8KMPIQrHoqry0SjdV0J9W7calv1CFrfdMsJ/cYQO8MWnr9VobJ1y3pejWClA4kZHEU47+SsVFsZbT12VGi0VNXlXxNUcQDBDOj9n270UQhTxfZVne2CGnNyGd8LgQ0N1g45mhoRTzWW+kWFjDFBE2lGmQn3nFxLcT/ScFvV4w6zSOqxf0p3S6rZQD2QQeVajwNfFXYXrIkxKm40Z4xnZ1qjPVIqKg55Z045JG4lRv3nxSxuoV1SlotbJE2tSKnmVcXpe75A1wZGwswHq42M6mgqTzVFZLc4HIEcUUWi/YPUarbJGJCKa+vI413gHAeasnoppPfQOOie+rnV5lX+gNjZJa42yEhhcWihoS8sdqgcsz03qhtN4vkAYaBoNcM/HYEYeiy6Xy2pstKRwVdlhrEENaOOOseSqzNerLJ4Di26LyNxjPrB0Y//AKOP9qp3xEEtcDrDGhBa4bzQ404jBaVRDuk16RUMeq2V3EVDDvrsdyXIrXya8WW29dgwH8a8ClBH58iudsu/HnX/ACxPiHcwpgcqHPIGgJ5HJx4Ak8FBz9Gr2+yWpH581O2Y7fMLja4g7lM2TePBVtEg3ISry8pHMIiFzT5LrcFwWpyhRZJEHqK0zj2a4nDoo5ZqAncFwxwF2O3NVouUndY7HR3w5IiszKAKjsNocMHtJptCu7PMDkro0V5NlpEMFBbaD5LzHOOFU79PtPmrq01wULgpGuMWyrTid45Kxa4EAjEFJao6qKBuqKcVSWPlbJwvPZVIClqjRE5pRRcchVhMMFTWuYNqSQAMSTgFXS0WxyennDBU/wC1xWeMT1rg6tRyGzkuEXi20HsVLWuLa7zQYjhireyXbQgtJBzQk0W60i5u2DUGKt4Qq2yvdtHyXbFUrRDRlvlksxCob3sTZBqvYHNNa7xuI81eerUD6FFCngx7SD0YPqX2ZwI7pQba9EbXGe1A/m0aw8lsd/37JZbTqgB8bmNdqnAipIOqemRqrO679gtGAOq/uOwPTYVfj8q54J1jrXtowSG5H1xjlB/8bvoiCHRWSRgAbIThQaj/AIv1WjxW3/pm7kohA2K5edSXCKHDfyZZcnozc6htDtUd1vaceFaUb5rSrvsUVliDWBscbByHEknM8SkvS84rO3WkNNzRi5x3AIDvS/n2k49lgODBlzO8rNk8ir7NGLA6/gvb80nL6shJa3IuyJ5d0IdYTtxUTGblMzBUPk3xjULSJmtaeCR8BGWRw4Ecd4SBSMdtBS20PREJCM/PEdNo6GnAqUUO8dC8dC0V8QE4kHMJpsu5S9k+yPrroPonteA5hDgdoNQnLLbvvSSE1jcRvGYPMI0ufSmOWjZB6t5wHdJ4HZ1QY7w1PK5ReEKmvy2xwt1nuA3DaeQXDfmlgZVkADnZFx9kct/w5oJt0zpXFzyXOO0n8oEvXZPFhfbO92kL5ZmgDVjriMyRQ1qfkjG62gtwWaWQiOZhdg0mh4a2FfOqNrHK6AjWBLNjhjRK59WvUuueNILomBdkLQFW2G2teAQQRwKso3qaaZjrZ2Rv4LxNUyF42hSPmHAK3fHZURPiQTpteEkOpJE4t1X6lM2u1gSajI4tHmjG0TF2AWZ+kC82ukbZ2GvqyXSEbH0oG8wC6vPgqtbrg0YVuuS6uTTWN9Gzj1bu8MWH5tRZG8OALSCDkRiOixWGMkgUqTTIVqdgwWg6J3BPGNZ8jo2kH9sUOe11agHbhj8ENfRZlxTK2not77vmKzt7bquIwYPaP0HErL7/AL2kndV3ZbXBoyHPeeKJ7+0SmaXSMcZgTU7X9R73TwQrJBmDgdycpb2yeKJS2uSy0XnDWtOwuNedcPKi0mwOaQCFkFyXk2zylloFYZDn3HZV5fRaZdsTmtrE4SMOIx2cDtUbTm9/Ysi2tBGxdESqYbWcnNI6V8wu+K0bqqU2ZKlnW9u/ao3tAXnzErltc7WNL5HBrWipJwAUra+CKQB+kFo9bG7a5jgeTSKf5FDAbxorO/70/VTF4FGNAazfqjGpG8k/BccVnLiA0Ek4AAV8lSdXEmoSZbXVpJPFQE+sZudj4OzH5gi20X082f1sUDyTsIFBh7WGLh08FxaPaKBlHzgF2YZmB/NvPDJFNFJIx5rx+3CMdtdokleXyOLifLhTYOCRgWn3pcMM2Lm6ru83A9djuqFbz0WkjxaPWN3tGI5j6VTNEZ4rjooWOK6GyAqExEZLwdsOCOC06glK52OIyxHiuhsm9RaAkYnjmmBKkBy3XcUs57I1W7XHLpvKOLnuOKAdkaz9rzn03BWTGgYAUAyTk9mDJmdcfBVXvo9FPiRqv7zcD12FBN8aPywVNNZneGXUbFpgK8WVRsIzVP8ABi1pi1hQrruPSh9mpHO0yRDAOHtNHEe8EeXxonHLVzP238B2TzGzogS97kkhNJWGhycMWnkfripql0zUqnIuA8u602WVrXMc3tjWb7riK0ywOYoriKyjY4+JPxWKyXcw4kAroihe0UZLI0bg92Sf4/ZXWC/g2tkJ3nxXJb75s0IJlmjBGwHXdyo2pqsjMErxR0sjhuc4p0F3AEdnHlj4p7kgvGyPvSCa/wDTp8oMdkaYmnAyu9sj+Ae5zz5KjuLR6WZ1GN29pxJ1RXHtHfwzRVcGhxdR0/Zbnq5OPPu/HkjizWdrGhrAGtGQCj7bJO5xLU8spri0ais4qBrSUxeR/iPdHmrnUU2qvUSMlW6e2RaqrL2uCGcdtva2OGDh129Vcai8AloFTT2jKNIdCZGAlo9az+EdoDi3b0Q5d1rtNkP/AMeSja//AFu7TPDNvQhbyWqmvnRqG0VLm6rz77cD12O6qStpaZpnPNcWv+gRYPSLIMJrNU743fJw+atY/STDtgmB/o+qqr00QmhqQPWMHvNFf7m5jpVU7YEe8/Rb/Txa2mE1r9IryKQ2cNPekdrDwb9UO263T2lwdO8upk3Jjf5QMOpx4pzABlgr+49G3TkOd+3Hv2u/l+qTtvhIlOLHi/JlVdF2PndqMblmdgHEo/uW447OKgazzm458huCsrHY2RNDGANA8+J3lTFqjrRmy53fC6G0S6qcAvJmcbReIT6LyAKy8bmim9ptHd4YO8dvVC95aMSNqWfuN4YOHTb0R1ReojRbGapMlkhINBUHccCka7etOvC6o5h22494YOHVDF5aLSNxjPrG7sA4fI9EcmuM81/oHWV2ZblPE1zvZa407oJ+C7bp0ffM/CrGtPaJBBHADaUfWGxsiaGsFB5k7ydpTS2GXMo4+TnASgJyUqBgGUSheCcQgBEyWAOBDgHA5gioKkCkaED6A++NCmuq6A6p7h9n+k5j8yQjabufE7VkYWnjt4g7RxC2CirtIA31Dy5rX6rSQHCorv3jog04vIpcPkzq67skmdqxtrvOxvM7EfXLo5HAAT2394jBv8o2c8106N0/Tso1raitGimO/iVZpojmz025Q0BLqpxCUJmYRoSkJQlKaYHqJlFKAmuzTYhi9ROokKjsY3VVRe2j8EoLiBG7PXFB1cMirlAumF5yGV0NaMFMBhWorjvSbRdhmnWpehNHbrszpXa8jZC11GtoWh1NuPtcgjfVpksfdgSAckWaK33MZGROdrNPexIw2H61QjRnw0/y2GoS0TqLyZhGgJS1PovJgNAXi1PISJgR0XlIQmUSfACKkv6/mwjVZ2pPJvPjwU2klsdFFVhoXGldo5cUB5nE1rvUKr4NOHCq/J9FlYr8nY4u1y6pqQ7EfboiWx6Sxub2wWHdmOiDmszCeAoq9Gm8MU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704" y="2590800"/>
            <a:ext cx="457929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23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Chess Game, Fox Hunt, and Fishing</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normAutofit/>
          </a:bodyPr>
          <a:lstStyle/>
          <a:p>
            <a:r>
              <a:rPr lang="en-US" sz="2800" dirty="0"/>
              <a:t>One more analogy: </a:t>
            </a:r>
          </a:p>
          <a:p>
            <a:r>
              <a:rPr lang="en-US" sz="2800" dirty="0"/>
              <a:t>“And so the great Angler played His fish and I never dreamed that the hook was in my tongue.”</a:t>
            </a:r>
          </a:p>
          <a:p>
            <a:r>
              <a:rPr lang="en-US" sz="2800" dirty="0"/>
              <a:t>In each analogy, God is the Initiator.</a:t>
            </a:r>
          </a:p>
        </p:txBody>
      </p:sp>
      <p:pic>
        <p:nvPicPr>
          <p:cNvPr id="1026" name="Picture 2" descr="http://www.waterworkswonders.org/images/fishing-vacat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19400"/>
            <a:ext cx="458216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63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Lewis on Idealism</a:t>
            </a:r>
          </a:p>
        </p:txBody>
      </p:sp>
      <p:sp>
        <p:nvSpPr>
          <p:cNvPr id="6" name="Content Placeholder 5"/>
          <p:cNvSpPr>
            <a:spLocks noGrp="1"/>
          </p:cNvSpPr>
          <p:nvPr>
            <p:ph idx="1"/>
          </p:nvPr>
        </p:nvSpPr>
        <p:spPr/>
        <p:txBody>
          <a:bodyPr>
            <a:normAutofit fontScale="92500" lnSpcReduction="20000"/>
          </a:bodyPr>
          <a:lstStyle/>
          <a:p>
            <a:r>
              <a:rPr lang="en-US" dirty="0"/>
              <a:t>A philosophy that “… enabled one to get all the conveniences of Theism, without believing in God.”</a:t>
            </a:r>
          </a:p>
          <a:p>
            <a:r>
              <a:rPr lang="en-US" dirty="0"/>
              <a:t>The Absolute was impersonal and, therefore, expected nothing.</a:t>
            </a:r>
          </a:p>
          <a:p>
            <a:r>
              <a:rPr lang="en-US" dirty="0"/>
              <a:t>“The emotion that went with all this was certainly religious. But this was a religion that cost nothing. We could talk religiously about the Absolute; but there was no danger of Its doing anything about us … There was nothing to fear, better still nothing to obey.”</a:t>
            </a:r>
          </a:p>
          <a:p>
            <a:r>
              <a:rPr lang="en-US" dirty="0"/>
              <a:t>“And my watered Hegelianism wouldn’t serve for tutorial purposes. A tutor must make things clear.”</a:t>
            </a:r>
          </a:p>
        </p:txBody>
      </p:sp>
    </p:spTree>
    <p:extLst>
      <p:ext uri="{BB962C8B-B14F-4D97-AF65-F5344CB8AC3E}">
        <p14:creationId xmlns:p14="http://schemas.microsoft.com/office/powerpoint/2010/main" val="151935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t>Surprised by Joy</a:t>
            </a:r>
            <a:r>
              <a:rPr lang="en-US" dirty="0"/>
              <a:t>, “Checkmate”</a:t>
            </a:r>
          </a:p>
        </p:txBody>
      </p:sp>
      <p:sp>
        <p:nvSpPr>
          <p:cNvPr id="6" name="Content Placeholder 5"/>
          <p:cNvSpPr>
            <a:spLocks noGrp="1"/>
          </p:cNvSpPr>
          <p:nvPr>
            <p:ph idx="1"/>
          </p:nvPr>
        </p:nvSpPr>
        <p:spPr/>
        <p:txBody>
          <a:bodyPr>
            <a:normAutofit lnSpcReduction="10000"/>
          </a:bodyPr>
          <a:lstStyle/>
          <a:p>
            <a:r>
              <a:rPr lang="en-US" u="sng" dirty="0"/>
              <a:t>Quotation 6</a:t>
            </a:r>
            <a:r>
              <a:rPr lang="en-US" dirty="0"/>
              <a:t>: “You must picture me alone in that room in Magdalen, night after night, feeling, whenever my mind lifted even for a second from my work, the steady, unrelenting approach of Him whom I so earnestly desired not to meet. That which I greatly feared had at last come upon me. In the Trinity Term of 1929 [1930] I gave in, and admitted that God was God, and knelt and prayed: perhaps, that night, the most dejected and reluctant convert in all England….”</a:t>
            </a:r>
          </a:p>
        </p:txBody>
      </p:sp>
    </p:spTree>
    <p:extLst>
      <p:ext uri="{BB962C8B-B14F-4D97-AF65-F5344CB8AC3E}">
        <p14:creationId xmlns:p14="http://schemas.microsoft.com/office/powerpoint/2010/main" val="1720094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Surprised by Joy</a:t>
            </a:r>
            <a:r>
              <a:rPr lang="en-US" dirty="0"/>
              <a:t>, “Checkmate”</a:t>
            </a:r>
          </a:p>
        </p:txBody>
      </p:sp>
      <p:sp>
        <p:nvSpPr>
          <p:cNvPr id="3" name="Content Placeholder 2"/>
          <p:cNvSpPr>
            <a:spLocks noGrp="1"/>
          </p:cNvSpPr>
          <p:nvPr>
            <p:ph idx="1"/>
          </p:nvPr>
        </p:nvSpPr>
        <p:spPr/>
        <p:txBody>
          <a:bodyPr>
            <a:normAutofit lnSpcReduction="10000"/>
          </a:bodyPr>
          <a:lstStyle/>
          <a:p>
            <a:r>
              <a:rPr lang="en-US" dirty="0"/>
              <a:t>“… I did not then see what is now the most shining and obvious thing; the Divine humility which will accept a convert even on such terms. The Prodigal Son at least walked home on his own feet. But who can duly adore that Love which will open the high gates to a prodigal who is brought in kicking, struggling, resentful, and darting his eyes in every direction for a chance of escape?”</a:t>
            </a:r>
          </a:p>
          <a:p>
            <a:r>
              <a:rPr lang="en-US" dirty="0"/>
              <a:t>Lewis had become a theist … reluctantly.</a:t>
            </a:r>
          </a:p>
        </p:txBody>
      </p:sp>
    </p:spTree>
    <p:extLst>
      <p:ext uri="{BB962C8B-B14F-4D97-AF65-F5344CB8AC3E}">
        <p14:creationId xmlns:p14="http://schemas.microsoft.com/office/powerpoint/2010/main" val="20737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Midnight Conversation</a:t>
            </a:r>
          </a:p>
        </p:txBody>
      </p:sp>
      <p:sp>
        <p:nvSpPr>
          <p:cNvPr id="3" name="Content Placeholder 2"/>
          <p:cNvSpPr>
            <a:spLocks noGrp="1"/>
          </p:cNvSpPr>
          <p:nvPr>
            <p:ph sz="half" idx="1"/>
          </p:nvPr>
        </p:nvSpPr>
        <p:spPr>
          <a:xfrm>
            <a:off x="228600" y="2057400"/>
            <a:ext cx="4267200" cy="4717987"/>
          </a:xfrm>
        </p:spPr>
        <p:txBody>
          <a:bodyPr>
            <a:normAutofit lnSpcReduction="10000"/>
          </a:bodyPr>
          <a:lstStyle/>
          <a:p>
            <a:r>
              <a:rPr lang="en-US" sz="2400" dirty="0"/>
              <a:t>J. R. R. Tolkien, Hugo Dyson, and C. S. Lewis</a:t>
            </a:r>
          </a:p>
          <a:p>
            <a:r>
              <a:rPr lang="en-US" sz="2400" dirty="0"/>
              <a:t>September 19, 1931</a:t>
            </a:r>
          </a:p>
          <a:p>
            <a:r>
              <a:rPr lang="en-US" sz="2400" dirty="0"/>
              <a:t>Myth as “a real though unfocused gleam of divine truth falling on human imagination.”</a:t>
            </a:r>
          </a:p>
          <a:p>
            <a:r>
              <a:rPr lang="en-US" sz="2400" dirty="0"/>
              <a:t>The historical nature of the Gospels</a:t>
            </a:r>
          </a:p>
          <a:p>
            <a:r>
              <a:rPr lang="en-US" sz="2400" dirty="0"/>
              <a:t>A myth that really happened in history</a:t>
            </a:r>
          </a:p>
          <a:p>
            <a:r>
              <a:rPr lang="en-US" sz="2400" dirty="0"/>
              <a:t>Not “lies breathed through silver”</a:t>
            </a:r>
          </a:p>
        </p:txBody>
      </p:sp>
      <p:sp>
        <p:nvSpPr>
          <p:cNvPr id="4" name="Content Placeholder 3"/>
          <p:cNvSpPr>
            <a:spLocks noGrp="1"/>
          </p:cNvSpPr>
          <p:nvPr>
            <p:ph sz="half" idx="2"/>
          </p:nvPr>
        </p:nvSpPr>
        <p:spPr/>
        <p:txBody>
          <a:bodyPr>
            <a:normAutofit/>
          </a:bodyPr>
          <a:lstStyle/>
          <a:p>
            <a:endParaRPr lang="en-US"/>
          </a:p>
        </p:txBody>
      </p:sp>
      <p:sp>
        <p:nvSpPr>
          <p:cNvPr id="6" name="TextBox 5"/>
          <p:cNvSpPr txBox="1"/>
          <p:nvPr/>
        </p:nvSpPr>
        <p:spPr>
          <a:xfrm>
            <a:off x="5257800" y="6293341"/>
            <a:ext cx="3093244" cy="369332"/>
          </a:xfrm>
          <a:prstGeom prst="rect">
            <a:avLst/>
          </a:prstGeom>
          <a:noFill/>
        </p:spPr>
        <p:txBody>
          <a:bodyPr wrap="square" rtlCol="0">
            <a:spAutoFit/>
          </a:bodyPr>
          <a:lstStyle/>
          <a:p>
            <a:pPr algn="ctr"/>
            <a:r>
              <a:rPr lang="en-US" dirty="0"/>
              <a:t>J. R. R. Tolkien</a:t>
            </a:r>
          </a:p>
        </p:txBody>
      </p:sp>
      <p:pic>
        <p:nvPicPr>
          <p:cNvPr id="7" name="Content Placeholder 4" descr="Tolkien.3.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590256" y="3221182"/>
            <a:ext cx="4428331" cy="2945276"/>
          </a:xfrm>
          <a:prstGeom prst="rect">
            <a:avLst/>
          </a:prstGeom>
        </p:spPr>
      </p:pic>
    </p:spTree>
    <p:extLst>
      <p:ext uri="{BB962C8B-B14F-4D97-AF65-F5344CB8AC3E}">
        <p14:creationId xmlns:p14="http://schemas.microsoft.com/office/powerpoint/2010/main" val="19394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Last Step: Christianity</a:t>
            </a:r>
          </a:p>
        </p:txBody>
      </p:sp>
      <p:sp>
        <p:nvSpPr>
          <p:cNvPr id="3" name="Content Placeholder 2"/>
          <p:cNvSpPr>
            <a:spLocks noGrp="1"/>
          </p:cNvSpPr>
          <p:nvPr>
            <p:ph idx="1"/>
          </p:nvPr>
        </p:nvSpPr>
        <p:spPr>
          <a:xfrm>
            <a:off x="304800" y="2249424"/>
            <a:ext cx="8382000" cy="4325112"/>
          </a:xfrm>
        </p:spPr>
        <p:txBody>
          <a:bodyPr>
            <a:normAutofit lnSpcReduction="10000"/>
          </a:bodyPr>
          <a:lstStyle/>
          <a:p>
            <a:r>
              <a:rPr lang="en-US" dirty="0"/>
              <a:t>September 28, 1931</a:t>
            </a:r>
          </a:p>
          <a:p>
            <a:r>
              <a:rPr lang="en-US" dirty="0"/>
              <a:t>On this date, the Lewis brothers traveled to the Whipsnade Zoo in Warren’s motorcycle. This was the day when Lewis rode in Warren’s sidecar to the zoo. He later wrote, </a:t>
            </a:r>
          </a:p>
          <a:p>
            <a:r>
              <a:rPr lang="en-US" dirty="0"/>
              <a:t>“When we set out I did not believe that Jesus Christ is the Son of God, and when we reached the zoo I did…. It was more like when a man, after long sleep, still lying motionless in bed, becomes aware that he is now awake.” (</a:t>
            </a:r>
            <a:r>
              <a:rPr lang="en-US" i="1" dirty="0"/>
              <a:t>SBJ</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E79C-F911-49AC-98D7-BAD14E0A2F16}"/>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88D60E2D-0FDC-4E98-9B12-AD218273D6A8}"/>
              </a:ext>
            </a:extLst>
          </p:cNvPr>
          <p:cNvSpPr>
            <a:spLocks noGrp="1"/>
          </p:cNvSpPr>
          <p:nvPr>
            <p:ph idx="1"/>
          </p:nvPr>
        </p:nvSpPr>
        <p:spPr/>
        <p:txBody>
          <a:bodyPr>
            <a:normAutofit fontScale="92500"/>
          </a:bodyPr>
          <a:lstStyle/>
          <a:p>
            <a:r>
              <a:rPr lang="en-US" dirty="0"/>
              <a:t>Contains dates and details of meetings with the Commission to Revise the Psalter</a:t>
            </a:r>
          </a:p>
          <a:p>
            <a:r>
              <a:rPr lang="en-US" dirty="0"/>
              <a:t>Contains details about the honorary doctorate he received </a:t>
            </a:r>
            <a:r>
              <a:rPr lang="en-US" i="1" dirty="0"/>
              <a:t>in absentia o</a:t>
            </a:r>
            <a:r>
              <a:rPr lang="en-US" dirty="0"/>
              <a:t>n October 6, 1962 from the University of Dijon, Dijon, France.</a:t>
            </a:r>
          </a:p>
          <a:p>
            <a:r>
              <a:rPr lang="en-US" dirty="0"/>
              <a:t>Information about serving for four-and-a-half years on the Council of Westcott House, Cambridge.</a:t>
            </a:r>
          </a:p>
          <a:p>
            <a:r>
              <a:rPr lang="en-US" dirty="0"/>
              <a:t>The military record of Warren Lewis</a:t>
            </a:r>
          </a:p>
          <a:p>
            <a:r>
              <a:rPr lang="en-US" dirty="0"/>
              <a:t>The dates that C. S. Lewis signed contracts for </a:t>
            </a:r>
            <a:r>
              <a:rPr lang="en-US" i="1" dirty="0"/>
              <a:t>Dymer </a:t>
            </a:r>
            <a:r>
              <a:rPr lang="en-US" dirty="0"/>
              <a:t>and for </a:t>
            </a:r>
            <a:r>
              <a:rPr lang="en-US" i="1" dirty="0"/>
              <a:t>The Pilgrim’s Regress</a:t>
            </a:r>
          </a:p>
        </p:txBody>
      </p:sp>
    </p:spTree>
    <p:extLst>
      <p:ext uri="{BB962C8B-B14F-4D97-AF65-F5344CB8AC3E}">
        <p14:creationId xmlns:p14="http://schemas.microsoft.com/office/powerpoint/2010/main" val="282811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The “Daudel”: an A. J. S. Combination</a:t>
            </a:r>
          </a:p>
        </p:txBody>
      </p:sp>
      <p:sp>
        <p:nvSpPr>
          <p:cNvPr id="6" name="Content Placeholder 5"/>
          <p:cNvSpPr>
            <a:spLocks noGrp="1"/>
          </p:cNvSpPr>
          <p:nvPr>
            <p:ph idx="1"/>
          </p:nvPr>
        </p:nvSpPr>
        <p:spPr/>
        <p:txBody>
          <a:bodyPr/>
          <a:lstStyle/>
          <a:p>
            <a:endParaRPr lang="en-US"/>
          </a:p>
        </p:txBody>
      </p:sp>
      <p:pic>
        <p:nvPicPr>
          <p:cNvPr id="1026" name="Picture 2" descr="Image result for 1930 A. J. S. combination with side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371" y="2209800"/>
            <a:ext cx="6635879"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643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28600" y="2249424"/>
            <a:ext cx="8458200" cy="4325112"/>
          </a:xfrm>
        </p:spPr>
        <p:txBody>
          <a:bodyPr>
            <a:normAutofit/>
          </a:bodyPr>
          <a:lstStyle/>
          <a:p>
            <a:r>
              <a:rPr lang="en-US" dirty="0"/>
              <a:t>Lewis’s reasons for atheism were genuine, though with some “willful blindness,” i.e. pride.</a:t>
            </a:r>
          </a:p>
          <a:p>
            <a:r>
              <a:rPr lang="en-US" dirty="0"/>
              <a:t>He expressed uncertainty about his atheism, especially later in his atheistic period.</a:t>
            </a:r>
          </a:p>
          <a:p>
            <a:r>
              <a:rPr lang="en-US" dirty="0"/>
              <a:t>His road to Christianity was long and complicated.</a:t>
            </a:r>
          </a:p>
          <a:p>
            <a:r>
              <a:rPr lang="en-US" dirty="0"/>
              <a:t>The books he read and the friends he made influenced him a great deal.</a:t>
            </a:r>
          </a:p>
        </p:txBody>
      </p:sp>
    </p:spTree>
    <p:extLst>
      <p:ext uri="{BB962C8B-B14F-4D97-AF65-F5344CB8AC3E}">
        <p14:creationId xmlns:p14="http://schemas.microsoft.com/office/powerpoint/2010/main" val="246050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28600" y="2249424"/>
            <a:ext cx="8458200" cy="4325112"/>
          </a:xfrm>
        </p:spPr>
        <p:txBody>
          <a:bodyPr>
            <a:normAutofit fontScale="92500" lnSpcReduction="10000"/>
          </a:bodyPr>
          <a:lstStyle/>
          <a:p>
            <a:r>
              <a:rPr lang="en-US" dirty="0"/>
              <a:t>He realized that he had been working hard to keep God out.</a:t>
            </a:r>
          </a:p>
          <a:p>
            <a:r>
              <a:rPr lang="en-US" dirty="0"/>
              <a:t>After his father’s death, he finally saw his need for God when he saw his own disrespectful behavior toward his father and recognized the “zoo of lusts” inside him.</a:t>
            </a:r>
          </a:p>
          <a:p>
            <a:r>
              <a:rPr lang="en-US" dirty="0"/>
              <a:t>He unbuckled, adopting an attitude open to considering truth.</a:t>
            </a:r>
          </a:p>
          <a:p>
            <a:r>
              <a:rPr lang="en-US" dirty="0"/>
              <a:t>He had used Idealism as a way of avoiding a personal God.</a:t>
            </a:r>
          </a:p>
          <a:p>
            <a:r>
              <a:rPr lang="en-US" dirty="0"/>
              <a:t>God reached out to him, he did not reach out to God.</a:t>
            </a:r>
          </a:p>
        </p:txBody>
      </p:sp>
    </p:spTree>
    <p:extLst>
      <p:ext uri="{BB962C8B-B14F-4D97-AF65-F5344CB8AC3E}">
        <p14:creationId xmlns:p14="http://schemas.microsoft.com/office/powerpoint/2010/main" val="173935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Therefore</a:t>
            </a:r>
          </a:p>
        </p:txBody>
      </p:sp>
      <p:sp>
        <p:nvSpPr>
          <p:cNvPr id="3" name="Content Placeholder 2"/>
          <p:cNvSpPr>
            <a:spLocks noGrp="1"/>
          </p:cNvSpPr>
          <p:nvPr>
            <p:ph idx="1"/>
          </p:nvPr>
        </p:nvSpPr>
        <p:spPr>
          <a:xfrm>
            <a:off x="458755" y="2057400"/>
            <a:ext cx="8229600" cy="4325112"/>
          </a:xfrm>
        </p:spPr>
        <p:txBody>
          <a:bodyPr>
            <a:noAutofit/>
          </a:bodyPr>
          <a:lstStyle/>
          <a:p>
            <a:r>
              <a:rPr lang="en-US" sz="2250" dirty="0"/>
              <a:t>Lewis was a genuinely convinced atheist, even a “good atheist.”</a:t>
            </a:r>
          </a:p>
          <a:p>
            <a:r>
              <a:rPr lang="en-US" sz="2250" dirty="0"/>
              <a:t>He was an intellectually honest scholar, willing to face and consider contrary evidence.</a:t>
            </a:r>
          </a:p>
          <a:p>
            <a:r>
              <a:rPr lang="en-US" sz="2250" dirty="0"/>
              <a:t>Lewis’ atheism and his intellectual honesty are two reasons for his effectiveness as a writer, leading to an approximate 250,000,000 copies of his books being sold. He was able to write about the atheism he had once believed.</a:t>
            </a:r>
          </a:p>
          <a:p>
            <a:r>
              <a:rPr lang="en-US" sz="2250" dirty="0"/>
              <a:t>His experience gives us insight into understanding atheists and appreciation for many of them. And a message that we can share with them.</a:t>
            </a:r>
          </a:p>
          <a:p>
            <a:r>
              <a:rPr lang="en-US" sz="2250" dirty="0"/>
              <a:t>Many Christians are former atheists, and God still speaks to atheists today.</a:t>
            </a:r>
          </a:p>
        </p:txBody>
      </p:sp>
    </p:spTree>
    <p:extLst>
      <p:ext uri="{BB962C8B-B14F-4D97-AF65-F5344CB8AC3E}">
        <p14:creationId xmlns:p14="http://schemas.microsoft.com/office/powerpoint/2010/main" val="222857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www.joelheck.com</a:t>
            </a:r>
          </a:p>
        </p:txBody>
      </p:sp>
      <p:sp>
        <p:nvSpPr>
          <p:cNvPr id="3" name="Content Placeholder 2"/>
          <p:cNvSpPr>
            <a:spLocks noGrp="1"/>
          </p:cNvSpPr>
          <p:nvPr>
            <p:ph idx="1"/>
          </p:nvPr>
        </p:nvSpPr>
        <p:spPr/>
        <p:txBody>
          <a:bodyPr/>
          <a:lstStyle/>
          <a:p>
            <a:pPr marL="109728"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0"/>
            <a:ext cx="4420344" cy="697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6C62A6DB-C3D2-4368-8341-3B6FC0BDED31}"/>
              </a:ext>
            </a:extLst>
          </p:cNvPr>
          <p:cNvSpPr txBox="1"/>
          <p:nvPr/>
        </p:nvSpPr>
        <p:spPr>
          <a:xfrm>
            <a:off x="152400" y="3733800"/>
            <a:ext cx="2056656" cy="707886"/>
          </a:xfrm>
          <a:prstGeom prst="rect">
            <a:avLst/>
          </a:prstGeom>
          <a:noFill/>
        </p:spPr>
        <p:txBody>
          <a:bodyPr wrap="square" rtlCol="0">
            <a:spAutoFit/>
          </a:bodyPr>
          <a:lstStyle/>
          <a:p>
            <a:pPr algn="ctr"/>
            <a:r>
              <a:rPr lang="en-US" sz="2000"/>
              <a:t>I </a:t>
            </a:r>
            <a:r>
              <a:rPr lang="en-US" sz="2000" dirty="0"/>
              <a:t>brought a few copies.</a:t>
            </a:r>
          </a:p>
        </p:txBody>
      </p:sp>
    </p:spTree>
    <p:extLst>
      <p:ext uri="{BB962C8B-B14F-4D97-AF65-F5344CB8AC3E}">
        <p14:creationId xmlns:p14="http://schemas.microsoft.com/office/powerpoint/2010/main" val="269054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nodePh="1">
                                  <p:stCondLst>
                                    <p:cond delay="0"/>
                                  </p:stCondLst>
                                  <p:endCondLst>
                                    <p:cond evt="begin" delay="0">
                                      <p:tn val="7"/>
                                    </p:cond>
                                  </p:end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F604F-1E02-4C93-A0D0-2A5F5C52599B}"/>
              </a:ext>
            </a:extLst>
          </p:cNvPr>
          <p:cNvSpPr>
            <a:spLocks noGrp="1"/>
          </p:cNvSpPr>
          <p:nvPr>
            <p:ph type="title"/>
          </p:nvPr>
        </p:nvSpPr>
        <p:spPr/>
        <p:txBody>
          <a:bodyPr/>
          <a:lstStyle/>
          <a:p>
            <a:r>
              <a:rPr lang="en-US" dirty="0"/>
              <a:t>Spin-Offs</a:t>
            </a:r>
          </a:p>
        </p:txBody>
      </p:sp>
      <p:sp>
        <p:nvSpPr>
          <p:cNvPr id="3" name="Content Placeholder 2">
            <a:extLst>
              <a:ext uri="{FF2B5EF4-FFF2-40B4-BE49-F238E27FC236}">
                <a16:creationId xmlns:a16="http://schemas.microsoft.com/office/drawing/2014/main" id="{E4199DA0-62DB-4423-80D5-5D2FFAEB3103}"/>
              </a:ext>
            </a:extLst>
          </p:cNvPr>
          <p:cNvSpPr>
            <a:spLocks noGrp="1"/>
          </p:cNvSpPr>
          <p:nvPr>
            <p:ph idx="1"/>
          </p:nvPr>
        </p:nvSpPr>
        <p:spPr>
          <a:xfrm>
            <a:off x="533400" y="2101238"/>
            <a:ext cx="7126045" cy="4299562"/>
          </a:xfrm>
        </p:spPr>
        <p:txBody>
          <a:bodyPr>
            <a:normAutofit fontScale="85000" lnSpcReduction="20000"/>
          </a:bodyPr>
          <a:lstStyle/>
          <a:p>
            <a:r>
              <a:rPr lang="en-US" i="1" dirty="0"/>
              <a:t>From Atheism to Christianity: The Story of C. S. Lewis</a:t>
            </a:r>
          </a:p>
          <a:p>
            <a:r>
              <a:rPr lang="en-US" i="1" dirty="0"/>
              <a:t>No Ordinary People: Fifteen Friendships of C. S. Lewis</a:t>
            </a:r>
          </a:p>
          <a:p>
            <a:r>
              <a:rPr lang="en-US" dirty="0"/>
              <a:t>“C. S. Lewis Serendipities: Things You Never Knew about Jack and Warren,” </a:t>
            </a:r>
            <a:r>
              <a:rPr lang="en-US" i="1" dirty="0"/>
              <a:t>CSL: The Bulletin of the New York C. S. Lewis Society</a:t>
            </a:r>
            <a:r>
              <a:rPr lang="en-US" dirty="0"/>
              <a:t>, Vol. 47, No. 4, July/August 2016, 1-11,</a:t>
            </a:r>
          </a:p>
          <a:p>
            <a:r>
              <a:rPr lang="en-US" dirty="0"/>
              <a:t>“The Year of Narnia: 1950,” </a:t>
            </a:r>
            <a:r>
              <a:rPr lang="en-US" i="1" dirty="0"/>
              <a:t>The Chronicle of the Oxford University C. S. Lewis</a:t>
            </a:r>
            <a:r>
              <a:rPr lang="en-US" dirty="0"/>
              <a:t>, Vol. 7, Issue 2, April 2010. (And several similar articles)</a:t>
            </a:r>
          </a:p>
          <a:p>
            <a:r>
              <a:rPr lang="en-US" dirty="0"/>
              <a:t>Don W. King’s forthcoming biography of Warren Lewis</a:t>
            </a:r>
          </a:p>
        </p:txBody>
      </p:sp>
    </p:spTree>
    <p:extLst>
      <p:ext uri="{BB962C8B-B14F-4D97-AF65-F5344CB8AC3E}">
        <p14:creationId xmlns:p14="http://schemas.microsoft.com/office/powerpoint/2010/main" val="106794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8F1E14-DFFB-4D14-8B9E-70F02720B6F7}"/>
              </a:ext>
            </a:extLst>
          </p:cNvPr>
          <p:cNvSpPr>
            <a:spLocks noGrp="1"/>
          </p:cNvSpPr>
          <p:nvPr>
            <p:ph type="title"/>
          </p:nvPr>
        </p:nvSpPr>
        <p:spPr/>
        <p:txBody>
          <a:bodyPr/>
          <a:lstStyle/>
          <a:p>
            <a:r>
              <a:rPr lang="en-US" dirty="0"/>
              <a:t>Atheists Get A Lot of Things Right</a:t>
            </a:r>
          </a:p>
        </p:txBody>
      </p:sp>
      <p:sp>
        <p:nvSpPr>
          <p:cNvPr id="6" name="Content Placeholder 5">
            <a:extLst>
              <a:ext uri="{FF2B5EF4-FFF2-40B4-BE49-F238E27FC236}">
                <a16:creationId xmlns:a16="http://schemas.microsoft.com/office/drawing/2014/main" id="{9978861B-1639-452B-9973-105F8342E8B8}"/>
              </a:ext>
            </a:extLst>
          </p:cNvPr>
          <p:cNvSpPr>
            <a:spLocks noGrp="1"/>
          </p:cNvSpPr>
          <p:nvPr>
            <p:ph idx="1"/>
          </p:nvPr>
        </p:nvSpPr>
        <p:spPr/>
        <p:txBody>
          <a:bodyPr>
            <a:normAutofit fontScale="92500" lnSpcReduction="20000"/>
          </a:bodyPr>
          <a:lstStyle/>
          <a:p>
            <a:pPr lvl="0"/>
            <a:r>
              <a:rPr lang="en-US" dirty="0"/>
              <a:t>There are atheists in foxholes.</a:t>
            </a:r>
          </a:p>
          <a:p>
            <a:pPr lvl="0"/>
            <a:r>
              <a:rPr lang="en-US" dirty="0"/>
              <a:t>Many atheists experience a sense of relief when they adopt atheism.</a:t>
            </a:r>
          </a:p>
          <a:p>
            <a:pPr lvl="0"/>
            <a:r>
              <a:rPr lang="en-US" dirty="0"/>
              <a:t>Many Christians are hypocritical.</a:t>
            </a:r>
          </a:p>
          <a:p>
            <a:pPr lvl="0"/>
            <a:r>
              <a:rPr lang="en-US" dirty="0"/>
              <a:t>Much suffering makes little or no sense (cancer, war, tsunamis, pain, hell as fire).</a:t>
            </a:r>
            <a:endParaRPr lang="en-US" sz="2800" dirty="0"/>
          </a:p>
          <a:p>
            <a:pPr lvl="0"/>
            <a:r>
              <a:rPr lang="en-US" dirty="0"/>
              <a:t>We need to care for our environment.</a:t>
            </a:r>
          </a:p>
          <a:p>
            <a:pPr lvl="0"/>
            <a:r>
              <a:rPr lang="en-US" dirty="0"/>
              <a:t>Nature is beautiful, but also cruel (extremes in temperature, natural disasters, etc.) and, therefore, hard to reconcile with a good God.</a:t>
            </a:r>
          </a:p>
          <a:p>
            <a:pPr lvl="0"/>
            <a:r>
              <a:rPr lang="en-US" dirty="0"/>
              <a:t>Too often our prayers seem to go unanswered.</a:t>
            </a:r>
          </a:p>
          <a:p>
            <a:r>
              <a:rPr lang="en-US" dirty="0"/>
              <a:t>Pessimism about death.</a:t>
            </a:r>
          </a:p>
        </p:txBody>
      </p:sp>
    </p:spTree>
    <p:extLst>
      <p:ext uri="{BB962C8B-B14F-4D97-AF65-F5344CB8AC3E}">
        <p14:creationId xmlns:p14="http://schemas.microsoft.com/office/powerpoint/2010/main" val="154362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Early Years (1898-1912)</a:t>
            </a:r>
          </a:p>
        </p:txBody>
      </p:sp>
      <p:sp>
        <p:nvSpPr>
          <p:cNvPr id="3" name="Content Placeholder 2"/>
          <p:cNvSpPr>
            <a:spLocks noGrp="1"/>
          </p:cNvSpPr>
          <p:nvPr>
            <p:ph sz="half" idx="1"/>
          </p:nvPr>
        </p:nvSpPr>
        <p:spPr>
          <a:xfrm>
            <a:off x="307975" y="2057400"/>
            <a:ext cx="4187825" cy="4717987"/>
          </a:xfrm>
        </p:spPr>
        <p:txBody>
          <a:bodyPr>
            <a:normAutofit/>
          </a:bodyPr>
          <a:lstStyle/>
          <a:p>
            <a:r>
              <a:rPr lang="en-US" dirty="0"/>
              <a:t>C. S. Lewis grew up in a nominally Christian family.</a:t>
            </a:r>
          </a:p>
          <a:p>
            <a:r>
              <a:rPr lang="en-US" dirty="0"/>
              <a:t>A childhood lacking the nurture of faith by adults.</a:t>
            </a:r>
          </a:p>
          <a:p>
            <a:r>
              <a:rPr lang="en-US" dirty="0"/>
              <a:t>Warren Lewis’s comment: “the dry husks of religion.”</a:t>
            </a:r>
          </a:p>
          <a:p>
            <a:r>
              <a:rPr lang="en-US" dirty="0"/>
              <a:t>“My real life—or what memory reports as my real life—was increasingly one of solitude.”</a:t>
            </a:r>
          </a:p>
          <a:p>
            <a:r>
              <a:rPr lang="en-US" dirty="0"/>
              <a:t>His early teens: a time (1911-1912) when he experienced genuine Christianity, but lacked mature spiritual guidance, as reflected in this quotation:</a:t>
            </a:r>
          </a:p>
        </p:txBody>
      </p:sp>
      <p:sp>
        <p:nvSpPr>
          <p:cNvPr id="4" name="Content Placeholder 3"/>
          <p:cNvSpPr>
            <a:spLocks noGrp="1"/>
          </p:cNvSpPr>
          <p:nvPr>
            <p:ph sz="half" idx="2"/>
          </p:nvPr>
        </p:nvSpPr>
        <p:spPr/>
        <p:txBody>
          <a:bodyPr>
            <a:normAutofit/>
          </a:bodyPr>
          <a:lstStyle/>
          <a:p>
            <a:endParaRPr lang="en-US"/>
          </a:p>
        </p:txBody>
      </p:sp>
      <p:sp>
        <p:nvSpPr>
          <p:cNvPr id="5" name="AutoShape 2" descr="data:image/jpeg;base64,/9j/4AAQSkZJRgABAQAAAQABAAD/2wCEAAkGBhQSERUTExQVFRUWGBgaGRgXGBwcHBgcGhgYGBoYGhgYGyYeHhwjGhgaHy8gJCcqLSwtFx8xNTAqNSYrLCkBCQoKDgwOGg8PGjAkHyQsLCwsLCwsLCwpLCwsKSwsLCwpLCkpLCwsLCwsLCwsKSwpKSwsLCwsLCwsLCksLCwpKf/AABEIAMIBAwMBIgACEQEDEQH/xAAcAAACAgMBAQAAAAAAAAAAAAAFBgMEAAECBwj/xABJEAACAQIEAggBCQQIBQQDAQABAhEAAwQSITEFQQYTIlFhcYGRoQcyQlJicoKx0RQjksEVM0OTorLh8BYkY8LxNFNzs0R00hf/xAAaAQADAQEBAQAAAAAAAAAAAAABAgMABAUG/8QAKhEAAgICAgIBAwMFAQAAAAAAAAECERIxIUEDURMiYXEykfAEobHB0UL/2gAMAwEAAhEDEQA/AF9ugOMZ4WyWEKczFbY1Ex+8YGR5VZsfJbjTslod469Cf8M0+YXphac5VV3Y6HqrYaPxEgV3xe9ZVA917ijbIZtsf7thJ8ZIryslQPjR5df6M37ZhlXWQclxDEGZyg5oEawKXjc3E6gn/Zp66Ro6rntWW6t4PWZzdYTpDtJKH7MR4mlzjQtX5u2LQsFLaG8paQzTlZ7YOo1yyv2ppocvkSUUBxdaY8amKxpz39ar9bEwYPgP5mu0mRm2MDuI0kGqNCUdXTBleYnv151uM4IMjadYnyquPiDofWui4kzqf97VmhqIruB1MKRpprtB3mqzaSFmANTV4pPI7aVn7Ig1YkE8hTKdbNYMAO+o8Kv4CQTOxXmfSpzbTTSPOuFQTIjaIps7CD1grEjfb1qayQHTXYjX1qvdABPnWLy86ejF5/ntJ3118++uGSSfWsfS4Z2NSjQzG8ikfBiBdQQTOix/KpVTXWDz/wBiq51GncPSpkuEgGd/z50XoJw92JXUTz/lWXtyF2089hW71iZO5GtY6wfTlW4AQsBJjwFE8YO2BOhtxr6xQu0s5jRTH/PWe5aIQZbt9/fXGIcZjVi3bg+vOorqidTypuwkanfu7qt3As/hXn4Cq4I5EV0Lk+njQYDlnE6g6fGulgkGOdcXTJ3Fd2GEHXnNZAK95DJI76jAPM1OEJJA15wNfyrb4RiDCv5ZG/OKog7IyRXLW9JqVcK4AJVh+E/pWmWKADgCsrrqj4CsrGPpRmtKBIQKRoVVAPiMp9KA8X6L28SM9q6AyysrIAO+Vo7I8ytHMVZsultLxBCGQshOUAEBi8AaRpNcDFtk6tLgtqNursmR5SQP8J9a8t8bL0JVvoTjbYudpWV5UpcITUQZBnLBGkg+MaVSPyU3Wus13E2UtyYbN1jleRIWFB7+1yr0XD8PuXd+sI+vdRRPlbHztObR61rGcHwbhrd4XXVF7UOwQDmMtohR7etUjOhXBHluP6JYK0pIxj3SsE5bQFuAQGlw55GYB1iKhwmAS6z5MZhTcuSCcQGWQdMql1KAxHMkQIIivTOB8D4eGLIttVM5Udi+8DO2aRmgaAzEnbagfT3o8EQXsLZwzIs9aBbVzvo40mNYKx499Op32K1Qg8X4X+zXCjQ8AEMDKtoJG3I+/KqNo5iBKrmMS2gUE7kgHQUVx2Gu27KXL1gLbd4EKLJ2JAVR36kHLpG+sGLgvRhr5LKxySF7Ky7OdRbRJALRqWJCqNzypvyJi3oF3Q9t2S4hVh3jcHYjkVI1BGhFWEw+dJLrmzABFEntK7Altl1QCNSZO0avGO6H2mNuzJJw6qmUXBFsEs5F26ATJLaKoLECEQA9YAmLxFnD3BZs2kZg3aulPmkZgAqFmOknW4zHXXXbWutjONCZ1xOw9a6RzMHxqTqpI1jw2EDwqS8oHd+tUsQrXIOh+H86itYQseyD41I1oE5jtI25d9EOH3FFwZSYytp+E0W6XAxVu2ibhg8/Tb4Vj2yAG7t6lYw2m5g+47qtpt2rQOg5wdN45a0L5FYCtk6jvj86szoQfP151gw5Uhlg6zl3HOrXCsabdwPlUkTuAfgQRTNjdGsPg3uaLmacwCqpYiPADnV+x0Lx1yAuFvDSJZcvxaKZMP8AKnirQlSmVRqOqQE+oy1dsfLbdYybYOkREDzMMaeOFcivLaBnDPkkxB/rblu2CZ0lj5chNN+B+TDChgbhuXSANGOUQPsr+tV7fy2KB2sKpPeGPvGU6etXP/8Aa8MyjNhrkHucf6VVS8QjzDK9FMGmn7HbZQJkII8pmZqpiei2E3GDtL52128qov8AK/gmP9Re8Iya/wCKqlz5VMIZAs3fUpv3b0+fj9iVMtt0cw5P/prIAH1BHrpXJ4HhmACYay+k6W5j0AoHxHpJcxRVsMTaVQQVYghiDM6AirOG+UfiVof1eHuqPslT/hb+VI/JFvgdRlsYcN0CtNJ/ZrK92ZAPhvV/DfJ9hQJfD2ZjYWxFDML8sRH9fg2XbVHmO/RgPzrWG+XfANOdLya6aIdu+Hp4ygZxkMuG6MW7QixbtWl11VBMz5bVauYEDmdu6Afagtj5WuGPr1jKfG23/bNWk+UfhzR/zCgd5Vx+Yqi8kSbiy+cHOuYRPloNuVc3sEjaEK+0SoMeOgqNOneAIlcVaP4o/MVs9KcKfmYiy28TcX2pskwUztcKObLP3R+lZVkcXw8f11n+Nf1rKNo1C1huFsvzbV5j4hh+lFOHXxbk3MtsCYQEZz4mDoPXXwoZiOMBjlNw/dtyx9SKnwHDA5DlWjftbDxKqdT95j5CvnFLn6T0+a5CmJxj3RltZUUxmYyzH7IUfmxFQWujyk526xmE9pnKx5ZIgfiq8L6KIznyXKPgg/nQrH9KsPaYgkFu4LmPqW1qjrchUvRebD2hoRbLcgqKT7CT61asW1RZVAO8wq+8EL8TShf6cTooIB7wFHtt+dDr3SNt1yKfrBcze7EqvpFJ8qT4GwY5Yvhty4S9trNr7Qs9Y3icwyCfetvhkRcr326wiA7ZQx5krKQDpyFeYY/pO0y11jP0mOY+lYOkGFlS0uSYPW5yV7mBAC5e+QTrtTZt9AaS2xh6boxtdXhXs2wd2a8quw+mAzlYJ5sCS2xIpBs8D6hVu3irEsVt2VcFXIAJd2tnS2uYaAyxMaAGm/D3sRiLRbCYK06ywnPbIYiJKoXVX3iQOUVOOj167aa7i8N1eUZktW8vWM2xGVVYqCNNDzBiBVI2uaJSVvg8rGF3ziJM6aAeAHIVw25PdymvR8H8lruim7eFosNbRQlgeS5lJE+IFc8Z+Ta3YZWN+zbBQAq2bOWHNLa6kHT5xGs61XJCYs89tcOBts5aIdVAgndWaZ2+iBHjXNrDBXkfVf8AI16M3QYWLfV3rilbsOSEY3UKhlQ20EqIzEs7GPo0mYzhxs3SjlS4VswUzlPIEiVJKw0KTExM0MrQapga40uCe7/YquXJ1k6bDf8AOr9zKd/hVeRrA2OtUTEKz3DE7Vr9tJG+vlXTIN+8VaxXRu8qkkJIUO1rOvWojAEO1qcwEEEjcAgkAU6SCbYQGEf2ST671TAhTBIM1dvfOu8sqoPbuqiq9+tKhpdEsEayeXlWs5JM6iuA3ceXOsUgRP5fpTUKXsGJdPCT7CqF280wZHj5mr+HiGYT2UaqESZ5E+woR2M9Iv4DGuq9l2XyNEMLx28FJJVh4jU+oqra4bcFsHISIJkCdJ308K0LXYHkNKVsolwFH442UykaHVT4dxrz9zTVjmi258D+VKhq3iRmaroXD3n3rmsqwpYs4txs7D1NTDiVwbXG96rWxzq9h+A33VXFs5W2YwAY8TSNLs1nA4vd+t8B+lZRAdEbnN0B7pNZQ+g2R7jd43hrAiLVuOSqXb1zEifMUGx/yhj+zVmPI3G28lXT40i8G4NjMb2rSgW5g3XMWweYzn5zeChjT1wv5PcPbE4m+1090MieiIesbzMDwFeXKGO2XikwBi+l959HulQeUhR7aV1gBdfVLd1/FVOX+OMg9TXoWD4XYs6hRaGkG1Ys22P4mzXPyNELXE9SEBB77hLtG2gaSfKY8KRqHsdfgU8JwG+R+8coDstpM58ZcrH8Ibzq5Y6LWnhXS4QDM3bj90aIkN7L60bxOPvZiEa68fSACDXWC66aeYiubfErrd0jSEBuN5mGj3f0peA1ZFheguEMk2rXfqrnlG+IJA25LVu30NwQB/5TDswJObJbI91Aj1rS2bjCSrsO+6wCj8CfzBqwOHi4BncuOSqpCewEfCqqTekI4pHFjh6k5bSWhG4tkBRqTPZ2b2/OilnCi2NYzEQTnyjTu1LVC7uihVtqo8SEH5sfgK76w6SDPeq5x7i3TpJb2K36K+OwnWD/ANRfUc+rAg+BYoD6zPjQ/DdGEtrNpFzal7t1SWA37KAEufxGimKxEam7l++hH+bLQjEcWQfNxdkHnq35oSaWTiti0xU6W281xglnFFCFzXLi3JY69nwTbT4CkvEYEKCeqKKRGbI4jwBbSvWG6RCCP2vD694uN/mQzQpuNlSScbhNeSWiJ8PmfmKXNLQkoM8v/ZLZ5MQPtb+wroYe39Rv4v8ASnTFKt8nM+BMagz1WYwdCFCe8UBxXAiPm3cOdJyjEWS3lHWfEb0ym2TaaIui+FtNjcNNsEdbbkMZBAYaZSIPkaqY5zdu3MQyZWe47sc57LOSSo8gcvpVmy7WrokkFGWfCDvI3Ecxyo50h4YGZsQgCoSvXKNepd9301Npz2g3exE7S3yPQVoVcQOyCQmrLMLEidjG9cXbdszCAfdY/kaI8QwAUrldLisw1Unl3g7UU6P9HzeuhTLIgzskfOiMtsQJ7baeQY8q1uhqbSBXDOh12+3Zswp+mxCr36MSM3ksmj+F6BcORGXEYxRenU23WLfLLlMk6mJYDU7Va4/jXsW2HaFx5QsdGAB1ReQUDu0OYeFJq3DJgAaeXceXgJowlKQcKGni/RnA2wO0FS9s9m6LpAGpbq9AFndY30BoQOC4S2TltnEweyzvlUj/AONB/mJ8hQFrxAP51JZxTBSGb6Jy6QTOgPlrvziqNP2NS7GT/iq7ZRlSxZVMrK5EkpbIkmFYFdDoYigg6R2mHbRh94Bh7ihpxRJUhiGBkMCQRy38tK3dSQSfH9aMIpC6O+kF6y1hjay5iRopM6nXSkyKY79woQy6MDuKs2MQt0Drbdu4TAkjKZ+8sV0ReKNYpVsCm/H9D0AzS1rzIdfca0tY7B9W5TMrRzXb41SM1IzRa4Pwj9ocW86W53ZyQB7UyratIqIb7vA+ZaGp9QCY9qV+GS11FUwZ8vj3RTZisUyaG5btDaEEsfaB+dTlsQ6SxbjTBz4uTmPnLTWVWLf9O83jMT6VlKY9Zw3SXOo/cuYEL1VoxlHJVE5R5VNax41zYbFIObFTI3M/NzAeJpYw/EsUhK27l4A887AfyFMOC4BfxIV8RfYp9VizT4qmgnxPxryrb6s7EkjlcVh85AcAby168CdO4WwAfxUSt4S64AtW7S25+cO0D9om4YbzY+VFMPwWzaAhFA737X+E9n4GucVjrGaGd7jj6CyzeiKCQPQVlEDn6K68ORdbrdYftGVHgNCI867ucSVRAZ/K2g+BuSvsoqDF8Rj5tq1b+1iLmv8Ad2yz+8UAxnSFNmxrmN1wtiPdrh/OmySdIF2HP261OZhckbNddXjyBIA9IrnFcXtMI/abs7wpMn8NuJHgaW8LiLd1v3WHxV0nQs98L5yLCGjNjh13QCzeRe+3fvr8XFoUbYeCC4b0furWI8GypaB/iE+5qlewuMbV7ir9++o/ySfjR8dC7TiXa6CeTYq6f8txxWHoBhiApe5OpEHPJMSTnGuwHoKzg2HJC2nC7czexuHH/wAcMf4nBNXMPw3hxMG6LzHYG6d/uqZpgXoxg7A7SA+N0r8FQd/fWv6Sw1shLOYkmAtoCTA2kdoD1pWsd0a/QPv9FrCgsMIhA1OZ3iOZhmqva/ZCP3eCtFfpGCAfBGPzt/DQTVq7xcO4sX9Jhsgyvruobta6cgOdWcT0gZWKLavsfmg20YHw1FsJG2oJFa10LTYEx+CwZGmG3GuR7ggxqPnax3juOlLuL6N284ay4tzAIuQwif8A3FGdSO/Ke416G165ll161DIMXBcA5EM5SBGxg+Zil/HYO1860MNcGs5rhVpmdCbrWyOWpU0VafAjSEjiWGe3lW7tByGZUgfUcTK+HKRsau8EXFWL0LYu/vFK5DakMo11VxDKOY7mNWcdbygm7Ze3anMdntvl1TqrgcoHLAD50RMiAavdCujd7EYu3j76ZLFslra6ksRJQJpJUMcxfTMRzkxaMb2RS5BfSDotiBxK/hsKuWGV1b6Fu04zZmaNEBzKBucsCae8BglwlpUtHMx+ffICl5GpRforyk7Dv3o/icQDJuvbt/ZZ05bZsxgnfTYTzpd4tjLTrcIxVhGIMHMbgUEGScu8SDE65dwDRk71wPpCFdxwx+JAS4rFmKgTPedt+XnzrrgHRxsVaRxZvI4YoyhkALAntJPbUctREgwxop0X4Ha6+3cstiMfctHs3XBt2LcjKWLKGznKNy50AEbU29IuM2sJhrV7GXH7eYLZwxIFwySsEZXAFuJlws/W0qldRNbFSz0fFgl1snEXV+kNFTX6OxZv+qQFEGJ3pZ6QPb7TMQ99hkhXzC2F+aXuRlLhQoyrPMlhtW+MdOf2oFXtnD2CYt2lBCacyyxnfaSZ5QBzkwfQ7F3xnSy+QwczAW1jllFyJEdwoY07YULFuyZGld3RAHjNGOJ9Hb+EcdeNbglCCCGE6gRzGmlD7w0EiDroasnYATijyrLCbe9TXtWC95FS4Gx2j4be9UvgFck97RQOZI5+9LGLOZ2PeTTPxMBVB59oz5CPzpftYPMoIOsxHcCYn3oeN9jyjxwXuBYAowu3VYIQcp+sdNo1o5YY69XZNtYJDkBSTy1PairHCeDPbzKtxW0EPsBr2gV3ECrjWANIN0z875qj/TzoOVkxcfD3CZ64eiz+ZrKOZz9ayPDLPxrdbJmHzCXlGRrYZmuANbSI0YSHYb6r2wGgAEEjuJWOLvaAQy94icqkEgbyxJEDxJG+9YcL1Cs7dq45J05Tso+A7hoOQpUt8TfC4hi05mMsw2JygTPM66SNAJ5V5tooMuLxTsSvbvXBvbtMttRP1nZg23cD5mqJwOJcZXvJhEP9nZUEmftPoT4wKOYbjeZOzPjz9SSD71Rv8UymDcCzyzAb95JJ+FLwZMpYbobhmMXLl+4+4GIuMqn0AIB8DRZFs2IV7Nm3EQIz+WUmV9jQXG2bd3a8ZH3hB3+qP9aHtg3Mr1mbL47e5FHJjpWPA46sDtuR/D/3fkKns49H/syT3kE/5o968+d7ln6DD7TRHupj3NXMBh8ZiI6tbhH1k7I/vTAjyYUU3dBcR3xnFbdoSxS0PtNlJ8lXtH0FU7vFrlz+pz5eTPbcA+QZlYjz+NDsJ0JuLqzWLJ5sbhdvXQf5qL4ToyjCDibl37ioB6sQ0e4p8ZMAscQ6OYq42ZrttiTu1t48pmPACinD+ENYlRl63L2cxMT33GQEhfsrvtJ3o5hOBYO02cIGcc2LXCIM7KSBr4Vu5xPDWSctoBiZJCoCxO5MEuT5it8cUrYcm+EJbfJ1jGuG6cRaLs2YsQ5kkzOoj0HlTPgeAYlUyu1jTZ1zg+TJdDAjxDCKr4/p71fzbSjxd/1ANDE6V43E/wBRaZxtmtocn97cYW/jPhQSg3wmw1LsO2ujVtQReXCkHeLSifNVWD6zW7eHwCGFsy/fatkN6FIbn386EYbo1xC6wN5rNpCdTmNxwPAKOrJ8zHgaPjF4bDDK1wGPogGT94alie7buApqx2kvyJVnNh7dhS1rBdUNi9zq7cz3sWZz7VVv8eu3DlTC9YfA3G+BRAPMkCra8ca602cM7Rs9wMqj4GPahmJxeOzFetwdi39g5z7BND4xRc77NiXbPD7hGa6ljDjnCKznw3IURzznyFdW+C2Vi6FuX3fW31pDAARqiaW0H2iJMjWKpWMArkF8Q9xjoURAwbzD5o8xl8e6oukPR27jrgZ5sogyoCJgT2mi2SAW03I0AHfWUuOBaB3GsVjb11LeW3hlDKCrMHuOqsCVS1bLEyvJFAAOrCKg6Q9B8Vj7qm7FjCYdcltFYXLpUQC+UdkM2VdyYAGh1px6KdGbeFs9WhzEyWcqFJ12IHIcgSd6LnCZDmU6Hv5frVI2lwBq9ixwbgWG4ctsW7AVbgB61yXfPBGpbQEqfo5RvtFLHEPlGe/i+owtlDbOaLlzNLMqswZVBEKWAHakwZMbUf6aXMViWODsK+V/6xyMttEiMpuFdWbUkKSQABEnRV4rhEwmLt4fDr12ILpcusqfvNXDdTbGoRCh7RnXPqQJFOmxW0hCxfHcTft3A11kLFXAUxO+YMdzpljXTLERQI42+pAY54+sJ9J3r0fpTw2yuIGGw9oF1Zne+WjOGWZHaKLaVTLPpLKTC8w/COFW8TirVgSbZY5iBDMoBd2AO0hYHMCOdUUsXVC2KdviS5pcFD7iifCYY6EHnoafsX8nGFuWMOARZvX2SNmAm093q2ykAxoM5JOkkmdPOMZwS3nZsO7MgYqLhGTNlA7YXkpnQEzG/cC2n9hkyxxpoUzyX/M36ChnC2JuW0Uc9fzqe3hr/wBILcAjc6xyANX+DkEv2CkLJn+RFBNJPsd8jJhLfYnKQdyXML6DnWX1zAnW5GmnZQeZqrwS7+7lodiZTPrA74nYCrGMuFl5vufqoKnl0LRSN0jTPaXwCTHrWVWuXspif4VEelZRtmo9LxHFYZSSSCTHaiPGRqDt6xSr0g4qC8NoeWcLqPC7ZgH8az41xxLjwVHVyNNfJs0GD4qR/DSLxLjZuHsSPHv9K4/D4pTH4Q4YTjHI5yO7O0fAgH2qe/xdYiI8Rv7ivPrWPvDkD5j9KtWFv3WCqTmYgKqLJJOwG5J8BVn/AE77Y6khjudICvzzIGzaAj1/Wm7o3wHG4qGdeqsEAi5eBDeGRNGb1geNE/k9+SYYcjE4sLdxI1RGOZLJ3BP1rg79QvKTrTri1uK8N2pEgiJ8gsyNfpHu32ovxQh9/wDAM2wdb4ThsJalw2IbkHAbMe5bY7M6DeTpJIiaiN3E4ntXCLKdwbNA7iQVQafeqYcPLuHvdph81RMLrIAC6t5nSQNBpFwWtQDCtykFmHkAVK+sVNty40hqojwfBbK9rI1w/XYAj0a5CR90VLieKWVIUtbLclGe+/pbQT7Vbt213yhzzd4jznn6T4kUN4h0vt2+xam/c+raEj1CTTcRQvMiQLfu/Ntsi995lt+1u1muejMlUsbwuwhjE4s6/QQZF9QMznzLUNxgxuJADrcsqTyIQATzDlSRGug5baQebfRSyG/eX2uMdx1rGfRCT71KU71H9yqVbf7BC1xDh1r+ruWZ8LbO3vBefWpLvEcTe/8AT22AP9peBX+FZn+KPKpuH4WzagWrRmPopr7vr8KuXMeFmSq/fuBD7ZB+dFRbXPH4FbS1/cCN0OuXTmxGKY94QD+cj4VPb4DgbOhe4D4syT/Cqz71ZbF5zHWKPIs/+S5/KuMtuIuDP5AgR5OV/M1sUtL9zZPs3iOJYMCCpfwlvzJ3qinFcFalhh1B+szBz/imriDB6fu7S+ZQehDSPjUqJg5kYe0xncWUf427ZrOMn2v2AmvRBhOk74gf8vauMo+kqhUH42OX2mr1rh90kHEMAOSp2mPgWCqB6a+NWF6QW9tRHIlUj8NwqfhVm3j1O3PeFLfFQabD27BlWkc43iAs2i7FLVtRJZyFA95A9Z8qWsDxW/jHZbBuCymj3pBLNvksgqqg97spy8hJFGcd0ewt+4LtzD9a67Z1uQNIjI3Zg90QedEWJChRbIUCAoKqPKMw9tKrRPllQXrOEVbfaLGcltc1y4+naY7uTrqxPMSaTOL2Ma7XBYw9vAWb7fvb9y4gu3J5uQ5cdwUCeQK6w540OV/dPbw7GAWKq5IGw0uARv37mlnG9CDcBNzEi4x1ztLRJEsqgxMSN475FFza0v8AQHGwH07wKWsLaw9i5ZgqqPcZv3l0WiXFsADKLalw0E6llHjS70QsqLrOYP7poPIEvbEyO4AyO6RTnxXgNhmt5kN10QW0DEQyqSdU7KgCfugAZp3oT0i4XbWzcD3FDOqk5TmfsMuVVAgBBlAk5QAsDNtS520K4+iXjqOLOGRTMW7Kk5gMmfBixoCRLkXZAEkkAcxXn72zbAtbi2MpKnQkTMAgaSTynaYpu4/jGAa5dQWrOJW3aJR+uRSlpgCRIZmFvJKgHMFaDoAyrhCXZbIPXXA9xB1ILi4U2ZSBmYFSNY84p5PJWisI/VRTa2RPag+W+m1d8HsaMC0BhlnkOZpwwPyX4m9lN24uHXmP6y55EAhF9XJ8KYOF/Jph7RkYq847wtvLO0A5TJ8BJoVwCUkJmGwKosqNAPnvoBHctbHGxaYGBdzwByMEwSCdADy0p64t8n+GXNdfr7y5YKF1JUhg3W65YAVSpEHQnSlriHRrDdYH6y9mYBkLG31bAjsFDbRgyEbFW5CJ1rUBtCBxzj037mVAoBgAKSBAA39K1TLc6OW5M3rAPPMwU+qsQR6isqikl0DMAfsbXTmumToNB3AL7xz96srwBYBJidmH5Gr9lFdZGjDlyPkas2LhE7eKnb47GuZzkdCSB+HwQQxcTT63I+elemdDuj9nC2/2g5RcZdXYgCyp+iCTAaPnHfloN1C1bSNBKncHcHzPP/Tej3BukCWjldQxB0J5GZMTtqRqNSdJ0ArRdiTfQwJ0nvXyEwVq4ybG+4Nu35rcZdfwgzOhXejOFtZAesuKW5qsqJ7zBa5PizHyFL+I44bv07YPkzn2XKR6ig3EsHdyFi1xlH0YFsAcyAJ9itZyMPn9MWU7OYT9W2IPnlQFvhVA49JJSy7tpoSqgx3gnNPmtI+AzNogcjuRQR59vsHzUCiZ4hkEO9nQbXLpciOXVKxg+VC7BQwXukDtoeoQHlrcfygif8Bru3jHIn96V7yWtr76f/XS/b4pKyjMV5dXbyLy+noR6zUlqzdubJbAP07hZyOch7cajzNC2GkF8FjgCSnVjn2D1h370BHulW8TjL7AZQxjmSoGviAGHtQG7wjFK4i4Mh2NtEXntmKl/U0VXowtxQXJY99x2fzkE5fSKyvo3BVvYpn7Jv2y31UDYgjzHaj1iucPhLukNdA80tD0RTdb/AKLjAC2MsXCF5IoVR7kx7CoX4xk0WySP4x6hRHwo17Cn6K93o7cubXzPdLn8mX/ACit2+hYOly65P4R/wBjPW26bdX9EL5iPgo1oViflAe4ctrfuUS0eESF9Sa1QDchlwnRexaI7LsfFnj4uB8PSpr/AAzCDUpZBH1u0NN9D2fWvP8A+ksU5IgrPjmY+cAk+Wgqxbt3D85te5tSPwcvMzTZKtCO72PmF4lZQdgIo70UAe/ZFaPSBSYBcn7JHxABPsDSFc4kiN2ris3cZuH+FQF+PpUGO6fNbGVboQR9FFBHoAQKK8j0bA9EbHXIllCL9a65UDxiZPsKp/8AFtlQdesHMosL/E2leQYnpv1rhUDX7hMLnJusT3LbEifIE0wYHoheuxcx9wrG1hSM3kzjsJ5ICfFTTfVX/QUlsb/+O7LsUsWesbnlbKi+Ny6IVR7numq/F+PMqCOrLExA7IJHdu7fHntJIF47jVuynU2ERQnolvxYg6t4aseZoFbxVy48WwzOxjOF7ZjlbQDsqO/fvjepOQC09xlZy7lrjR2E0C8wXOpnnkBnvPOqb4G67qbSzckMOyXYwRDdWBESd2gaamnDgXQJsua+cn2FKlvxPqAfAT59zVhuFpZUrZC25MtAlmO0liZJ8WJorxt8sF+hIv8AyeNiVL468bVvMGyIyBvmFYLD90nzvo5iQBqKZ+CcDs4W3lwVhbSne4wbM/mzTcf2juoiLBUhgoY69q4SSPLSBp3RXF/iSLqzgHnqdfKTHsaspNKtAIf6MYmXMjvcaDytzHq5Y+FTsVQbuxH1Fck+HZWY8BAqnc6RWu8/hY/koOtdf0wI+ZcfulZn1MH4GkuKAVsVicRp1Vu6Fg7qQwI1HYKhTOumbupK45xizh8QU/ZkcMqu9tjADuMxy2zmCkrBO2pnnJbnxDGGZYA0ym46GJ5xcHsfGpcL0yBuCxatOz/ZbMoCiTmIJKmBz7wKEWrC0edv0vsg9nB2QOQN24SPUED4VlerXeO4cEh7ttW5hriAjwIL6VlV/mgV9j5p4FxjIcjmByOvZ9tY8tacDcD/ADoViNGnQ7RqI3pX4V0OxGLRrthAQpA7TBQ7EwUQtoxUdo6iANdYB9E6O8JTAh0e4t7FdSxQD5tswxK25GYvAjOY5gACZTz4rnsdT6MwnR/qlW9iLiWxEi2CSxkaZvzyrPISutKmP4rae8tu3JWXkmIPZaCT4mNJiBE7moOOcVe6AqkkHSBuR3d/p8TQVbRtsCSFPcx19VAJA8xRhFNWI227Y6cI4/lGUZjl5DsqvmSNPxL6mig6WsokNaH3bZf3d7gte1JtyyS6vqysAQQZAnuOoGoI0A2onaka/N8dj/EZb2y0slTHTNY3jbn5+Zxy6wsy+iL1dsexrLHSJxoCF+4uX4W1APq1c3WWDOvfGnuST+Zqn16rsAnlv/EZPx9KVDjLgOKuN5B72bKfZS1z3uLRaxxi4Nc34iOf3nJf0n1rzw8VAI2k7b/9x/JTVtcYT8548zr6c/YCg4sNHoL9J3GzmTzaffLmLR4nTyqlZ6auzf1rHwVdT5wR8TFLuDxtpNWbeNAN/GNSfMk1TXilq0SFE/e7R/gXQes+lCmw0kN+K6TYh46tZM6GDcM+GhUegnxrOtxdzW/jDaUbgNBHtt6sDSfjOnbxkDKg7tZ9VTX008zQLEcfXdjcfzhV9ACTTrxyA2h9xL8PTVmuYhvtHsn3k1ZtdL1RP3du3aA+zr7HU+unhXllzpO30FVB9lRP8Roff4o77sT5n+W3wqq8En9hHNHpOJ6cMJFy8T3SYgeKr+URQLG9NtIAdxyHzV9hSVE0d6NdDMTjW/cW2KAw1yGyr4dkEk/ZUE98DWqfBFfqYPkOMZ0pvuIkIO4afpPtRLgPQXEYuHuk2bJ/tLgJLf8Ax29289F+1XpHCPk/v4W3ks4drjb9beNsQxy5ilrMQo7K6kltNxJBuf8ACmMun99eb7UZyY7v3CEHc7tU5eVR48cQb2wfwvCYTAArZChjozk5rrjWZIXRfsqAPM613d4i989XZVmaNVQdr1yrKLpvE8gBTVhejuGtplazfu6agWriLvzAUE+pNXhxsW0y2bBRR9FUC/4YFc7tu5sNJaFbh/yeX7pBvlbFsahBDN7A5V15lmPeKc+GcKw+EQrbKgndiZZo+s2p9BA7gKX+KdLmta3FdPFwAvxcD40Hfpzn+Ylx/uWjH8XXx8afKMdIzi2Pd7i1sfTHsfzJqhd6Q2xuEI5HT+YJ+FJxxeMua28KoHewH8iR8aiucLxZ1uXsPZB9dPXs/Gg5sOI1YnpSh+g76bLm/I24oRielFm3qcOo8btxB6xnn/DQQ4LDLpexV28fqWsxB/u+z/iipTgbarmtWbdlfr4lwI8clkmT5lPOlbcv4g4olvdO51tWU81FyPcEChuJ6QYi5roPHIgHqxDGtDGYae1fe8fq4ayFH8Z7Xtdovh8EDBs4KJ+neOvoSxb2elfHYcUugTg7DMZIDk7ZULex+ZRq7x5kt5GRn+y7aettCFH4qsNgT/8Ak4hLYb6GcKD6Ay3m2bzrL+PwVlYzhso06sLl/izCKCT6MBxxDFHVZUcgugHgAKyrX/FJ+hhuzyzLr4z61lHH7gyBGL6Ts7uLThSqzaUDKBGUwBspiVkd9KTdMsRIJaY2kajwkig9zGHQjdTp+lcYi6D2gN9/OreLw48MnZfxXSC44ILsAdwNB7DSg9++Bzjw/wBBWEyDyobdtwa64QQGxn6P8fhTZJO5Keu4j4+9X24rrvSQKtrxFhvB8f8AxWn4bdoMZJbGm7xCRFD7tsnWf9+VBm4i57h5D9aiuMzbknz/AEoLw0M5hc41V3cT4ST/AIf1qP8AplQezI8dvcKZoWLBqRMLNNhFAyZcu8TY/wBrA+yp/M/rVa5fGxLsPEwPaK3+wHflUtrBzofyo/StA5ZV647AQK4a2eetEhw8jfbvq2mB8v8AQb/Cg/Ilo2NgIYc0V4H0avYp8lpJiMzHRLYP0nfZR8TGgO1PPRT5MWuxdxOa3ZPzVH9Zd+6I7K/aPoDIIaMbiBbXqbFpUt257K6W05SznVnP0mJJ5SdYl5P6jBBjCwN0f6B8PsgNiBexLz9ULZ9F61WO89o66dkTFNVnpcthOpt20S2mwthbYH4Apie/OZ11pSxGNLazmHjKoB6ep0PiTQV8Stxspxdle7JbeB6xlB8fjXE/L5PIXUIodcb8pJUSFSO8ySfIzJ9AaX8b8p95z2VjzW2fzSarYLo8j9pS1z7UNGviyRHjNHbXQ9oHZuAnYBAseJLNt45uWwrKT07M6XQvXelmNublFB2C2UBPl2dfPQeNat4LE3D++u3VHJEPaO+pAKgD7xA7g0au+C6LpbIjLnPMasfJiJ9UX8VStYs2tCwJ5qgDtOkyJ6pNxPWs2pGkkS6k2KK3D+BZDmWxYHc90G68/eJVC32QpPgaNXOJmwB1l50OgCqvVkx3M1s3ie8qk95rnifGQexaLWtIYo2a6fss/ZyeTERyTQGgxt9a86E7EgvfuEcg1yQI8JIoZOzJewoeOJc0Fy85+wsH8WIxFxnjxQL5VRv8IcfvXXIrbFRM/exF4qs8+0ynnFXcLwpmYLGUdx7TaGDFtBkHdIDnUQVq3xcWcMitYZm6yS5dXYPBhZDo2UhpgZTHKOe5lsOtAdcIrfMDMf8Ao5rh9bhK2R6BvOurHBe327eGQ8v2m7nfzy9Yij0WrNrF4y+AEw2LuTp27S2LfmLz5TGu2kjlTRwvoXfAD3LtvCnmuHBYHulnASRtORpimXjYuYFXh9zMFW51TcgQUB+6Dck7cidudFH6M4orJdm8xlme5ySRM99GP6JtKZe5cuKvzVA3HPOygAyYMaDQVG2Ns2gclq4gM6olrWdJzAsffWp4pbM23op4b5P7ES7ktoSA5J7tXBmJ5kHaoX4LatmUtwAdGth7txtY0ZnyKPKTqT2ed3DcVDLlQMTEdtmuDfSVKqk+JqO7jsQ3ZZckbZlUD0ysdPSi3HoFPsmY2H7Vyw7Ody1xp00jRhsNNuVZUS4BzqbyT/8ArWz8cprVNnMHB84NiDy0rS3CNRv+dcHesU16NEyc94qO8s6861baPyrsihoBAi99EcPhFOh1B5iqDCreCxOU+B3/AFrStrgKLVzhUctK3awPeKPYC4riNwfcfHcfl6VPd4fG0xv6VyPytbLqKYEtcL5qJHMcxUh4OdwPQc/L9KL20yeVEFw/MDff/ff48/al+RszjQu2cGD4CpH4QIkeoH8iKYjw43T2AJiTqBAG7MxgKF0ljA5bxJzo/wBFlu6qGuD6V1s1uwI0i2oi9fbcaG2O/uITbYeEJPDsC1wraVC7toqiSW9Bt57d8V6P0W6C2sPF29lu3NwpINu3HPucjSXPZB0UE60y2uEJYQW7arbT6RAClvF8igHX6OpM68xQbinGgwK2yoQGDcuGEJG+YjVsv/t2wTrqV1Y5trQuzXHeNscxDBEkjrHnM57ktrLHwAjz0AC1cwGIvR1dohZ0uX8unKVtZgtvnuGNW26RYSy2aXxV3bMIVRtITQqo9tue9U8b09vtqgSwv1gATy+m/l4jWod2yij0gjZ6DqdcTdN075YMd8gPlX1CVYyYTDmFWypWdXuGR/dpm+FKM4zFsQnXXdJ1zQBvmynQDnJAHjRPBfJpBFzHXMtoEdnMCGY7J2CT+GZOw0kh1G9gddsNHpzhcwVG699otK512gM0vr3BDv7mBhsTcJJRLK6fOcH/ACgnT7ItGTud6j4fZsWiDhbWWBAbLmMaSQEECYGuvICIAqIdM7IxC2bt1AxaO1oAQD2XiIHgw3InejafCFr0Ttdw9vMt29mBnMApVdNO0yhrj+JZmG+lVeKcAF6wHw+LtLZRe0LSRqJOUvmzIBOi5QZMtJMjjiXDbnau4XCpeOcCbiM8jKxzolxhbUBgBrqc06bVNg7WMa2y3VwoVlh0ZLb5gCPnJZldp+loSDG4OT9h/ApYW/hUyHtXAzFEVLfWXHdQCUSUbYMNhAzDWil63xDMRYweQBiqvfuNDAHRhaCjcaxDb6xTXgMHh7S/ugqAAg9RbUKM0ZgWRFAmBMwNPCpb2JVhIttcA0Ja4AvkWshufIk0yaWv7iu2DuG8Exq2rKm+tt3DG81q2jMczwFtgqMiokEmD2o3MyT4L0LwmDOa3aU3Dqbt4hrrHmc7Zmn7oUeFQJxzqxACWwNIzAwANB2WuN46oN9qgXpUv0FuXT/07Qj+Iso/wVvkrsGFjGcda+sFPgMp92gmuM9k6yW8jr65YPuedBTxnFNqMOEH1rl1B8EK/kaq3OK4g6dfZtnuRbl1uWwtohHuaGaDiMii2dUtMxHMKGOni0n2rp7jafuzB3zuoj0IANLb4073sXdjSeytoDl/alm9ZmqT9NcNaMC+1xu5bjO3vmAnTuO9NaFodbnDgwmMp9P0/ma0mDaCCZHgP129qRx02DnPaw95vImCfMJHdzrh/lBvFsiqM3cMpy/eY3DHlArZQBix5/odTqc/8R/kIrKTW6U4j6V2yh5qSJHnMflWU9xNTPnu531yKmK6Ed1RCuwQ6512GrifhXQ5iszHT2/jrXCnlVmZtg/VaI8G1/MH3qB150EYuYHGm208v96/78fOnXhWPW8PzEmQSJkf71nvkHz9Gq7gMY1pswPLzBHcQOX5VLyeNSQ8ZUPd/DEa7jkf/NSYS07OqJqWIAExqddTsFESTsBPIGoeFcXW+BEFdnH0lPLQjVZ56ct+ZIHqrF27oZiym2zAPcP92VTyutXE40+S+VoO8H4bbukjewjDNpBv3AJzNrIUA9lZ7KkbMzMGw8QVBOkAEgDkBppsFUbSYUczSFgOLC1alzlRFLufE9o6czJCgd8DmaXsXxq7iw73CFsrtanQbQzx84gESTAGcBcgIqy1ZOrGLpP08DaW4jkNYO4JOgJAgjvbb5sgoWL4215hOe8wEASIUDQACIUCdNOYojwzglzH3OrsKXMDM05VA2BLR2VgaQJMQogTXqPCegZwjh0AuHSGiMkAfNU7fekmBuNRQrtjOSjoQ+C9DcXdUM6iwp5sGJA1MkHU6D6KRsMwOlOXBOhOFRgbitfuDY3Tz0PZtgwI8c0cu+mheKACCwJ27MHUjbMZWfASagxnE0tCXdbRjQSS5HdlE3I9qFJCW2TvhwlvJZsqoJJgnKs6HM0do6jcBie8DWorGCcS73zEQciqiKNfpOcsa91BG6VltbVshT9O9AnxCmBP8R8KjN03O3ezXQDGrBUWe7OR7AJ5Gkc4jKLCdzimDWFzdaeQVi3sSQp/CpqOzxPqtLVvD4VRO4CmN/mKuY+WQedD16OsxLWSIOpViR/l3HoR4mrOF4IVnNcya/2cDv0zgb+Bilzl0g1E7ucS6wgMzOdIIUqJk6g3mJ9re3Oq39LNmCx2uSg52HqS/uLQHjVrD8FRDBDOftOSTruUQ6+ct5UUt8KBHYWB3aAH0UBT6is8m7Bwhae3dZjCjTbO+YjnGquV8gFrm/h7p/rbgAgiQYgd0uWMeAb9Ka7fCddW1AGg0jbkDI8wR5Vc/YxyIHfH6jWhg2HMQLXBZIKo9wTozqUXv0N4qT+BWoj/AEU4EDKPuyTt9YERtsR6U0BbQ00JPIAGfMx/Ot32SNNDsCQDHLvGnhI2rfEDMULvAr7QAG8SFJ98xVe/XWqGM4TcHZu3yk/RuX0sr+GBr7j1ozxPoYcSZu426w5DqQqjbaIHdQfHfJoiqRaxBDDXLcUKG8ioGXzIIo4UHJArE8MtWhnzYFmXm10XT3EjtDXw18qrnpJdZMtoCTHa6pQsc4RlM+cetX7fRFbWtzRvtbjxj/zWY29ZsJLMFEeEny3A8+14xvRUWwcATE4S6/8AWvofogQD4BF0P+9aEvxYWSQMwA3AOU+rfRH3dfGq/G+mgMrZBM85Pxacx8gY+0dqWFRnOZjP++VdEPB3IVz6Gb/jNxoosKvIZCY9SdayhNu3bgSKynxj6FtgtP5VCKysroQh0K3+lZWVmFFmz8y591f8wqBdzWVlKgGjU9msrKzMX+j7Hrl8/wD+v0HtT9xJieH2pM/vr3/2IPy0rdZXN5ysOgXx4/8AJ/itfkam6PICACARN0xykLhyD5g7VqsqMtFI6PV+jNsLZXKAuYuxgRLG64LGNyQAJ8Kn4vdJKKSSpdQROhHcRWVlNLRJbAvH8QyYe66MysrFQykghez2QRqB4Uq8OPZZvpRM85jee+srKhPotEEPfYgMWJYnUkmTrzNendFsGnUh8i5hb0bKJEtBgxOorKyp+P8AWN5f0oIcOQFjIBiN654i0Z40ggCOQzbDuFZWV0EC+tlQqQoGnIedVsbdMqJMEa676msrKK0zdE1pQLSxp2Z07+/zqLFt2gOUHTlvWVlP/wCRSTDiF002/Oq93Rh6VlZSSN2Vb5gAjTXl5VPauHsiTEDSfGsrKyADumlsLhg6gKwzAMBBAyzAI131r5241i3uXu27PoD2iTr3686ysrs8IX+kppvVrC7VlZVJCosgVlZWVIY//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QSERUTExQVFRUWGBgaGRgXGBwcHBgcGhgYGBoYGhgYGyYeHhwjGhgaHy8gJCcqLSwtFx8xNTAqNSYrLCkBCQoKDgwOGg8PGjAkHyQsLCwsLCwsLCwpLCwsKSwsLCwpLCkpLCwsLCwsLCwsKSwpKSwsLCwsLCwsLCksLCwpKf/AABEIAMIBAwMBIgACEQEDEQH/xAAcAAACAgMBAQAAAAAAAAAAAAAFBgMEAAECBwj/xABJEAACAQIEAggBCQQIBQQDAQABAhEAAwQSITEFQQYTIlFhcYGRoQcyQlJicoKx0RQjksEVM0OTorLh8BYkY8LxNFNzs0R00hf/xAAaAQADAQEBAQAAAAAAAAAAAAABAgMABAUG/8QAKhEAAgICAgIBAwMFAQAAAAAAAAECERIxIUEDURMiYXEykfAEobHB0UL/2gAMAwEAAhEDEQA/AF9ugOMZ4WyWEKczFbY1Ex+8YGR5VZsfJbjTslod469Cf8M0+YXphac5VV3Y6HqrYaPxEgV3xe9ZVA917ijbIZtsf7thJ8ZIryslQPjR5df6M37ZhlXWQclxDEGZyg5oEawKXjc3E6gn/Zp66Ro6rntWW6t4PWZzdYTpDtJKH7MR4mlzjQtX5u2LQsFLaG8paQzTlZ7YOo1yyv2ppocvkSUUBxdaY8amKxpz39ar9bEwYPgP5mu0mRm2MDuI0kGqNCUdXTBleYnv151uM4IMjadYnyquPiDofWui4kzqf97VmhqIruB1MKRpprtB3mqzaSFmANTV4pPI7aVn7Ig1YkE8hTKdbNYMAO+o8Kv4CQTOxXmfSpzbTTSPOuFQTIjaIps7CD1grEjfb1qayQHTXYjX1qvdABPnWLy86ejF5/ntJ3118++uGSSfWsfS4Z2NSjQzG8ikfBiBdQQTOix/KpVTXWDz/wBiq51GncPSpkuEgGd/z50XoJw92JXUTz/lWXtyF2089hW71iZO5GtY6wfTlW4AQsBJjwFE8YO2BOhtxr6xQu0s5jRTH/PWe5aIQZbt9/fXGIcZjVi3bg+vOorqidTypuwkanfu7qt3As/hXn4Cq4I5EV0Lk+njQYDlnE6g6fGulgkGOdcXTJ3Fd2GEHXnNZAK95DJI76jAPM1OEJJA15wNfyrb4RiDCv5ZG/OKog7IyRXLW9JqVcK4AJVh+E/pWmWKADgCsrrqj4CsrGPpRmtKBIQKRoVVAPiMp9KA8X6L28SM9q6AyysrIAO+Vo7I8ytHMVZsultLxBCGQshOUAEBi8AaRpNcDFtk6tLgtqNursmR5SQP8J9a8t8bL0JVvoTjbYudpWV5UpcITUQZBnLBGkg+MaVSPyU3Wus13E2UtyYbN1jleRIWFB7+1yr0XD8PuXd+sI+vdRRPlbHztObR61rGcHwbhrd4XXVF7UOwQDmMtohR7etUjOhXBHluP6JYK0pIxj3SsE5bQFuAQGlw55GYB1iKhwmAS6z5MZhTcuSCcQGWQdMql1KAxHMkQIIivTOB8D4eGLIttVM5Udi+8DO2aRmgaAzEnbagfT3o8EQXsLZwzIs9aBbVzvo40mNYKx499Op32K1Qg8X4X+zXCjQ8AEMDKtoJG3I+/KqNo5iBKrmMS2gUE7kgHQUVx2Gu27KXL1gLbd4EKLJ2JAVR36kHLpG+sGLgvRhr5LKxySF7Ky7OdRbRJALRqWJCqNzypvyJi3oF3Q9t2S4hVh3jcHYjkVI1BGhFWEw+dJLrmzABFEntK7Altl1QCNSZO0avGO6H2mNuzJJw6qmUXBFsEs5F26ATJLaKoLECEQA9YAmLxFnD3BZs2kZg3aulPmkZgAqFmOknW4zHXXXbWutjONCZ1xOw9a6RzMHxqTqpI1jw2EDwqS8oHd+tUsQrXIOh+H86itYQseyD41I1oE5jtI25d9EOH3FFwZSYytp+E0W6XAxVu2ibhg8/Tb4Vj2yAG7t6lYw2m5g+47qtpt2rQOg5wdN45a0L5FYCtk6jvj86szoQfP151gw5Uhlg6zl3HOrXCsabdwPlUkTuAfgQRTNjdGsPg3uaLmacwCqpYiPADnV+x0Lx1yAuFvDSJZcvxaKZMP8AKnirQlSmVRqOqQE+oy1dsfLbdYybYOkREDzMMaeOFcivLaBnDPkkxB/rblu2CZ0lj5chNN+B+TDChgbhuXSANGOUQPsr+tV7fy2KB2sKpPeGPvGU6etXP/8Aa8MyjNhrkHucf6VVS8QjzDK9FMGmn7HbZQJkII8pmZqpiei2E3GDtL52128qov8AK/gmP9Re8Iya/wCKqlz5VMIZAs3fUpv3b0+fj9iVMtt0cw5P/prIAH1BHrpXJ4HhmACYay+k6W5j0AoHxHpJcxRVsMTaVQQVYghiDM6AirOG+UfiVof1eHuqPslT/hb+VI/JFvgdRlsYcN0CtNJ/ZrK92ZAPhvV/DfJ9hQJfD2ZjYWxFDML8sRH9fg2XbVHmO/RgPzrWG+XfANOdLya6aIdu+Hp4ygZxkMuG6MW7QixbtWl11VBMz5bVauYEDmdu6Afagtj5WuGPr1jKfG23/bNWk+UfhzR/zCgd5Vx+Yqi8kSbiy+cHOuYRPloNuVc3sEjaEK+0SoMeOgqNOneAIlcVaP4o/MVs9KcKfmYiy28TcX2pskwUztcKObLP3R+lZVkcXw8f11n+Nf1rKNo1C1huFsvzbV5j4hh+lFOHXxbk3MtsCYQEZz4mDoPXXwoZiOMBjlNw/dtyx9SKnwHDA5DlWjftbDxKqdT95j5CvnFLn6T0+a5CmJxj3RltZUUxmYyzH7IUfmxFQWujyk526xmE9pnKx5ZIgfiq8L6KIznyXKPgg/nQrH9KsPaYgkFu4LmPqW1qjrchUvRebD2hoRbLcgqKT7CT61asW1RZVAO8wq+8EL8TShf6cTooIB7wFHtt+dDr3SNt1yKfrBcze7EqvpFJ8qT4GwY5Yvhty4S9trNr7Qs9Y3icwyCfetvhkRcr326wiA7ZQx5krKQDpyFeYY/pO0y11jP0mOY+lYOkGFlS0uSYPW5yV7mBAC5e+QTrtTZt9AaS2xh6boxtdXhXs2wd2a8quw+mAzlYJ5sCS2xIpBs8D6hVu3irEsVt2VcFXIAJd2tnS2uYaAyxMaAGm/D3sRiLRbCYK06ywnPbIYiJKoXVX3iQOUVOOj167aa7i8N1eUZktW8vWM2xGVVYqCNNDzBiBVI2uaJSVvg8rGF3ziJM6aAeAHIVw25PdymvR8H8lruim7eFosNbRQlgeS5lJE+IFc8Z+Ta3YZWN+zbBQAq2bOWHNLa6kHT5xGs61XJCYs89tcOBts5aIdVAgndWaZ2+iBHjXNrDBXkfVf8AI16M3QYWLfV3rilbsOSEY3UKhlQ20EqIzEs7GPo0mYzhxs3SjlS4VswUzlPIEiVJKw0KTExM0MrQapga40uCe7/YquXJ1k6bDf8AOr9zKd/hVeRrA2OtUTEKz3DE7Vr9tJG+vlXTIN+8VaxXRu8qkkJIUO1rOvWojAEO1qcwEEEjcAgkAU6SCbYQGEf2ST671TAhTBIM1dvfOu8sqoPbuqiq9+tKhpdEsEayeXlWs5JM6iuA3ceXOsUgRP5fpTUKXsGJdPCT7CqF280wZHj5mr+HiGYT2UaqESZ5E+woR2M9Iv4DGuq9l2XyNEMLx28FJJVh4jU+oqra4bcFsHISIJkCdJ308K0LXYHkNKVsolwFH442UykaHVT4dxrz9zTVjmi258D+VKhq3iRmaroXD3n3rmsqwpYs4txs7D1NTDiVwbXG96rWxzq9h+A33VXFs5W2YwAY8TSNLs1nA4vd+t8B+lZRAdEbnN0B7pNZQ+g2R7jd43hrAiLVuOSqXb1zEifMUGx/yhj+zVmPI3G28lXT40i8G4NjMb2rSgW5g3XMWweYzn5zeChjT1wv5PcPbE4m+1090MieiIesbzMDwFeXKGO2XikwBi+l959HulQeUhR7aV1gBdfVLd1/FVOX+OMg9TXoWD4XYs6hRaGkG1Ys22P4mzXPyNELXE9SEBB77hLtG2gaSfKY8KRqHsdfgU8JwG+R+8coDstpM58ZcrH8Ibzq5Y6LWnhXS4QDM3bj90aIkN7L60bxOPvZiEa68fSACDXWC66aeYiubfErrd0jSEBuN5mGj3f0peA1ZFheguEMk2rXfqrnlG+IJA25LVu30NwQB/5TDswJObJbI91Aj1rS2bjCSrsO+6wCj8CfzBqwOHi4BncuOSqpCewEfCqqTekI4pHFjh6k5bSWhG4tkBRqTPZ2b2/OilnCi2NYzEQTnyjTu1LVC7uihVtqo8SEH5sfgK76w6SDPeq5x7i3TpJb2K36K+OwnWD/ANRfUc+rAg+BYoD6zPjQ/DdGEtrNpFzal7t1SWA37KAEufxGimKxEam7l++hH+bLQjEcWQfNxdkHnq35oSaWTiti0xU6W281xglnFFCFzXLi3JY69nwTbT4CkvEYEKCeqKKRGbI4jwBbSvWG6RCCP2vD694uN/mQzQpuNlSScbhNeSWiJ8PmfmKXNLQkoM8v/ZLZ5MQPtb+wroYe39Rv4v8ASnTFKt8nM+BMagz1WYwdCFCe8UBxXAiPm3cOdJyjEWS3lHWfEb0ym2TaaIui+FtNjcNNsEdbbkMZBAYaZSIPkaqY5zdu3MQyZWe47sc57LOSSo8gcvpVmy7WrokkFGWfCDvI3Ecxyo50h4YGZsQgCoSvXKNepd9301Npz2g3exE7S3yPQVoVcQOyCQmrLMLEidjG9cXbdszCAfdY/kaI8QwAUrldLisw1Unl3g7UU6P9HzeuhTLIgzskfOiMtsQJ7baeQY8q1uhqbSBXDOh12+3Zswp+mxCr36MSM3ksmj+F6BcORGXEYxRenU23WLfLLlMk6mJYDU7Va4/jXsW2HaFx5QsdGAB1ReQUDu0OYeFJq3DJgAaeXceXgJowlKQcKGni/RnA2wO0FS9s9m6LpAGpbq9AFndY30BoQOC4S2TltnEweyzvlUj/AONB/mJ8hQFrxAP51JZxTBSGb6Jy6QTOgPlrvziqNP2NS7GT/iq7ZRlSxZVMrK5EkpbIkmFYFdDoYigg6R2mHbRh94Bh7ihpxRJUhiGBkMCQRy38tK3dSQSfH9aMIpC6O+kF6y1hjay5iRopM6nXSkyKY79woQy6MDuKs2MQt0Drbdu4TAkjKZ+8sV0ReKNYpVsCm/H9D0AzS1rzIdfca0tY7B9W5TMrRzXb41SM1IzRa4Pwj9ocW86W53ZyQB7UyratIqIb7vA+ZaGp9QCY9qV+GS11FUwZ8vj3RTZisUyaG5btDaEEsfaB+dTlsQ6SxbjTBz4uTmPnLTWVWLf9O83jMT6VlKY9Zw3SXOo/cuYEL1VoxlHJVE5R5VNax41zYbFIObFTI3M/NzAeJpYw/EsUhK27l4A887AfyFMOC4BfxIV8RfYp9VizT4qmgnxPxryrb6s7EkjlcVh85AcAby168CdO4WwAfxUSt4S64AtW7S25+cO0D9om4YbzY+VFMPwWzaAhFA737X+E9n4GucVjrGaGd7jj6CyzeiKCQPQVlEDn6K68ORdbrdYftGVHgNCI867ucSVRAZ/K2g+BuSvsoqDF8Rj5tq1b+1iLmv8Ad2yz+8UAxnSFNmxrmN1wtiPdrh/OmySdIF2HP261OZhckbNddXjyBIA9IrnFcXtMI/abs7wpMn8NuJHgaW8LiLd1v3WHxV0nQs98L5yLCGjNjh13QCzeRe+3fvr8XFoUbYeCC4b0furWI8GypaB/iE+5qlewuMbV7ir9++o/ySfjR8dC7TiXa6CeTYq6f8txxWHoBhiApe5OpEHPJMSTnGuwHoKzg2HJC2nC7czexuHH/wAcMf4nBNXMPw3hxMG6LzHYG6d/uqZpgXoxg7A7SA+N0r8FQd/fWv6Sw1shLOYkmAtoCTA2kdoD1pWsd0a/QPv9FrCgsMIhA1OZ3iOZhmqva/ZCP3eCtFfpGCAfBGPzt/DQTVq7xcO4sX9Jhsgyvruobta6cgOdWcT0gZWKLavsfmg20YHw1FsJG2oJFa10LTYEx+CwZGmG3GuR7ggxqPnax3juOlLuL6N284ay4tzAIuQwif8A3FGdSO/Ke416G165ll161DIMXBcA5EM5SBGxg+Zil/HYO1860MNcGs5rhVpmdCbrWyOWpU0VafAjSEjiWGe3lW7tByGZUgfUcTK+HKRsau8EXFWL0LYu/vFK5DakMo11VxDKOY7mNWcdbygm7Ze3anMdntvl1TqrgcoHLAD50RMiAavdCujd7EYu3j76ZLFslra6ksRJQJpJUMcxfTMRzkxaMb2RS5BfSDotiBxK/hsKuWGV1b6Fu04zZmaNEBzKBucsCae8BglwlpUtHMx+ffICl5GpRforyk7Dv3o/icQDJuvbt/ZZ05bZsxgnfTYTzpd4tjLTrcIxVhGIMHMbgUEGScu8SDE65dwDRk71wPpCFdxwx+JAS4rFmKgTPedt+XnzrrgHRxsVaRxZvI4YoyhkALAntJPbUctREgwxop0X4Ha6+3cstiMfctHs3XBt2LcjKWLKGznKNy50AEbU29IuM2sJhrV7GXH7eYLZwxIFwySsEZXAFuJlws/W0qldRNbFSz0fFgl1snEXV+kNFTX6OxZv+qQFEGJ3pZ6QPb7TMQ99hkhXzC2F+aXuRlLhQoyrPMlhtW+MdOf2oFXtnD2CYt2lBCacyyxnfaSZ5QBzkwfQ7F3xnSy+QwczAW1jllFyJEdwoY07YULFuyZGld3RAHjNGOJ9Hb+EcdeNbglCCCGE6gRzGmlD7w0EiDroasnYATijyrLCbe9TXtWC95FS4Gx2j4be9UvgFck97RQOZI5+9LGLOZ2PeTTPxMBVB59oz5CPzpftYPMoIOsxHcCYn3oeN9jyjxwXuBYAowu3VYIQcp+sdNo1o5YY69XZNtYJDkBSTy1PairHCeDPbzKtxW0EPsBr2gV3ECrjWANIN0z875qj/TzoOVkxcfD3CZ64eiz+ZrKOZz9ayPDLPxrdbJmHzCXlGRrYZmuANbSI0YSHYb6r2wGgAEEjuJWOLvaAQy94icqkEgbyxJEDxJG+9YcL1Cs7dq45J05Tso+A7hoOQpUt8TfC4hi05mMsw2JygTPM66SNAJ5V5tooMuLxTsSvbvXBvbtMttRP1nZg23cD5mqJwOJcZXvJhEP9nZUEmftPoT4wKOYbjeZOzPjz9SSD71Rv8UymDcCzyzAb95JJ+FLwZMpYbobhmMXLl+4+4GIuMqn0AIB8DRZFs2IV7Nm3EQIz+WUmV9jQXG2bd3a8ZH3hB3+qP9aHtg3Mr1mbL47e5FHJjpWPA46sDtuR/D/3fkKns49H/syT3kE/5o968+d7ln6DD7TRHupj3NXMBh8ZiI6tbhH1k7I/vTAjyYUU3dBcR3xnFbdoSxS0PtNlJ8lXtH0FU7vFrlz+pz5eTPbcA+QZlYjz+NDsJ0JuLqzWLJ5sbhdvXQf5qL4ToyjCDibl37ioB6sQ0e4p8ZMAscQ6OYq42ZrttiTu1t48pmPACinD+ENYlRl63L2cxMT33GQEhfsrvtJ3o5hOBYO02cIGcc2LXCIM7KSBr4Vu5xPDWSctoBiZJCoCxO5MEuT5it8cUrYcm+EJbfJ1jGuG6cRaLs2YsQ5kkzOoj0HlTPgeAYlUyu1jTZ1zg+TJdDAjxDCKr4/p71fzbSjxd/1ANDE6V43E/wBRaZxtmtocn97cYW/jPhQSg3wmw1LsO2ujVtQReXCkHeLSifNVWD6zW7eHwCGFsy/fatkN6FIbn386EYbo1xC6wN5rNpCdTmNxwPAKOrJ8zHgaPjF4bDDK1wGPogGT94alie7buApqx2kvyJVnNh7dhS1rBdUNi9zq7cz3sWZz7VVv8eu3DlTC9YfA3G+BRAPMkCra8ca602cM7Rs9wMqj4GPahmJxeOzFetwdi39g5z7BND4xRc77NiXbPD7hGa6ljDjnCKznw3IURzznyFdW+C2Vi6FuX3fW31pDAARqiaW0H2iJMjWKpWMArkF8Q9xjoURAwbzD5o8xl8e6oukPR27jrgZ5sogyoCJgT2mi2SAW03I0AHfWUuOBaB3GsVjb11LeW3hlDKCrMHuOqsCVS1bLEyvJFAAOrCKg6Q9B8Vj7qm7FjCYdcltFYXLpUQC+UdkM2VdyYAGh1px6KdGbeFs9WhzEyWcqFJ12IHIcgSd6LnCZDmU6Hv5frVI2lwBq9ixwbgWG4ctsW7AVbgB61yXfPBGpbQEqfo5RvtFLHEPlGe/i+owtlDbOaLlzNLMqswZVBEKWAHakwZMbUf6aXMViWODsK+V/6xyMttEiMpuFdWbUkKSQABEnRV4rhEwmLt4fDr12ILpcusqfvNXDdTbGoRCh7RnXPqQJFOmxW0hCxfHcTft3A11kLFXAUxO+YMdzpljXTLERQI42+pAY54+sJ9J3r0fpTw2yuIGGw9oF1Zne+WjOGWZHaKLaVTLPpLKTC8w/COFW8TirVgSbZY5iBDMoBd2AO0hYHMCOdUUsXVC2KdviS5pcFD7iifCYY6EHnoafsX8nGFuWMOARZvX2SNmAm093q2ykAxoM5JOkkmdPOMZwS3nZsO7MgYqLhGTNlA7YXkpnQEzG/cC2n9hkyxxpoUzyX/M36ChnC2JuW0Uc9fzqe3hr/wBILcAjc6xyANX+DkEv2CkLJn+RFBNJPsd8jJhLfYnKQdyXML6DnWX1zAnW5GmnZQeZqrwS7+7lodiZTPrA74nYCrGMuFl5vufqoKnl0LRSN0jTPaXwCTHrWVWuXspif4VEelZRtmo9LxHFYZSSSCTHaiPGRqDt6xSr0g4qC8NoeWcLqPC7ZgH8az41xxLjwVHVyNNfJs0GD4qR/DSLxLjZuHsSPHv9K4/D4pTH4Q4YTjHI5yO7O0fAgH2qe/xdYiI8Rv7ivPrWPvDkD5j9KtWFv3WCqTmYgKqLJJOwG5J8BVn/AE77Y6khjudICvzzIGzaAj1/Wm7o3wHG4qGdeqsEAi5eBDeGRNGb1geNE/k9+SYYcjE4sLdxI1RGOZLJ3BP1rg79QvKTrTri1uK8N2pEgiJ8gsyNfpHu32ovxQh9/wDAM2wdb4ThsJalw2IbkHAbMe5bY7M6DeTpJIiaiN3E4ntXCLKdwbNA7iQVQafeqYcPLuHvdph81RMLrIAC6t5nSQNBpFwWtQDCtykFmHkAVK+sVNty40hqojwfBbK9rI1w/XYAj0a5CR90VLieKWVIUtbLclGe+/pbQT7Vbt213yhzzd4jznn6T4kUN4h0vt2+xam/c+raEj1CTTcRQvMiQLfu/Ntsi995lt+1u1muejMlUsbwuwhjE4s6/QQZF9QMznzLUNxgxuJADrcsqTyIQATzDlSRGug5baQebfRSyG/eX2uMdx1rGfRCT71KU71H9yqVbf7BC1xDh1r+ruWZ8LbO3vBefWpLvEcTe/8AT22AP9peBX+FZn+KPKpuH4WzagWrRmPopr7vr8KuXMeFmSq/fuBD7ZB+dFRbXPH4FbS1/cCN0OuXTmxGKY94QD+cj4VPb4DgbOhe4D4syT/Cqz71ZbF5zHWKPIs/+S5/KuMtuIuDP5AgR5OV/M1sUtL9zZPs3iOJYMCCpfwlvzJ3qinFcFalhh1B+szBz/imriDB6fu7S+ZQehDSPjUqJg5kYe0xncWUf427ZrOMn2v2AmvRBhOk74gf8vauMo+kqhUH42OX2mr1rh90kHEMAOSp2mPgWCqB6a+NWF6QW9tRHIlUj8NwqfhVm3j1O3PeFLfFQabD27BlWkc43iAs2i7FLVtRJZyFA95A9Z8qWsDxW/jHZbBuCymj3pBLNvksgqqg97spy8hJFGcd0ewt+4LtzD9a67Z1uQNIjI3Zg90QedEWJChRbIUCAoKqPKMw9tKrRPllQXrOEVbfaLGcltc1y4+naY7uTrqxPMSaTOL2Ma7XBYw9vAWb7fvb9y4gu3J5uQ5cdwUCeQK6w540OV/dPbw7GAWKq5IGw0uARv37mlnG9CDcBNzEi4x1ztLRJEsqgxMSN475FFza0v8AQHGwH07wKWsLaw9i5ZgqqPcZv3l0WiXFsADKLalw0E6llHjS70QsqLrOYP7poPIEvbEyO4AyO6RTnxXgNhmt5kN10QW0DEQyqSdU7KgCfugAZp3oT0i4XbWzcD3FDOqk5TmfsMuVVAgBBlAk5QAsDNtS520K4+iXjqOLOGRTMW7Kk5gMmfBixoCRLkXZAEkkAcxXn72zbAtbi2MpKnQkTMAgaSTynaYpu4/jGAa5dQWrOJW3aJR+uRSlpgCRIZmFvJKgHMFaDoAyrhCXZbIPXXA9xB1ILi4U2ZSBmYFSNY84p5PJWisI/VRTa2RPag+W+m1d8HsaMC0BhlnkOZpwwPyX4m9lN24uHXmP6y55EAhF9XJ8KYOF/Jph7RkYq847wtvLO0A5TJ8BJoVwCUkJmGwKosqNAPnvoBHctbHGxaYGBdzwByMEwSCdADy0p64t8n+GXNdfr7y5YKF1JUhg3W65YAVSpEHQnSlriHRrDdYH6y9mYBkLG31bAjsFDbRgyEbFW5CJ1rUBtCBxzj037mVAoBgAKSBAA39K1TLc6OW5M3rAPPMwU+qsQR6isqikl0DMAfsbXTmumToNB3AL7xz96srwBYBJidmH5Gr9lFdZGjDlyPkas2LhE7eKnb47GuZzkdCSB+HwQQxcTT63I+elemdDuj9nC2/2g5RcZdXYgCyp+iCTAaPnHfloN1C1bSNBKncHcHzPP/Tej3BukCWjldQxB0J5GZMTtqRqNSdJ0ArRdiTfQwJ0nvXyEwVq4ybG+4Nu35rcZdfwgzOhXejOFtZAesuKW5qsqJ7zBa5PizHyFL+I44bv07YPkzn2XKR6ig3EsHdyFi1xlH0YFsAcyAJ9itZyMPn9MWU7OYT9W2IPnlQFvhVA49JJSy7tpoSqgx3gnNPmtI+AzNogcjuRQR59vsHzUCiZ4hkEO9nQbXLpciOXVKxg+VC7BQwXukDtoeoQHlrcfygif8Bru3jHIn96V7yWtr76f/XS/b4pKyjMV5dXbyLy+noR6zUlqzdubJbAP07hZyOch7cajzNC2GkF8FjgCSnVjn2D1h370BHulW8TjL7AZQxjmSoGviAGHtQG7wjFK4i4Mh2NtEXntmKl/U0VXowtxQXJY99x2fzkE5fSKyvo3BVvYpn7Jv2y31UDYgjzHaj1iucPhLukNdA80tD0RTdb/AKLjAC2MsXCF5IoVR7kx7CoX4xk0WySP4x6hRHwo17Cn6K93o7cubXzPdLn8mX/ACit2+hYOly65P4R/wBjPW26bdX9EL5iPgo1oViflAe4ctrfuUS0eESF9Sa1QDchlwnRexaI7LsfFnj4uB8PSpr/AAzCDUpZBH1u0NN9D2fWvP8A+ksU5IgrPjmY+cAk+Wgqxbt3D85te5tSPwcvMzTZKtCO72PmF4lZQdgIo70UAe/ZFaPSBSYBcn7JHxABPsDSFc4kiN2ris3cZuH+FQF+PpUGO6fNbGVboQR9FFBHoAQKK8j0bA9EbHXIllCL9a65UDxiZPsKp/8AFtlQdesHMosL/E2leQYnpv1rhUDX7hMLnJusT3LbEifIE0wYHoheuxcx9wrG1hSM3kzjsJ5ICfFTTfVX/QUlsb/+O7LsUsWesbnlbKi+Ny6IVR7numq/F+PMqCOrLExA7IJHdu7fHntJIF47jVuynU2ERQnolvxYg6t4aseZoFbxVy48WwzOxjOF7ZjlbQDsqO/fvjepOQC09xlZy7lrjR2E0C8wXOpnnkBnvPOqb4G67qbSzckMOyXYwRDdWBESd2gaamnDgXQJsua+cn2FKlvxPqAfAT59zVhuFpZUrZC25MtAlmO0liZJ8WJorxt8sF+hIv8AyeNiVL468bVvMGyIyBvmFYLD90nzvo5iQBqKZ+CcDs4W3lwVhbSne4wbM/mzTcf2juoiLBUhgoY69q4SSPLSBp3RXF/iSLqzgHnqdfKTHsaspNKtAIf6MYmXMjvcaDytzHq5Y+FTsVQbuxH1Fck+HZWY8BAqnc6RWu8/hY/koOtdf0wI+ZcfulZn1MH4GkuKAVsVicRp1Vu6Fg7qQwI1HYKhTOumbupK45xizh8QU/ZkcMqu9tjADuMxy2zmCkrBO2pnnJbnxDGGZYA0ym46GJ5xcHsfGpcL0yBuCxatOz/ZbMoCiTmIJKmBz7wKEWrC0edv0vsg9nB2QOQN24SPUED4VlerXeO4cEh7ttW5hriAjwIL6VlV/mgV9j5p4FxjIcjmByOvZ9tY8tacDcD/ADoViNGnQ7RqI3pX4V0OxGLRrthAQpA7TBQ7EwUQtoxUdo6iANdYB9E6O8JTAh0e4t7FdSxQD5tswxK25GYvAjOY5gACZTz4rnsdT6MwnR/qlW9iLiWxEi2CSxkaZvzyrPISutKmP4rae8tu3JWXkmIPZaCT4mNJiBE7moOOcVe6AqkkHSBuR3d/p8TQVbRtsCSFPcx19VAJA8xRhFNWI227Y6cI4/lGUZjl5DsqvmSNPxL6mig6WsokNaH3bZf3d7gte1JtyyS6vqysAQQZAnuOoGoI0A2onaka/N8dj/EZb2y0slTHTNY3jbn5+Zxy6wsy+iL1dsexrLHSJxoCF+4uX4W1APq1c3WWDOvfGnuST+Zqn16rsAnlv/EZPx9KVDjLgOKuN5B72bKfZS1z3uLRaxxi4Nc34iOf3nJf0n1rzw8VAI2k7b/9x/JTVtcYT8548zr6c/YCg4sNHoL9J3GzmTzaffLmLR4nTyqlZ6auzf1rHwVdT5wR8TFLuDxtpNWbeNAN/GNSfMk1TXilq0SFE/e7R/gXQes+lCmw0kN+K6TYh46tZM6GDcM+GhUegnxrOtxdzW/jDaUbgNBHtt6sDSfjOnbxkDKg7tZ9VTX008zQLEcfXdjcfzhV9ACTTrxyA2h9xL8PTVmuYhvtHsn3k1ZtdL1RP3du3aA+zr7HU+unhXllzpO30FVB9lRP8Roff4o77sT5n+W3wqq8En9hHNHpOJ6cMJFy8T3SYgeKr+URQLG9NtIAdxyHzV9hSVE0d6NdDMTjW/cW2KAw1yGyr4dkEk/ZUE98DWqfBFfqYPkOMZ0pvuIkIO4afpPtRLgPQXEYuHuk2bJ/tLgJLf8Ax29289F+1XpHCPk/v4W3ks4drjb9beNsQxy5ilrMQo7K6kltNxJBuf8ACmMun99eb7UZyY7v3CEHc7tU5eVR48cQb2wfwvCYTAArZChjozk5rrjWZIXRfsqAPM613d4i989XZVmaNVQdr1yrKLpvE8gBTVhejuGtplazfu6agWriLvzAUE+pNXhxsW0y2bBRR9FUC/4YFc7tu5sNJaFbh/yeX7pBvlbFsahBDN7A5V15lmPeKc+GcKw+EQrbKgndiZZo+s2p9BA7gKX+KdLmta3FdPFwAvxcD40Hfpzn+Ylx/uWjH8XXx8afKMdIzi2Pd7i1sfTHsfzJqhd6Q2xuEI5HT+YJ+FJxxeMua28KoHewH8iR8aiucLxZ1uXsPZB9dPXs/Gg5sOI1YnpSh+g76bLm/I24oRielFm3qcOo8btxB6xnn/DQQ4LDLpexV28fqWsxB/u+z/iipTgbarmtWbdlfr4lwI8clkmT5lPOlbcv4g4olvdO51tWU81FyPcEChuJ6QYi5roPHIgHqxDGtDGYae1fe8fq4ayFH8Z7Xtdovh8EDBs4KJ+neOvoSxb2elfHYcUugTg7DMZIDk7ZULex+ZRq7x5kt5GRn+y7aettCFH4qsNgT/8Ak4hLYb6GcKD6Ay3m2bzrL+PwVlYzhso06sLl/izCKCT6MBxxDFHVZUcgugHgAKyrX/FJ+hhuzyzLr4z61lHH7gyBGL6Ts7uLThSqzaUDKBGUwBspiVkd9KTdMsRIJaY2kajwkig9zGHQjdTp+lcYi6D2gN9/OreLw48MnZfxXSC44ILsAdwNB7DSg9++Bzjw/wBBWEyDyobdtwa64QQGxn6P8fhTZJO5Keu4j4+9X24rrvSQKtrxFhvB8f8AxWn4bdoMZJbGm7xCRFD7tsnWf9+VBm4i57h5D9aiuMzbknz/AEoLw0M5hc41V3cT4ST/AIf1qP8AplQezI8dvcKZoWLBqRMLNNhFAyZcu8TY/wBrA+yp/M/rVa5fGxLsPEwPaK3+wHflUtrBzofyo/StA5ZV647AQK4a2eetEhw8jfbvq2mB8v8AQb/Cg/Ilo2NgIYc0V4H0avYp8lpJiMzHRLYP0nfZR8TGgO1PPRT5MWuxdxOa3ZPzVH9Zd+6I7K/aPoDIIaMbiBbXqbFpUt257K6W05SznVnP0mJJ5SdYl5P6jBBjCwN0f6B8PsgNiBexLz9ULZ9F61WO89o66dkTFNVnpcthOpt20S2mwthbYH4Apie/OZ11pSxGNLazmHjKoB6ep0PiTQV8Stxspxdle7JbeB6xlB8fjXE/L5PIXUIodcb8pJUSFSO8ySfIzJ9AaX8b8p95z2VjzW2fzSarYLo8j9pS1z7UNGviyRHjNHbXQ9oHZuAnYBAseJLNt45uWwrKT07M6XQvXelmNublFB2C2UBPl2dfPQeNat4LE3D++u3VHJEPaO+pAKgD7xA7g0au+C6LpbIjLnPMasfJiJ9UX8VStYs2tCwJ5qgDtOkyJ6pNxPWs2pGkkS6k2KK3D+BZDmWxYHc90G68/eJVC32QpPgaNXOJmwB1l50OgCqvVkx3M1s3ie8qk95rnifGQexaLWtIYo2a6fss/ZyeTERyTQGgxt9a86E7EgvfuEcg1yQI8JIoZOzJewoeOJc0Fy85+wsH8WIxFxnjxQL5VRv8IcfvXXIrbFRM/exF4qs8+0ynnFXcLwpmYLGUdx7TaGDFtBkHdIDnUQVq3xcWcMitYZm6yS5dXYPBhZDo2UhpgZTHKOe5lsOtAdcIrfMDMf8Ao5rh9bhK2R6BvOurHBe327eGQ8v2m7nfzy9Yij0WrNrF4y+AEw2LuTp27S2LfmLz5TGu2kjlTRwvoXfAD3LtvCnmuHBYHulnASRtORpimXjYuYFXh9zMFW51TcgQUB+6Dck7cidudFH6M4orJdm8xlme5ySRM99GP6JtKZe5cuKvzVA3HPOygAyYMaDQVG2Ns2gclq4gM6olrWdJzAsffWp4pbM23op4b5P7ES7ktoSA5J7tXBmJ5kHaoX4LatmUtwAdGth7txtY0ZnyKPKTqT2ed3DcVDLlQMTEdtmuDfSVKqk+JqO7jsQ3ZZckbZlUD0ysdPSi3HoFPsmY2H7Vyw7Ody1xp00jRhsNNuVZUS4BzqbyT/8ArWz8cprVNnMHB84NiDy0rS3CNRv+dcHesU16NEyc94qO8s6861baPyrsihoBAi99EcPhFOh1B5iqDCreCxOU+B3/AFrStrgKLVzhUctK3awPeKPYC4riNwfcfHcfl6VPd4fG0xv6VyPytbLqKYEtcL5qJHMcxUh4OdwPQc/L9KL20yeVEFw/MDff/ff48/al+RszjQu2cGD4CpH4QIkeoH8iKYjw43T2AJiTqBAG7MxgKF0ljA5bxJzo/wBFlu6qGuD6V1s1uwI0i2oi9fbcaG2O/uITbYeEJPDsC1wraVC7toqiSW9Bt57d8V6P0W6C2sPF29lu3NwpINu3HPucjSXPZB0UE60y2uEJYQW7arbT6RAClvF8igHX6OpM68xQbinGgwK2yoQGDcuGEJG+YjVsv/t2wTrqV1Y5trQuzXHeNscxDBEkjrHnM57ktrLHwAjz0AC1cwGIvR1dohZ0uX8unKVtZgtvnuGNW26RYSy2aXxV3bMIVRtITQqo9tue9U8b09vtqgSwv1gATy+m/l4jWod2yij0gjZ6DqdcTdN075YMd8gPlX1CVYyYTDmFWypWdXuGR/dpm+FKM4zFsQnXXdJ1zQBvmynQDnJAHjRPBfJpBFzHXMtoEdnMCGY7J2CT+GZOw0kh1G9gddsNHpzhcwVG699otK512gM0vr3BDv7mBhsTcJJRLK6fOcH/ACgnT7ItGTud6j4fZsWiDhbWWBAbLmMaSQEECYGuvICIAqIdM7IxC2bt1AxaO1oAQD2XiIHgw3InejafCFr0Ttdw9vMt29mBnMApVdNO0yhrj+JZmG+lVeKcAF6wHw+LtLZRe0LSRqJOUvmzIBOi5QZMtJMjjiXDbnau4XCpeOcCbiM8jKxzolxhbUBgBrqc06bVNg7WMa2y3VwoVlh0ZLb5gCPnJZldp+loSDG4OT9h/ApYW/hUyHtXAzFEVLfWXHdQCUSUbYMNhAzDWil63xDMRYweQBiqvfuNDAHRhaCjcaxDb6xTXgMHh7S/ugqAAg9RbUKM0ZgWRFAmBMwNPCpb2JVhIttcA0Ja4AvkWshufIk0yaWv7iu2DuG8Exq2rKm+tt3DG81q2jMczwFtgqMiokEmD2o3MyT4L0LwmDOa3aU3Dqbt4hrrHmc7Zmn7oUeFQJxzqxACWwNIzAwANB2WuN46oN9qgXpUv0FuXT/07Qj+Iso/wVvkrsGFjGcda+sFPgMp92gmuM9k6yW8jr65YPuedBTxnFNqMOEH1rl1B8EK/kaq3OK4g6dfZtnuRbl1uWwtohHuaGaDiMii2dUtMxHMKGOni0n2rp7jafuzB3zuoj0IANLb4073sXdjSeytoDl/alm9ZmqT9NcNaMC+1xu5bjO3vmAnTuO9NaFodbnDgwmMp9P0/ma0mDaCCZHgP129qRx02DnPaw95vImCfMJHdzrh/lBvFsiqM3cMpy/eY3DHlArZQBix5/odTqc/8R/kIrKTW6U4j6V2yh5qSJHnMflWU9xNTPnu531yKmK6Ed1RCuwQ6512GrifhXQ5iszHT2/jrXCnlVmZtg/VaI8G1/MH3qB150EYuYHGm208v96/78fOnXhWPW8PzEmQSJkf71nvkHz9Gq7gMY1pswPLzBHcQOX5VLyeNSQ8ZUPd/DEa7jkf/NSYS07OqJqWIAExqddTsFESTsBPIGoeFcXW+BEFdnH0lPLQjVZ56ct+ZIHqrF27oZiym2zAPcP92VTyutXE40+S+VoO8H4bbukjewjDNpBv3AJzNrIUA9lZ7KkbMzMGw8QVBOkAEgDkBppsFUbSYUczSFgOLC1alzlRFLufE9o6czJCgd8DmaXsXxq7iw73CFsrtanQbQzx84gESTAGcBcgIqy1ZOrGLpP08DaW4jkNYO4JOgJAgjvbb5sgoWL4215hOe8wEASIUDQACIUCdNOYojwzglzH3OrsKXMDM05VA2BLR2VgaQJMQogTXqPCegZwjh0AuHSGiMkAfNU7fekmBuNRQrtjOSjoQ+C9DcXdUM6iwp5sGJA1MkHU6D6KRsMwOlOXBOhOFRgbitfuDY3Tz0PZtgwI8c0cu+mheKACCwJ27MHUjbMZWfASagxnE0tCXdbRjQSS5HdlE3I9qFJCW2TvhwlvJZsqoJJgnKs6HM0do6jcBie8DWorGCcS73zEQciqiKNfpOcsa91BG6VltbVshT9O9AnxCmBP8R8KjN03O3ezXQDGrBUWe7OR7AJ5Gkc4jKLCdzimDWFzdaeQVi3sSQp/CpqOzxPqtLVvD4VRO4CmN/mKuY+WQedD16OsxLWSIOpViR/l3HoR4mrOF4IVnNcya/2cDv0zgb+Bilzl0g1E7ucS6wgMzOdIIUqJk6g3mJ9re3Oq39LNmCx2uSg52HqS/uLQHjVrD8FRDBDOftOSTruUQ6+ct5UUt8KBHYWB3aAH0UBT6is8m7Bwhae3dZjCjTbO+YjnGquV8gFrm/h7p/rbgAgiQYgd0uWMeAb9Ka7fCddW1AGg0jbkDI8wR5Vc/YxyIHfH6jWhg2HMQLXBZIKo9wTozqUXv0N4qT+BWoj/AEU4EDKPuyTt9YERtsR6U0BbQ00JPIAGfMx/Ot32SNNDsCQDHLvGnhI2rfEDMULvAr7QAG8SFJ98xVe/XWqGM4TcHZu3yk/RuX0sr+GBr7j1ozxPoYcSZu426w5DqQqjbaIHdQfHfJoiqRaxBDDXLcUKG8ioGXzIIo4UHJArE8MtWhnzYFmXm10XT3EjtDXw18qrnpJdZMtoCTHa6pQsc4RlM+cetX7fRFbWtzRvtbjxj/zWY29ZsJLMFEeEny3A8+14xvRUWwcATE4S6/8AWvofogQD4BF0P+9aEvxYWSQMwA3AOU+rfRH3dfGq/G+mgMrZBM85Pxacx8gY+0dqWFRnOZjP++VdEPB3IVz6Gb/jNxoosKvIZCY9SdayhNu3bgSKynxj6FtgtP5VCKysroQh0K3+lZWVmFFmz8y591f8wqBdzWVlKgGjU9msrKzMX+j7Hrl8/wD+v0HtT9xJieH2pM/vr3/2IPy0rdZXN5ysOgXx4/8AJ/itfkam6PICACARN0xykLhyD5g7VqsqMtFI6PV+jNsLZXKAuYuxgRLG64LGNyQAJ8Kn4vdJKKSSpdQROhHcRWVlNLRJbAvH8QyYe66MysrFQykghez2QRqB4Uq8OPZZvpRM85jee+srKhPotEEPfYgMWJYnUkmTrzNendFsGnUh8i5hb0bKJEtBgxOorKyp+P8AWN5f0oIcOQFjIBiN654i0Z40ggCOQzbDuFZWV0EC+tlQqQoGnIedVsbdMqJMEa676msrKK0zdE1pQLSxp2Z07+/zqLFt2gOUHTlvWVlP/wCRSTDiF002/Oq93Rh6VlZSSN2Vb5gAjTXl5VPauHsiTEDSfGsrKyADumlsLhg6gKwzAMBBAyzAI131r5241i3uXu27PoD2iTr3686ysrs8IX+kppvVrC7VlZVJCosgVlZWVIY//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SERUTExQVFRUWGBgaGRgXGBwcHBgcGhgYGBoYGhgYGyYeHhwjGhgaHy8gJCcqLSwtFx8xNTAqNSYrLCkBCQoKDgwOGg8PGjAkHyQsLCwsLCwsLCwpLCwsKSwsLCwpLCkpLCwsLCwsLCwsKSwpKSwsLCwsLCwsLCksLCwpKf/AABEIAMIBAwMBIgACEQEDEQH/xAAcAAACAgMBAQAAAAAAAAAAAAAFBgMEAAECBwj/xABJEAACAQIEAggBCQQIBQQDAQABAhEAAwQSITEFQQYTIlFhcYGRoQcyQlJicoKx0RQjksEVM0OTorLh8BYkY8LxNFNzs0R00hf/xAAaAQADAQEBAQAAAAAAAAAAAAABAgMABAUG/8QAKhEAAgICAgIBAwMFAQAAAAAAAAECERIxIUEDURMiYXEykfAEobHB0UL/2gAMAwEAAhEDEQA/AF9ugOMZ4WyWEKczFbY1Ex+8YGR5VZsfJbjTslod469Cf8M0+YXphac5VV3Y6HqrYaPxEgV3xe9ZVA917ijbIZtsf7thJ8ZIryslQPjR5df6M37ZhlXWQclxDEGZyg5oEawKXjc3E6gn/Zp66Ro6rntWW6t4PWZzdYTpDtJKH7MR4mlzjQtX5u2LQsFLaG8paQzTlZ7YOo1yyv2ppocvkSUUBxdaY8amKxpz39ar9bEwYPgP5mu0mRm2MDuI0kGqNCUdXTBleYnv151uM4IMjadYnyquPiDofWui4kzqf97VmhqIruB1MKRpprtB3mqzaSFmANTV4pPI7aVn7Ig1YkE8hTKdbNYMAO+o8Kv4CQTOxXmfSpzbTTSPOuFQTIjaIps7CD1grEjfb1qayQHTXYjX1qvdABPnWLy86ejF5/ntJ3118++uGSSfWsfS4Z2NSjQzG8ikfBiBdQQTOix/KpVTXWDz/wBiq51GncPSpkuEgGd/z50XoJw92JXUTz/lWXtyF2089hW71iZO5GtY6wfTlW4AQsBJjwFE8YO2BOhtxr6xQu0s5jRTH/PWe5aIQZbt9/fXGIcZjVi3bg+vOorqidTypuwkanfu7qt3As/hXn4Cq4I5EV0Lk+njQYDlnE6g6fGulgkGOdcXTJ3Fd2GEHXnNZAK95DJI76jAPM1OEJJA15wNfyrb4RiDCv5ZG/OKog7IyRXLW9JqVcK4AJVh+E/pWmWKADgCsrrqj4CsrGPpRmtKBIQKRoVVAPiMp9KA8X6L28SM9q6AyysrIAO+Vo7I8ytHMVZsultLxBCGQshOUAEBi8AaRpNcDFtk6tLgtqNursmR5SQP8J9a8t8bL0JVvoTjbYudpWV5UpcITUQZBnLBGkg+MaVSPyU3Wus13E2UtyYbN1jleRIWFB7+1yr0XD8PuXd+sI+vdRRPlbHztObR61rGcHwbhrd4XXVF7UOwQDmMtohR7etUjOhXBHluP6JYK0pIxj3SsE5bQFuAQGlw55GYB1iKhwmAS6z5MZhTcuSCcQGWQdMql1KAxHMkQIIivTOB8D4eGLIttVM5Udi+8DO2aRmgaAzEnbagfT3o8EQXsLZwzIs9aBbVzvo40mNYKx499Op32K1Qg8X4X+zXCjQ8AEMDKtoJG3I+/KqNo5iBKrmMS2gUE7kgHQUVx2Gu27KXL1gLbd4EKLJ2JAVR36kHLpG+sGLgvRhr5LKxySF7Ky7OdRbRJALRqWJCqNzypvyJi3oF3Q9t2S4hVh3jcHYjkVI1BGhFWEw+dJLrmzABFEntK7Altl1QCNSZO0avGO6H2mNuzJJw6qmUXBFsEs5F26ATJLaKoLECEQA9YAmLxFnD3BZs2kZg3aulPmkZgAqFmOknW4zHXXXbWutjONCZ1xOw9a6RzMHxqTqpI1jw2EDwqS8oHd+tUsQrXIOh+H86itYQseyD41I1oE5jtI25d9EOH3FFwZSYytp+E0W6XAxVu2ibhg8/Tb4Vj2yAG7t6lYw2m5g+47qtpt2rQOg5wdN45a0L5FYCtk6jvj86szoQfP151gw5Uhlg6zl3HOrXCsabdwPlUkTuAfgQRTNjdGsPg3uaLmacwCqpYiPADnV+x0Lx1yAuFvDSJZcvxaKZMP8AKnirQlSmVRqOqQE+oy1dsfLbdYybYOkREDzMMaeOFcivLaBnDPkkxB/rblu2CZ0lj5chNN+B+TDChgbhuXSANGOUQPsr+tV7fy2KB2sKpPeGPvGU6etXP/8Aa8MyjNhrkHucf6VVS8QjzDK9FMGmn7HbZQJkII8pmZqpiei2E3GDtL52128qov8AK/gmP9Re8Iya/wCKqlz5VMIZAs3fUpv3b0+fj9iVMtt0cw5P/prIAH1BHrpXJ4HhmACYay+k6W5j0AoHxHpJcxRVsMTaVQQVYghiDM6AirOG+UfiVof1eHuqPslT/hb+VI/JFvgdRlsYcN0CtNJ/ZrK92ZAPhvV/DfJ9hQJfD2ZjYWxFDML8sRH9fg2XbVHmO/RgPzrWG+XfANOdLya6aIdu+Hp4ygZxkMuG6MW7QixbtWl11VBMz5bVauYEDmdu6Afagtj5WuGPr1jKfG23/bNWk+UfhzR/zCgd5Vx+Yqi8kSbiy+cHOuYRPloNuVc3sEjaEK+0SoMeOgqNOneAIlcVaP4o/MVs9KcKfmYiy28TcX2pskwUztcKObLP3R+lZVkcXw8f11n+Nf1rKNo1C1huFsvzbV5j4hh+lFOHXxbk3MtsCYQEZz4mDoPXXwoZiOMBjlNw/dtyx9SKnwHDA5DlWjftbDxKqdT95j5CvnFLn6T0+a5CmJxj3RltZUUxmYyzH7IUfmxFQWujyk526xmE9pnKx5ZIgfiq8L6KIznyXKPgg/nQrH9KsPaYgkFu4LmPqW1qjrchUvRebD2hoRbLcgqKT7CT61asW1RZVAO8wq+8EL8TShf6cTooIB7wFHtt+dDr3SNt1yKfrBcze7EqvpFJ8qT4GwY5Yvhty4S9trNr7Qs9Y3icwyCfetvhkRcr326wiA7ZQx5krKQDpyFeYY/pO0y11jP0mOY+lYOkGFlS0uSYPW5yV7mBAC5e+QTrtTZt9AaS2xh6boxtdXhXs2wd2a8quw+mAzlYJ5sCS2xIpBs8D6hVu3irEsVt2VcFXIAJd2tnS2uYaAyxMaAGm/D3sRiLRbCYK06ywnPbIYiJKoXVX3iQOUVOOj167aa7i8N1eUZktW8vWM2xGVVYqCNNDzBiBVI2uaJSVvg8rGF3ziJM6aAeAHIVw25PdymvR8H8lruim7eFosNbRQlgeS5lJE+IFc8Z+Ta3YZWN+zbBQAq2bOWHNLa6kHT5xGs61XJCYs89tcOBts5aIdVAgndWaZ2+iBHjXNrDBXkfVf8AI16M3QYWLfV3rilbsOSEY3UKhlQ20EqIzEs7GPo0mYzhxs3SjlS4VswUzlPIEiVJKw0KTExM0MrQapga40uCe7/YquXJ1k6bDf8AOr9zKd/hVeRrA2OtUTEKz3DE7Vr9tJG+vlXTIN+8VaxXRu8qkkJIUO1rOvWojAEO1qcwEEEjcAgkAU6SCbYQGEf2ST671TAhTBIM1dvfOu8sqoPbuqiq9+tKhpdEsEayeXlWs5JM6iuA3ceXOsUgRP5fpTUKXsGJdPCT7CqF280wZHj5mr+HiGYT2UaqESZ5E+woR2M9Iv4DGuq9l2XyNEMLx28FJJVh4jU+oqra4bcFsHISIJkCdJ308K0LXYHkNKVsolwFH442UykaHVT4dxrz9zTVjmi258D+VKhq3iRmaroXD3n3rmsqwpYs4txs7D1NTDiVwbXG96rWxzq9h+A33VXFs5W2YwAY8TSNLs1nA4vd+t8B+lZRAdEbnN0B7pNZQ+g2R7jd43hrAiLVuOSqXb1zEifMUGx/yhj+zVmPI3G28lXT40i8G4NjMb2rSgW5g3XMWweYzn5zeChjT1wv5PcPbE4m+1090MieiIesbzMDwFeXKGO2XikwBi+l959HulQeUhR7aV1gBdfVLd1/FVOX+OMg9TXoWD4XYs6hRaGkG1Ys22P4mzXPyNELXE9SEBB77hLtG2gaSfKY8KRqHsdfgU8JwG+R+8coDstpM58ZcrH8Ibzq5Y6LWnhXS4QDM3bj90aIkN7L60bxOPvZiEa68fSACDXWC66aeYiubfErrd0jSEBuN5mGj3f0peA1ZFheguEMk2rXfqrnlG+IJA25LVu30NwQB/5TDswJObJbI91Aj1rS2bjCSrsO+6wCj8CfzBqwOHi4BncuOSqpCewEfCqqTekI4pHFjh6k5bSWhG4tkBRqTPZ2b2/OilnCi2NYzEQTnyjTu1LVC7uihVtqo8SEH5sfgK76w6SDPeq5x7i3TpJb2K36K+OwnWD/ANRfUc+rAg+BYoD6zPjQ/DdGEtrNpFzal7t1SWA37KAEufxGimKxEam7l++hH+bLQjEcWQfNxdkHnq35oSaWTiti0xU6W281xglnFFCFzXLi3JY69nwTbT4CkvEYEKCeqKKRGbI4jwBbSvWG6RCCP2vD694uN/mQzQpuNlSScbhNeSWiJ8PmfmKXNLQkoM8v/ZLZ5MQPtb+wroYe39Rv4v8ASnTFKt8nM+BMagz1WYwdCFCe8UBxXAiPm3cOdJyjEWS3lHWfEb0ym2TaaIui+FtNjcNNsEdbbkMZBAYaZSIPkaqY5zdu3MQyZWe47sc57LOSSo8gcvpVmy7WrokkFGWfCDvI3Ecxyo50h4YGZsQgCoSvXKNepd9301Npz2g3exE7S3yPQVoVcQOyCQmrLMLEidjG9cXbdszCAfdY/kaI8QwAUrldLisw1Unl3g7UU6P9HzeuhTLIgzskfOiMtsQJ7baeQY8q1uhqbSBXDOh12+3Zswp+mxCr36MSM3ksmj+F6BcORGXEYxRenU23WLfLLlMk6mJYDU7Va4/jXsW2HaFx5QsdGAB1ReQUDu0OYeFJq3DJgAaeXceXgJowlKQcKGni/RnA2wO0FS9s9m6LpAGpbq9AFndY30BoQOC4S2TltnEweyzvlUj/AONB/mJ8hQFrxAP51JZxTBSGb6Jy6QTOgPlrvziqNP2NS7GT/iq7ZRlSxZVMrK5EkpbIkmFYFdDoYigg6R2mHbRh94Bh7ihpxRJUhiGBkMCQRy38tK3dSQSfH9aMIpC6O+kF6y1hjay5iRopM6nXSkyKY79woQy6MDuKs2MQt0Drbdu4TAkjKZ+8sV0ReKNYpVsCm/H9D0AzS1rzIdfca0tY7B9W5TMrRzXb41SM1IzRa4Pwj9ocW86W53ZyQB7UyratIqIb7vA+ZaGp9QCY9qV+GS11FUwZ8vj3RTZisUyaG5btDaEEsfaB+dTlsQ6SxbjTBz4uTmPnLTWVWLf9O83jMT6VlKY9Zw3SXOo/cuYEL1VoxlHJVE5R5VNax41zYbFIObFTI3M/NzAeJpYw/EsUhK27l4A887AfyFMOC4BfxIV8RfYp9VizT4qmgnxPxryrb6s7EkjlcVh85AcAby168CdO4WwAfxUSt4S64AtW7S25+cO0D9om4YbzY+VFMPwWzaAhFA737X+E9n4GucVjrGaGd7jj6CyzeiKCQPQVlEDn6K68ORdbrdYftGVHgNCI867ucSVRAZ/K2g+BuSvsoqDF8Rj5tq1b+1iLmv8Ad2yz+8UAxnSFNmxrmN1wtiPdrh/OmySdIF2HP261OZhckbNddXjyBIA9IrnFcXtMI/abs7wpMn8NuJHgaW8LiLd1v3WHxV0nQs98L5yLCGjNjh13QCzeRe+3fvr8XFoUbYeCC4b0furWI8GypaB/iE+5qlewuMbV7ir9++o/ySfjR8dC7TiXa6CeTYq6f8txxWHoBhiApe5OpEHPJMSTnGuwHoKzg2HJC2nC7czexuHH/wAcMf4nBNXMPw3hxMG6LzHYG6d/uqZpgXoxg7A7SA+N0r8FQd/fWv6Sw1shLOYkmAtoCTA2kdoD1pWsd0a/QPv9FrCgsMIhA1OZ3iOZhmqva/ZCP3eCtFfpGCAfBGPzt/DQTVq7xcO4sX9Jhsgyvruobta6cgOdWcT0gZWKLavsfmg20YHw1FsJG2oJFa10LTYEx+CwZGmG3GuR7ggxqPnax3juOlLuL6N284ay4tzAIuQwif8A3FGdSO/Ke416G165ll161DIMXBcA5EM5SBGxg+Zil/HYO1860MNcGs5rhVpmdCbrWyOWpU0VafAjSEjiWGe3lW7tByGZUgfUcTK+HKRsau8EXFWL0LYu/vFK5DakMo11VxDKOY7mNWcdbygm7Ze3anMdntvl1TqrgcoHLAD50RMiAavdCujd7EYu3j76ZLFslra6ksRJQJpJUMcxfTMRzkxaMb2RS5BfSDotiBxK/hsKuWGV1b6Fu04zZmaNEBzKBucsCae8BglwlpUtHMx+ffICl5GpRforyk7Dv3o/icQDJuvbt/ZZ05bZsxgnfTYTzpd4tjLTrcIxVhGIMHMbgUEGScu8SDE65dwDRk71wPpCFdxwx+JAS4rFmKgTPedt+XnzrrgHRxsVaRxZvI4YoyhkALAntJPbUctREgwxop0X4Ha6+3cstiMfctHs3XBt2LcjKWLKGznKNy50AEbU29IuM2sJhrV7GXH7eYLZwxIFwySsEZXAFuJlws/W0qldRNbFSz0fFgl1snEXV+kNFTX6OxZv+qQFEGJ3pZ6QPb7TMQ99hkhXzC2F+aXuRlLhQoyrPMlhtW+MdOf2oFXtnD2CYt2lBCacyyxnfaSZ5QBzkwfQ7F3xnSy+QwczAW1jllFyJEdwoY07YULFuyZGld3RAHjNGOJ9Hb+EcdeNbglCCCGE6gRzGmlD7w0EiDroasnYATijyrLCbe9TXtWC95FS4Gx2j4be9UvgFck97RQOZI5+9LGLOZ2PeTTPxMBVB59oz5CPzpftYPMoIOsxHcCYn3oeN9jyjxwXuBYAowu3VYIQcp+sdNo1o5YY69XZNtYJDkBSTy1PairHCeDPbzKtxW0EPsBr2gV3ECrjWANIN0z875qj/TzoOVkxcfD3CZ64eiz+ZrKOZz9ayPDLPxrdbJmHzCXlGRrYZmuANbSI0YSHYb6r2wGgAEEjuJWOLvaAQy94icqkEgbyxJEDxJG+9YcL1Cs7dq45J05Tso+A7hoOQpUt8TfC4hi05mMsw2JygTPM66SNAJ5V5tooMuLxTsSvbvXBvbtMttRP1nZg23cD5mqJwOJcZXvJhEP9nZUEmftPoT4wKOYbjeZOzPjz9SSD71Rv8UymDcCzyzAb95JJ+FLwZMpYbobhmMXLl+4+4GIuMqn0AIB8DRZFs2IV7Nm3EQIz+WUmV9jQXG2bd3a8ZH3hB3+qP9aHtg3Mr1mbL47e5FHJjpWPA46sDtuR/D/3fkKns49H/syT3kE/5o968+d7ln6DD7TRHupj3NXMBh8ZiI6tbhH1k7I/vTAjyYUU3dBcR3xnFbdoSxS0PtNlJ8lXtH0FU7vFrlz+pz5eTPbcA+QZlYjz+NDsJ0JuLqzWLJ5sbhdvXQf5qL4ToyjCDibl37ioB6sQ0e4p8ZMAscQ6OYq42ZrttiTu1t48pmPACinD+ENYlRl63L2cxMT33GQEhfsrvtJ3o5hOBYO02cIGcc2LXCIM7KSBr4Vu5xPDWSctoBiZJCoCxO5MEuT5it8cUrYcm+EJbfJ1jGuG6cRaLs2YsQ5kkzOoj0HlTPgeAYlUyu1jTZ1zg+TJdDAjxDCKr4/p71fzbSjxd/1ANDE6V43E/wBRaZxtmtocn97cYW/jPhQSg3wmw1LsO2ujVtQReXCkHeLSifNVWD6zW7eHwCGFsy/fatkN6FIbn386EYbo1xC6wN5rNpCdTmNxwPAKOrJ8zHgaPjF4bDDK1wGPogGT94alie7buApqx2kvyJVnNh7dhS1rBdUNi9zq7cz3sWZz7VVv8eu3DlTC9YfA3G+BRAPMkCra8ca602cM7Rs9wMqj4GPahmJxeOzFetwdi39g5z7BND4xRc77NiXbPD7hGa6ljDjnCKznw3IURzznyFdW+C2Vi6FuX3fW31pDAARqiaW0H2iJMjWKpWMArkF8Q9xjoURAwbzD5o8xl8e6oukPR27jrgZ5sogyoCJgT2mi2SAW03I0AHfWUuOBaB3GsVjb11LeW3hlDKCrMHuOqsCVS1bLEyvJFAAOrCKg6Q9B8Vj7qm7FjCYdcltFYXLpUQC+UdkM2VdyYAGh1px6KdGbeFs9WhzEyWcqFJ12IHIcgSd6LnCZDmU6Hv5frVI2lwBq9ixwbgWG4ctsW7AVbgB61yXfPBGpbQEqfo5RvtFLHEPlGe/i+owtlDbOaLlzNLMqswZVBEKWAHakwZMbUf6aXMViWODsK+V/6xyMttEiMpuFdWbUkKSQABEnRV4rhEwmLt4fDr12ILpcusqfvNXDdTbGoRCh7RnXPqQJFOmxW0hCxfHcTft3A11kLFXAUxO+YMdzpljXTLERQI42+pAY54+sJ9J3r0fpTw2yuIGGw9oF1Zne+WjOGWZHaKLaVTLPpLKTC8w/COFW8TirVgSbZY5iBDMoBd2AO0hYHMCOdUUsXVC2KdviS5pcFD7iifCYY6EHnoafsX8nGFuWMOARZvX2SNmAm093q2ykAxoM5JOkkmdPOMZwS3nZsO7MgYqLhGTNlA7YXkpnQEzG/cC2n9hkyxxpoUzyX/M36ChnC2JuW0Uc9fzqe3hr/wBILcAjc6xyANX+DkEv2CkLJn+RFBNJPsd8jJhLfYnKQdyXML6DnWX1zAnW5GmnZQeZqrwS7+7lodiZTPrA74nYCrGMuFl5vufqoKnl0LRSN0jTPaXwCTHrWVWuXspif4VEelZRtmo9LxHFYZSSSCTHaiPGRqDt6xSr0g4qC8NoeWcLqPC7ZgH8az41xxLjwVHVyNNfJs0GD4qR/DSLxLjZuHsSPHv9K4/D4pTH4Q4YTjHI5yO7O0fAgH2qe/xdYiI8Rv7ivPrWPvDkD5j9KtWFv3WCqTmYgKqLJJOwG5J8BVn/AE77Y6khjudICvzzIGzaAj1/Wm7o3wHG4qGdeqsEAi5eBDeGRNGb1geNE/k9+SYYcjE4sLdxI1RGOZLJ3BP1rg79QvKTrTri1uK8N2pEgiJ8gsyNfpHu32ovxQh9/wDAM2wdb4ThsJalw2IbkHAbMe5bY7M6DeTpJIiaiN3E4ntXCLKdwbNA7iQVQafeqYcPLuHvdph81RMLrIAC6t5nSQNBpFwWtQDCtykFmHkAVK+sVNty40hqojwfBbK9rI1w/XYAj0a5CR90VLieKWVIUtbLclGe+/pbQT7Vbt213yhzzd4jznn6T4kUN4h0vt2+xam/c+raEj1CTTcRQvMiQLfu/Ntsi995lt+1u1muejMlUsbwuwhjE4s6/QQZF9QMznzLUNxgxuJADrcsqTyIQATzDlSRGug5baQebfRSyG/eX2uMdx1rGfRCT71KU71H9yqVbf7BC1xDh1r+ruWZ8LbO3vBefWpLvEcTe/8AT22AP9peBX+FZn+KPKpuH4WzagWrRmPopr7vr8KuXMeFmSq/fuBD7ZB+dFRbXPH4FbS1/cCN0OuXTmxGKY94QD+cj4VPb4DgbOhe4D4syT/Cqz71ZbF5zHWKPIs/+S5/KuMtuIuDP5AgR5OV/M1sUtL9zZPs3iOJYMCCpfwlvzJ3qinFcFalhh1B+szBz/imriDB6fu7S+ZQehDSPjUqJg5kYe0xncWUf427ZrOMn2v2AmvRBhOk74gf8vauMo+kqhUH42OX2mr1rh90kHEMAOSp2mPgWCqB6a+NWF6QW9tRHIlUj8NwqfhVm3j1O3PeFLfFQabD27BlWkc43iAs2i7FLVtRJZyFA95A9Z8qWsDxW/jHZbBuCymj3pBLNvksgqqg97spy8hJFGcd0ewt+4LtzD9a67Z1uQNIjI3Zg90QedEWJChRbIUCAoKqPKMw9tKrRPllQXrOEVbfaLGcltc1y4+naY7uTrqxPMSaTOL2Ma7XBYw9vAWb7fvb9y4gu3J5uQ5cdwUCeQK6w540OV/dPbw7GAWKq5IGw0uARv37mlnG9CDcBNzEi4x1ztLRJEsqgxMSN475FFza0v8AQHGwH07wKWsLaw9i5ZgqqPcZv3l0WiXFsADKLalw0E6llHjS70QsqLrOYP7poPIEvbEyO4AyO6RTnxXgNhmt5kN10QW0DEQyqSdU7KgCfugAZp3oT0i4XbWzcD3FDOqk5TmfsMuVVAgBBlAk5QAsDNtS520K4+iXjqOLOGRTMW7Kk5gMmfBixoCRLkXZAEkkAcxXn72zbAtbi2MpKnQkTMAgaSTynaYpu4/jGAa5dQWrOJW3aJR+uRSlpgCRIZmFvJKgHMFaDoAyrhCXZbIPXXA9xB1ILi4U2ZSBmYFSNY84p5PJWisI/VRTa2RPag+W+m1d8HsaMC0BhlnkOZpwwPyX4m9lN24uHXmP6y55EAhF9XJ8KYOF/Jph7RkYq847wtvLO0A5TJ8BJoVwCUkJmGwKosqNAPnvoBHctbHGxaYGBdzwByMEwSCdADy0p64t8n+GXNdfr7y5YKF1JUhg3W65YAVSpEHQnSlriHRrDdYH6y9mYBkLG31bAjsFDbRgyEbFW5CJ1rUBtCBxzj037mVAoBgAKSBAA39K1TLc6OW5M3rAPPMwU+qsQR6isqikl0DMAfsbXTmumToNB3AL7xz96srwBYBJidmH5Gr9lFdZGjDlyPkas2LhE7eKnb47GuZzkdCSB+HwQQxcTT63I+elemdDuj9nC2/2g5RcZdXYgCyp+iCTAaPnHfloN1C1bSNBKncHcHzPP/Tej3BukCWjldQxB0J5GZMTtqRqNSdJ0ArRdiTfQwJ0nvXyEwVq4ybG+4Nu35rcZdfwgzOhXejOFtZAesuKW5qsqJ7zBa5PizHyFL+I44bv07YPkzn2XKR6ig3EsHdyFi1xlH0YFsAcyAJ9itZyMPn9MWU7OYT9W2IPnlQFvhVA49JJSy7tpoSqgx3gnNPmtI+AzNogcjuRQR59vsHzUCiZ4hkEO9nQbXLpciOXVKxg+VC7BQwXukDtoeoQHlrcfygif8Bru3jHIn96V7yWtr76f/XS/b4pKyjMV5dXbyLy+noR6zUlqzdubJbAP07hZyOch7cajzNC2GkF8FjgCSnVjn2D1h370BHulW8TjL7AZQxjmSoGviAGHtQG7wjFK4i4Mh2NtEXntmKl/U0VXowtxQXJY99x2fzkE5fSKyvo3BVvYpn7Jv2y31UDYgjzHaj1iucPhLukNdA80tD0RTdb/AKLjAC2MsXCF5IoVR7kx7CoX4xk0WySP4x6hRHwo17Cn6K93o7cubXzPdLn8mX/ACit2+hYOly65P4R/wBjPW26bdX9EL5iPgo1oViflAe4ctrfuUS0eESF9Sa1QDchlwnRexaI7LsfFnj4uB8PSpr/AAzCDUpZBH1u0NN9D2fWvP8A+ksU5IgrPjmY+cAk+Wgqxbt3D85te5tSPwcvMzTZKtCO72PmF4lZQdgIo70UAe/ZFaPSBSYBcn7JHxABPsDSFc4kiN2ris3cZuH+FQF+PpUGO6fNbGVboQR9FFBHoAQKK8j0bA9EbHXIllCL9a65UDxiZPsKp/8AFtlQdesHMosL/E2leQYnpv1rhUDX7hMLnJusT3LbEifIE0wYHoheuxcx9wrG1hSM3kzjsJ5ICfFTTfVX/QUlsb/+O7LsUsWesbnlbKi+Ny6IVR7numq/F+PMqCOrLExA7IJHdu7fHntJIF47jVuynU2ERQnolvxYg6t4aseZoFbxVy48WwzOxjOF7ZjlbQDsqO/fvjepOQC09xlZy7lrjR2E0C8wXOpnnkBnvPOqb4G67qbSzckMOyXYwRDdWBESd2gaamnDgXQJsua+cn2FKlvxPqAfAT59zVhuFpZUrZC25MtAlmO0liZJ8WJorxt8sF+hIv8AyeNiVL468bVvMGyIyBvmFYLD90nzvo5iQBqKZ+CcDs4W3lwVhbSne4wbM/mzTcf2juoiLBUhgoY69q4SSPLSBp3RXF/iSLqzgHnqdfKTHsaspNKtAIf6MYmXMjvcaDytzHq5Y+FTsVQbuxH1Fck+HZWY8BAqnc6RWu8/hY/koOtdf0wI+ZcfulZn1MH4GkuKAVsVicRp1Vu6Fg7qQwI1HYKhTOumbupK45xizh8QU/ZkcMqu9tjADuMxy2zmCkrBO2pnnJbnxDGGZYA0ym46GJ5xcHsfGpcL0yBuCxatOz/ZbMoCiTmIJKmBz7wKEWrC0edv0vsg9nB2QOQN24SPUED4VlerXeO4cEh7ttW5hriAjwIL6VlV/mgV9j5p4FxjIcjmByOvZ9tY8tacDcD/ADoViNGnQ7RqI3pX4V0OxGLRrthAQpA7TBQ7EwUQtoxUdo6iANdYB9E6O8JTAh0e4t7FdSxQD5tswxK25GYvAjOY5gACZTz4rnsdT6MwnR/qlW9iLiWxEi2CSxkaZvzyrPISutKmP4rae8tu3JWXkmIPZaCT4mNJiBE7moOOcVe6AqkkHSBuR3d/p8TQVbRtsCSFPcx19VAJA8xRhFNWI227Y6cI4/lGUZjl5DsqvmSNPxL6mig6WsokNaH3bZf3d7gte1JtyyS6vqysAQQZAnuOoGoI0A2onaka/N8dj/EZb2y0slTHTNY3jbn5+Zxy6wsy+iL1dsexrLHSJxoCF+4uX4W1APq1c3WWDOvfGnuST+Zqn16rsAnlv/EZPx9KVDjLgOKuN5B72bKfZS1z3uLRaxxi4Nc34iOf3nJf0n1rzw8VAI2k7b/9x/JTVtcYT8548zr6c/YCg4sNHoL9J3GzmTzaffLmLR4nTyqlZ6auzf1rHwVdT5wR8TFLuDxtpNWbeNAN/GNSfMk1TXilq0SFE/e7R/gXQes+lCmw0kN+K6TYh46tZM6GDcM+GhUegnxrOtxdzW/jDaUbgNBHtt6sDSfjOnbxkDKg7tZ9VTX008zQLEcfXdjcfzhV9ACTTrxyA2h9xL8PTVmuYhvtHsn3k1ZtdL1RP3du3aA+zr7HU+unhXllzpO30FVB9lRP8Roff4o77sT5n+W3wqq8En9hHNHpOJ6cMJFy8T3SYgeKr+URQLG9NtIAdxyHzV9hSVE0d6NdDMTjW/cW2KAw1yGyr4dkEk/ZUE98DWqfBFfqYPkOMZ0pvuIkIO4afpPtRLgPQXEYuHuk2bJ/tLgJLf8Ax29289F+1XpHCPk/v4W3ks4drjb9beNsQxy5ilrMQo7K6kltNxJBuf8ACmMun99eb7UZyY7v3CEHc7tU5eVR48cQb2wfwvCYTAArZChjozk5rrjWZIXRfsqAPM613d4i989XZVmaNVQdr1yrKLpvE8gBTVhejuGtplazfu6agWriLvzAUE+pNXhxsW0y2bBRR9FUC/4YFc7tu5sNJaFbh/yeX7pBvlbFsahBDN7A5V15lmPeKc+GcKw+EQrbKgndiZZo+s2p9BA7gKX+KdLmta3FdPFwAvxcD40Hfpzn+Ylx/uWjH8XXx8afKMdIzi2Pd7i1sfTHsfzJqhd6Q2xuEI5HT+YJ+FJxxeMua28KoHewH8iR8aiucLxZ1uXsPZB9dPXs/Gg5sOI1YnpSh+g76bLm/I24oRielFm3qcOo8btxB6xnn/DQQ4LDLpexV28fqWsxB/u+z/iipTgbarmtWbdlfr4lwI8clkmT5lPOlbcv4g4olvdO51tWU81FyPcEChuJ6QYi5roPHIgHqxDGtDGYae1fe8fq4ayFH8Z7Xtdovh8EDBs4KJ+neOvoSxb2elfHYcUugTg7DMZIDk7ZULex+ZRq7x5kt5GRn+y7aettCFH4qsNgT/8Ak4hLYb6GcKD6Ay3m2bzrL+PwVlYzhso06sLl/izCKCT6MBxxDFHVZUcgugHgAKyrX/FJ+hhuzyzLr4z61lHH7gyBGL6Ts7uLThSqzaUDKBGUwBspiVkd9KTdMsRIJaY2kajwkig9zGHQjdTp+lcYi6D2gN9/OreLw48MnZfxXSC44ILsAdwNB7DSg9++Bzjw/wBBWEyDyobdtwa64QQGxn6P8fhTZJO5Keu4j4+9X24rrvSQKtrxFhvB8f8AxWn4bdoMZJbGm7xCRFD7tsnWf9+VBm4i57h5D9aiuMzbknz/AEoLw0M5hc41V3cT4ST/AIf1qP8AplQezI8dvcKZoWLBqRMLNNhFAyZcu8TY/wBrA+yp/M/rVa5fGxLsPEwPaK3+wHflUtrBzofyo/StA5ZV647AQK4a2eetEhw8jfbvq2mB8v8AQb/Cg/Ilo2NgIYc0V4H0avYp8lpJiMzHRLYP0nfZR8TGgO1PPRT5MWuxdxOa3ZPzVH9Zd+6I7K/aPoDIIaMbiBbXqbFpUt257K6W05SznVnP0mJJ5SdYl5P6jBBjCwN0f6B8PsgNiBexLz9ULZ9F61WO89o66dkTFNVnpcthOpt20S2mwthbYH4Apie/OZ11pSxGNLazmHjKoB6ep0PiTQV8Stxspxdle7JbeB6xlB8fjXE/L5PIXUIodcb8pJUSFSO8ySfIzJ9AaX8b8p95z2VjzW2fzSarYLo8j9pS1z7UNGviyRHjNHbXQ9oHZuAnYBAseJLNt45uWwrKT07M6XQvXelmNublFB2C2UBPl2dfPQeNat4LE3D++u3VHJEPaO+pAKgD7xA7g0au+C6LpbIjLnPMasfJiJ9UX8VStYs2tCwJ5qgDtOkyJ6pNxPWs2pGkkS6k2KK3D+BZDmWxYHc90G68/eJVC32QpPgaNXOJmwB1l50OgCqvVkx3M1s3ie8qk95rnifGQexaLWtIYo2a6fss/ZyeTERyTQGgxt9a86E7EgvfuEcg1yQI8JIoZOzJewoeOJc0Fy85+wsH8WIxFxnjxQL5VRv8IcfvXXIrbFRM/exF4qs8+0ynnFXcLwpmYLGUdx7TaGDFtBkHdIDnUQVq3xcWcMitYZm6yS5dXYPBhZDo2UhpgZTHKOe5lsOtAdcIrfMDMf8Ao5rh9bhK2R6BvOurHBe327eGQ8v2m7nfzy9Yij0WrNrF4y+AEw2LuTp27S2LfmLz5TGu2kjlTRwvoXfAD3LtvCnmuHBYHulnASRtORpimXjYuYFXh9zMFW51TcgQUB+6Dck7cidudFH6M4orJdm8xlme5ySRM99GP6JtKZe5cuKvzVA3HPOygAyYMaDQVG2Ns2gclq4gM6olrWdJzAsffWp4pbM23op4b5P7ES7ktoSA5J7tXBmJ5kHaoX4LatmUtwAdGth7txtY0ZnyKPKTqT2ed3DcVDLlQMTEdtmuDfSVKqk+JqO7jsQ3ZZckbZlUD0ysdPSi3HoFPsmY2H7Vyw7Ody1xp00jRhsNNuVZUS4BzqbyT/8ArWz8cprVNnMHB84NiDy0rS3CNRv+dcHesU16NEyc94qO8s6861baPyrsihoBAi99EcPhFOh1B5iqDCreCxOU+B3/AFrStrgKLVzhUctK3awPeKPYC4riNwfcfHcfl6VPd4fG0xv6VyPytbLqKYEtcL5qJHMcxUh4OdwPQc/L9KL20yeVEFw/MDff/ff48/al+RszjQu2cGD4CpH4QIkeoH8iKYjw43T2AJiTqBAG7MxgKF0ljA5bxJzo/wBFlu6qGuD6V1s1uwI0i2oi9fbcaG2O/uITbYeEJPDsC1wraVC7toqiSW9Bt57d8V6P0W6C2sPF29lu3NwpINu3HPucjSXPZB0UE60y2uEJYQW7arbT6RAClvF8igHX6OpM68xQbinGgwK2yoQGDcuGEJG+YjVsv/t2wTrqV1Y5trQuzXHeNscxDBEkjrHnM57ktrLHwAjz0AC1cwGIvR1dohZ0uX8unKVtZgtvnuGNW26RYSy2aXxV3bMIVRtITQqo9tue9U8b09vtqgSwv1gATy+m/l4jWod2yij0gjZ6DqdcTdN075YMd8gPlX1CVYyYTDmFWypWdXuGR/dpm+FKM4zFsQnXXdJ1zQBvmynQDnJAHjRPBfJpBFzHXMtoEdnMCGY7J2CT+GZOw0kh1G9gddsNHpzhcwVG699otK512gM0vr3BDv7mBhsTcJJRLK6fOcH/ACgnT7ItGTud6j4fZsWiDhbWWBAbLmMaSQEECYGuvICIAqIdM7IxC2bt1AxaO1oAQD2XiIHgw3InejafCFr0Ttdw9vMt29mBnMApVdNO0yhrj+JZmG+lVeKcAF6wHw+LtLZRe0LSRqJOUvmzIBOi5QZMtJMjjiXDbnau4XCpeOcCbiM8jKxzolxhbUBgBrqc06bVNg7WMa2y3VwoVlh0ZLb5gCPnJZldp+loSDG4OT9h/ApYW/hUyHtXAzFEVLfWXHdQCUSUbYMNhAzDWil63xDMRYweQBiqvfuNDAHRhaCjcaxDb6xTXgMHh7S/ugqAAg9RbUKM0ZgWRFAmBMwNPCpb2JVhIttcA0Ja4AvkWshufIk0yaWv7iu2DuG8Exq2rKm+tt3DG81q2jMczwFtgqMiokEmD2o3MyT4L0LwmDOa3aU3Dqbt4hrrHmc7Zmn7oUeFQJxzqxACWwNIzAwANB2WuN46oN9qgXpUv0FuXT/07Qj+Iso/wVvkrsGFjGcda+sFPgMp92gmuM9k6yW8jr65YPuedBTxnFNqMOEH1rl1B8EK/kaq3OK4g6dfZtnuRbl1uWwtohHuaGaDiMii2dUtMxHMKGOni0n2rp7jafuzB3zuoj0IANLb4073sXdjSeytoDl/alm9ZmqT9NcNaMC+1xu5bjO3vmAnTuO9NaFodbnDgwmMp9P0/ma0mDaCCZHgP129qRx02DnPaw95vImCfMJHdzrh/lBvFsiqM3cMpy/eY3DHlArZQBix5/odTqc/8R/kIrKTW6U4j6V2yh5qSJHnMflWU9xNTPnu531yKmK6Ed1RCuwQ6512GrifhXQ5iszHT2/jrXCnlVmZtg/VaI8G1/MH3qB150EYuYHGm208v96/78fOnXhWPW8PzEmQSJkf71nvkHz9Gq7gMY1pswPLzBHcQOX5VLyeNSQ8ZUPd/DEa7jkf/NSYS07OqJqWIAExqddTsFESTsBPIGoeFcXW+BEFdnH0lPLQjVZ56ct+ZIHqrF27oZiym2zAPcP92VTyutXE40+S+VoO8H4bbukjewjDNpBv3AJzNrIUA9lZ7KkbMzMGw8QVBOkAEgDkBppsFUbSYUczSFgOLC1alzlRFLufE9o6czJCgd8DmaXsXxq7iw73CFsrtanQbQzx84gESTAGcBcgIqy1ZOrGLpP08DaW4jkNYO4JOgJAgjvbb5sgoWL4215hOe8wEASIUDQACIUCdNOYojwzglzH3OrsKXMDM05VA2BLR2VgaQJMQogTXqPCegZwjh0AuHSGiMkAfNU7fekmBuNRQrtjOSjoQ+C9DcXdUM6iwp5sGJA1MkHU6D6KRsMwOlOXBOhOFRgbitfuDY3Tz0PZtgwI8c0cu+mheKACCwJ27MHUjbMZWfASagxnE0tCXdbRjQSS5HdlE3I9qFJCW2TvhwlvJZsqoJJgnKs6HM0do6jcBie8DWorGCcS73zEQciqiKNfpOcsa91BG6VltbVshT9O9AnxCmBP8R8KjN03O3ezXQDGrBUWe7OR7AJ5Gkc4jKLCdzimDWFzdaeQVi3sSQp/CpqOzxPqtLVvD4VRO4CmN/mKuY+WQedD16OsxLWSIOpViR/l3HoR4mrOF4IVnNcya/2cDv0zgb+Bilzl0g1E7ucS6wgMzOdIIUqJk6g3mJ9re3Oq39LNmCx2uSg52HqS/uLQHjVrD8FRDBDOftOSTruUQ6+ct5UUt8KBHYWB3aAH0UBT6is8m7Bwhae3dZjCjTbO+YjnGquV8gFrm/h7p/rbgAgiQYgd0uWMeAb9Ka7fCddW1AGg0jbkDI8wR5Vc/YxyIHfH6jWhg2HMQLXBZIKo9wTozqUXv0N4qT+BWoj/AEU4EDKPuyTt9YERtsR6U0BbQ00JPIAGfMx/Ot32SNNDsCQDHLvGnhI2rfEDMULvAr7QAG8SFJ98xVe/XWqGM4TcHZu3yk/RuX0sr+GBr7j1ozxPoYcSZu426w5DqQqjbaIHdQfHfJoiqRaxBDDXLcUKG8ioGXzIIo4UHJArE8MtWhnzYFmXm10XT3EjtDXw18qrnpJdZMtoCTHa6pQsc4RlM+cetX7fRFbWtzRvtbjxj/zWY29ZsJLMFEeEny3A8+14xvRUWwcATE4S6/8AWvofogQD4BF0P+9aEvxYWSQMwA3AOU+rfRH3dfGq/G+mgMrZBM85Pxacx8gY+0dqWFRnOZjP++VdEPB3IVz6Gb/jNxoosKvIZCY9SdayhNu3bgSKynxj6FtgtP5VCKysroQh0K3+lZWVmFFmz8y591f8wqBdzWVlKgGjU9msrKzMX+j7Hrl8/wD+v0HtT9xJieH2pM/vr3/2IPy0rdZXN5ysOgXx4/8AJ/itfkam6PICACARN0xykLhyD5g7VqsqMtFI6PV+jNsLZXKAuYuxgRLG64LGNyQAJ8Kn4vdJKKSSpdQROhHcRWVlNLRJbAvH8QyYe66MysrFQykghez2QRqB4Uq8OPZZvpRM85jee+srKhPotEEPfYgMWJYnUkmTrzNendFsGnUh8i5hb0bKJEtBgxOorKyp+P8AWN5f0oIcOQFjIBiN654i0Z40ggCOQzbDuFZWV0EC+tlQqQoGnIedVsbdMqJMEa676msrKK0zdE1pQLSxp2Z07+/zqLFt2gOUHTlvWVlP/wCRSTDiF002/Oq93Rh6VlZSSN2Vb5gAjTXl5VPauHsiTEDSfGsrKyADumlsLhg6gKwzAMBBAyzAI131r5241i3uXu27PoD2iTr3686ysrs8IX+kppvVrC7VlZVJCosgVlZWVIY//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2200"/>
            <a:ext cx="427269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1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4400"/>
            <a:ext cx="8229600" cy="1066800"/>
          </a:xfrm>
        </p:spPr>
        <p:txBody>
          <a:bodyPr>
            <a:normAutofit fontScale="90000"/>
          </a:bodyPr>
          <a:lstStyle/>
          <a:p>
            <a:pPr algn="ctr"/>
            <a:r>
              <a:rPr lang="en-US" dirty="0"/>
              <a:t>“Sometimes Fairy Stories May Say Best What’s to be Said”</a:t>
            </a:r>
          </a:p>
        </p:txBody>
      </p:sp>
      <p:sp>
        <p:nvSpPr>
          <p:cNvPr id="6" name="Content Placeholder 5"/>
          <p:cNvSpPr>
            <a:spLocks noGrp="1"/>
          </p:cNvSpPr>
          <p:nvPr>
            <p:ph idx="1"/>
          </p:nvPr>
        </p:nvSpPr>
        <p:spPr/>
        <p:txBody>
          <a:bodyPr>
            <a:normAutofit lnSpcReduction="10000"/>
          </a:bodyPr>
          <a:lstStyle/>
          <a:p>
            <a:r>
              <a:rPr lang="en-US" u="sng" dirty="0"/>
              <a:t>Quotation 1</a:t>
            </a:r>
            <a:r>
              <a:rPr lang="en-US" dirty="0"/>
              <a:t>: “I thought I saw how stories of this kind [such as </a:t>
            </a:r>
            <a:r>
              <a:rPr lang="en-US" i="1" dirty="0"/>
              <a:t>The Lion, the Witch and the Wardrobe</a:t>
            </a:r>
            <a:r>
              <a:rPr lang="en-US" dirty="0"/>
              <a:t>] could steal past a certain inhibition which had paralyzed much of my own religion in childhood. Why did one find it so hard to feel as one was told one ought to feel about God or about the sufferings of Christ? I thought the chief reason was that one was told one ought to. The whole subject was associated with lowered voices; almost as if it were something medical.…”</a:t>
            </a:r>
          </a:p>
        </p:txBody>
      </p:sp>
    </p:spTree>
    <p:extLst>
      <p:ext uri="{BB962C8B-B14F-4D97-AF65-F5344CB8AC3E}">
        <p14:creationId xmlns:p14="http://schemas.microsoft.com/office/powerpoint/2010/main" val="38982200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37096</TotalTime>
  <Words>4506</Words>
  <Application>Microsoft Office PowerPoint</Application>
  <PresentationFormat>On-screen Show (4:3)</PresentationFormat>
  <Paragraphs>300</Paragraphs>
  <Slides>54</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Calibri</vt:lpstr>
      <vt:lpstr>Georgia</vt:lpstr>
      <vt:lpstr>Times New Roman</vt:lpstr>
      <vt:lpstr>Trebuchet MS</vt:lpstr>
      <vt:lpstr>Wingdings 2</vt:lpstr>
      <vt:lpstr>Urban</vt:lpstr>
      <vt:lpstr>From Atheism to Christianity</vt:lpstr>
      <vt:lpstr>But first … </vt:lpstr>
      <vt:lpstr>Chronologically Lewis</vt:lpstr>
      <vt:lpstr>Features</vt:lpstr>
      <vt:lpstr>Features</vt:lpstr>
      <vt:lpstr>Spin-Offs</vt:lpstr>
      <vt:lpstr>Atheists Get A Lot of Things Right</vt:lpstr>
      <vt:lpstr>The Early Years (1898-1912)</vt:lpstr>
      <vt:lpstr>“Sometimes Fairy Stories May Say Best What’s to be Said”</vt:lpstr>
      <vt:lpstr>“Sometimes Fairy Stories May Say Best What’s to be Said”</vt:lpstr>
      <vt:lpstr>And as one of the results … </vt:lpstr>
      <vt:lpstr>Major Reasons for Adopting Atheism</vt:lpstr>
      <vt:lpstr>A Grief Observed (1961)</vt:lpstr>
      <vt:lpstr>C. S. Lewis, Atheist</vt:lpstr>
      <vt:lpstr>C. S. Lewis, Atheist</vt:lpstr>
      <vt:lpstr>Spirits in Bondage (1919)</vt:lpstr>
      <vt:lpstr>The Relief of Atheism</vt:lpstr>
      <vt:lpstr>The Relief of Atheism</vt:lpstr>
      <vt:lpstr>C. S. Lewis on Atheism</vt:lpstr>
      <vt:lpstr>The Journey to Christianity</vt:lpstr>
      <vt:lpstr>Overview: The Chess Moves of God</vt:lpstr>
      <vt:lpstr>However, before God’s first move …</vt:lpstr>
      <vt:lpstr>As well as …</vt:lpstr>
      <vt:lpstr>PowerPoint Presentation</vt:lpstr>
      <vt:lpstr>PowerPoint Presentation</vt:lpstr>
      <vt:lpstr>The First Move</vt:lpstr>
      <vt:lpstr>Euripides’ Hippolytus (428 B.C.)</vt:lpstr>
      <vt:lpstr>The Second Move</vt:lpstr>
      <vt:lpstr>Enjoyment vs. Contemplation</vt:lpstr>
      <vt:lpstr>Pointers</vt:lpstr>
      <vt:lpstr>About Pointers</vt:lpstr>
      <vt:lpstr>About Pointers</vt:lpstr>
      <vt:lpstr>PowerPoint Presentation</vt:lpstr>
      <vt:lpstr>Between the second and third moves</vt:lpstr>
      <vt:lpstr>Words, Weldon, and Whiskey</vt:lpstr>
      <vt:lpstr>Words, Weldon, and Whiskey</vt:lpstr>
      <vt:lpstr>PowerPoint Presentation</vt:lpstr>
      <vt:lpstr>PowerPoint Presentation</vt:lpstr>
      <vt:lpstr>Unbuckling</vt:lpstr>
      <vt:lpstr>Sidebar: Alan Griffiths</vt:lpstr>
      <vt:lpstr>The Third Move</vt:lpstr>
      <vt:lpstr>From Chess Game to a Fox Hunt</vt:lpstr>
      <vt:lpstr>The Fourth Move</vt:lpstr>
      <vt:lpstr>Chess Game, Fox Hunt, and Fishing</vt:lpstr>
      <vt:lpstr>Lewis on Idealism</vt:lpstr>
      <vt:lpstr>Surprised by Joy, “Checkmate”</vt:lpstr>
      <vt:lpstr>Surprised by Joy, “Checkmate”</vt:lpstr>
      <vt:lpstr>The Midnight Conversation</vt:lpstr>
      <vt:lpstr>The Last Step: Christianity</vt:lpstr>
      <vt:lpstr>The “Daudel”: an A. J. S. Combination</vt:lpstr>
      <vt:lpstr>Summary</vt:lpstr>
      <vt:lpstr>Summary</vt:lpstr>
      <vt:lpstr>Therefore</vt:lpstr>
      <vt:lpstr>www.joelheck.com</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 D. Heck</dc:creator>
  <cp:lastModifiedBy>Joel Heck</cp:lastModifiedBy>
  <cp:revision>971</cp:revision>
  <cp:lastPrinted>2017-03-27T16:11:51Z</cp:lastPrinted>
  <dcterms:created xsi:type="dcterms:W3CDTF">2008-09-15T17:51:45Z</dcterms:created>
  <dcterms:modified xsi:type="dcterms:W3CDTF">2018-10-13T15:16:25Z</dcterms:modified>
</cp:coreProperties>
</file>