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01" r:id="rId3"/>
    <p:sldId id="297" r:id="rId4"/>
    <p:sldId id="299" r:id="rId5"/>
    <p:sldId id="262" r:id="rId6"/>
    <p:sldId id="285" r:id="rId7"/>
    <p:sldId id="286" r:id="rId8"/>
    <p:sldId id="284" r:id="rId9"/>
    <p:sldId id="287" r:id="rId10"/>
    <p:sldId id="288" r:id="rId11"/>
    <p:sldId id="289" r:id="rId12"/>
    <p:sldId id="290" r:id="rId13"/>
    <p:sldId id="291" r:id="rId14"/>
    <p:sldId id="292" r:id="rId15"/>
    <p:sldId id="293" r:id="rId16"/>
    <p:sldId id="265" r:id="rId17"/>
    <p:sldId id="257" r:id="rId18"/>
    <p:sldId id="272" r:id="rId19"/>
    <p:sldId id="302" r:id="rId20"/>
    <p:sldId id="306" r:id="rId21"/>
    <p:sldId id="303" r:id="rId22"/>
    <p:sldId id="310" r:id="rId23"/>
    <p:sldId id="279" r:id="rId24"/>
    <p:sldId id="273" r:id="rId25"/>
    <p:sldId id="305" r:id="rId26"/>
    <p:sldId id="294" r:id="rId27"/>
    <p:sldId id="300" r:id="rId28"/>
    <p:sldId id="295" r:id="rId29"/>
    <p:sldId id="296" r:id="rId30"/>
    <p:sldId id="260" r:id="rId31"/>
    <p:sldId id="282" r:id="rId32"/>
    <p:sldId id="298" r:id="rId33"/>
    <p:sldId id="308" r:id="rId34"/>
    <p:sldId id="309" r:id="rId35"/>
    <p:sldId id="311" r:id="rId36"/>
    <p:sldId id="307" r:id="rId37"/>
    <p:sldId id="258" r:id="rId38"/>
    <p:sldId id="259" r:id="rId39"/>
    <p:sldId id="304" r:id="rId40"/>
    <p:sldId id="276" r:id="rId41"/>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3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2119"/>
          </a:xfrm>
          <a:prstGeom prst="rect">
            <a:avLst/>
          </a:prstGeom>
        </p:spPr>
        <p:txBody>
          <a:bodyPr vert="horz" lIns="91091" tIns="45546" rIns="91091" bIns="45546"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2119"/>
          </a:xfrm>
          <a:prstGeom prst="rect">
            <a:avLst/>
          </a:prstGeom>
        </p:spPr>
        <p:txBody>
          <a:bodyPr vert="horz" lIns="91091" tIns="45546" rIns="91091" bIns="45546" rtlCol="0"/>
          <a:lstStyle>
            <a:lvl1pPr algn="r">
              <a:defRPr sz="1200"/>
            </a:lvl1pPr>
          </a:lstStyle>
          <a:p>
            <a:fld id="{F6AD8BBB-05EA-4D38-BC0E-B9E514190597}" type="datetimeFigureOut">
              <a:rPr lang="en-US" smtClean="0"/>
              <a:pPr/>
              <a:t>11/2/2017</a:t>
            </a:fld>
            <a:endParaRPr lang="en-US"/>
          </a:p>
        </p:txBody>
      </p:sp>
      <p:sp>
        <p:nvSpPr>
          <p:cNvPr id="4" name="Footer Placeholder 3"/>
          <p:cNvSpPr>
            <a:spLocks noGrp="1"/>
          </p:cNvSpPr>
          <p:nvPr>
            <p:ph type="ftr" sz="quarter" idx="2"/>
          </p:nvPr>
        </p:nvSpPr>
        <p:spPr>
          <a:xfrm>
            <a:off x="0" y="8772380"/>
            <a:ext cx="2971800" cy="462119"/>
          </a:xfrm>
          <a:prstGeom prst="rect">
            <a:avLst/>
          </a:prstGeom>
        </p:spPr>
        <p:txBody>
          <a:bodyPr vert="horz" lIns="91091" tIns="45546" rIns="91091" bIns="4554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380"/>
            <a:ext cx="2971800" cy="462119"/>
          </a:xfrm>
          <a:prstGeom prst="rect">
            <a:avLst/>
          </a:prstGeom>
        </p:spPr>
        <p:txBody>
          <a:bodyPr vert="horz" lIns="91091" tIns="45546" rIns="91091" bIns="45546" rtlCol="0" anchor="b"/>
          <a:lstStyle>
            <a:lvl1pPr algn="r">
              <a:defRPr sz="1200"/>
            </a:lvl1pPr>
          </a:lstStyle>
          <a:p>
            <a:fld id="{7ED18FDB-09F2-4355-89AF-4A891467181D}" type="slidenum">
              <a:rPr lang="en-US" smtClean="0"/>
              <a:pPr/>
              <a:t>‹#›</a:t>
            </a:fld>
            <a:endParaRPr lang="en-US"/>
          </a:p>
        </p:txBody>
      </p:sp>
    </p:spTree>
    <p:extLst>
      <p:ext uri="{BB962C8B-B14F-4D97-AF65-F5344CB8AC3E}">
        <p14:creationId xmlns:p14="http://schemas.microsoft.com/office/powerpoint/2010/main" val="165016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2119"/>
          </a:xfrm>
          <a:prstGeom prst="rect">
            <a:avLst/>
          </a:prstGeom>
        </p:spPr>
        <p:txBody>
          <a:bodyPr vert="horz" lIns="91091" tIns="45546" rIns="91091" bIns="45546" rtlCol="0"/>
          <a:lstStyle>
            <a:lvl1pPr algn="l">
              <a:defRPr sz="1200"/>
            </a:lvl1pPr>
          </a:lstStyle>
          <a:p>
            <a:endParaRPr lang="en-US"/>
          </a:p>
        </p:txBody>
      </p:sp>
      <p:sp>
        <p:nvSpPr>
          <p:cNvPr id="3" name="Date Placeholder 2"/>
          <p:cNvSpPr>
            <a:spLocks noGrp="1"/>
          </p:cNvSpPr>
          <p:nvPr>
            <p:ph type="dt" idx="1"/>
          </p:nvPr>
        </p:nvSpPr>
        <p:spPr>
          <a:xfrm>
            <a:off x="3884613" y="1"/>
            <a:ext cx="2971800" cy="462119"/>
          </a:xfrm>
          <a:prstGeom prst="rect">
            <a:avLst/>
          </a:prstGeom>
        </p:spPr>
        <p:txBody>
          <a:bodyPr vert="horz" lIns="91091" tIns="45546" rIns="91091" bIns="45546" rtlCol="0"/>
          <a:lstStyle>
            <a:lvl1pPr algn="r">
              <a:defRPr sz="1200"/>
            </a:lvl1pPr>
          </a:lstStyle>
          <a:p>
            <a:fld id="{930D321C-0FFC-4A7A-8FE6-B9D4D5F93873}" type="datetimeFigureOut">
              <a:rPr lang="en-US" smtClean="0"/>
              <a:pPr/>
              <a:t>11/2/2017</a:t>
            </a:fld>
            <a:endParaRPr lang="en-US"/>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1091" tIns="45546" rIns="91091" bIns="45546" rtlCol="0" anchor="ctr"/>
          <a:lstStyle/>
          <a:p>
            <a:endParaRPr lang="en-US"/>
          </a:p>
        </p:txBody>
      </p:sp>
      <p:sp>
        <p:nvSpPr>
          <p:cNvPr id="5" name="Notes Placeholder 4"/>
          <p:cNvSpPr>
            <a:spLocks noGrp="1"/>
          </p:cNvSpPr>
          <p:nvPr>
            <p:ph type="body" sz="quarter" idx="3"/>
          </p:nvPr>
        </p:nvSpPr>
        <p:spPr>
          <a:xfrm>
            <a:off x="685800" y="4387767"/>
            <a:ext cx="5486400" cy="4155919"/>
          </a:xfrm>
          <a:prstGeom prst="rect">
            <a:avLst/>
          </a:prstGeom>
        </p:spPr>
        <p:txBody>
          <a:bodyPr vert="horz" lIns="91091" tIns="45546" rIns="91091" bIns="455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80"/>
            <a:ext cx="2971800" cy="462119"/>
          </a:xfrm>
          <a:prstGeom prst="rect">
            <a:avLst/>
          </a:prstGeom>
        </p:spPr>
        <p:txBody>
          <a:bodyPr vert="horz" lIns="91091" tIns="45546" rIns="91091" bIns="4554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380"/>
            <a:ext cx="2971800" cy="462119"/>
          </a:xfrm>
          <a:prstGeom prst="rect">
            <a:avLst/>
          </a:prstGeom>
        </p:spPr>
        <p:txBody>
          <a:bodyPr vert="horz" lIns="91091" tIns="45546" rIns="91091" bIns="45546" rtlCol="0" anchor="b"/>
          <a:lstStyle>
            <a:lvl1pPr algn="r">
              <a:defRPr sz="1200"/>
            </a:lvl1pPr>
          </a:lstStyle>
          <a:p>
            <a:fld id="{0EECC09E-C235-4443-BA92-87563ADA4476}" type="slidenum">
              <a:rPr lang="en-US" smtClean="0"/>
              <a:pPr/>
              <a:t>‹#›</a:t>
            </a:fld>
            <a:endParaRPr lang="en-US"/>
          </a:p>
        </p:txBody>
      </p:sp>
    </p:spTree>
    <p:extLst>
      <p:ext uri="{BB962C8B-B14F-4D97-AF65-F5344CB8AC3E}">
        <p14:creationId xmlns:p14="http://schemas.microsoft.com/office/powerpoint/2010/main" val="6190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S. Lewis in an essay in </a:t>
            </a:r>
            <a:r>
              <a:rPr lang="en-US" i="1" dirty="0"/>
              <a:t>Selected Literary Essays</a:t>
            </a:r>
            <a:r>
              <a:rPr lang="en-US" dirty="0"/>
              <a:t>. Ca. 1936. This is how Lewis writes in </a:t>
            </a:r>
            <a:r>
              <a:rPr lang="en-US" i="1" dirty="0"/>
              <a:t>The Magician’s Nephew</a:t>
            </a:r>
            <a:r>
              <a:rPr lang="en-US" dirty="0"/>
              <a:t>.</a:t>
            </a:r>
          </a:p>
        </p:txBody>
      </p:sp>
      <p:sp>
        <p:nvSpPr>
          <p:cNvPr id="4" name="Slide Number Placeholder 3"/>
          <p:cNvSpPr>
            <a:spLocks noGrp="1"/>
          </p:cNvSpPr>
          <p:nvPr>
            <p:ph type="sldNum" sz="quarter" idx="10"/>
          </p:nvPr>
        </p:nvSpPr>
        <p:spPr/>
        <p:txBody>
          <a:bodyPr/>
          <a:lstStyle/>
          <a:p>
            <a:fld id="{0EECC09E-C235-4443-BA92-87563ADA4476}" type="slidenum">
              <a:rPr lang="en-US" smtClean="0"/>
              <a:pPr/>
              <a:t>2</a:t>
            </a:fld>
            <a:endParaRPr lang="en-US"/>
          </a:p>
        </p:txBody>
      </p:sp>
    </p:spTree>
    <p:extLst>
      <p:ext uri="{BB962C8B-B14F-4D97-AF65-F5344CB8AC3E}">
        <p14:creationId xmlns:p14="http://schemas.microsoft.com/office/powerpoint/2010/main" val="365853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tree is in the center of the garden. “</a:t>
            </a:r>
            <a:r>
              <a:rPr lang="en-US" sz="1200" kern="1200" dirty="0">
                <a:solidFill>
                  <a:schemeClr val="tx1"/>
                </a:solidFill>
                <a:effectLst/>
                <a:latin typeface="+mn-lt"/>
                <a:ea typeface="+mn-ea"/>
                <a:cs typeface="+mn-cs"/>
              </a:rPr>
              <a:t>There, on a branch above his head, a wonderful bird was roosting…. The tiniest slit of one eye was open.” According to one website, the peacock is a symbol of integrity. In history and legend, it carries portents of nobility, holiness, guidance, protection, and watchfulness. “I</a:t>
            </a:r>
            <a:r>
              <a:rPr lang="en-US" sz="1200" b="0" i="0" kern="1200" dirty="0">
                <a:solidFill>
                  <a:schemeClr val="tx1"/>
                </a:solidFill>
                <a:effectLst/>
                <a:latin typeface="+mn-lt"/>
                <a:ea typeface="+mn-ea"/>
                <a:cs typeface="+mn-cs"/>
              </a:rPr>
              <a:t>n Christianity the Peacock symbolism represents the ‘all-seeing’ church, along with the holiness and sanctity associated with it. Additionally, the Peacock represents resurrection, </a:t>
            </a:r>
            <a:r>
              <a:rPr lang="en-US" sz="1200" b="0" i="0" u="none" strike="noStrike" kern="1200" dirty="0">
                <a:solidFill>
                  <a:schemeClr val="tx1"/>
                </a:solidFill>
                <a:effectLst/>
                <a:latin typeface="+mn-lt"/>
                <a:ea typeface="+mn-ea"/>
                <a:cs typeface="+mn-cs"/>
              </a:rPr>
              <a:t>renewal</a:t>
            </a:r>
            <a:r>
              <a:rPr lang="en-US" sz="1200" b="0" i="0" kern="1200" dirty="0">
                <a:solidFill>
                  <a:schemeClr val="tx1"/>
                </a:solidFill>
                <a:effectLst/>
                <a:latin typeface="+mn-lt"/>
                <a:ea typeface="+mn-ea"/>
                <a:cs typeface="+mn-cs"/>
              </a:rPr>
              <a:t> and immortality within the spiritual teachings of Christianity.”</a:t>
            </a:r>
            <a:endParaRPr lang="en-US" dirty="0"/>
          </a:p>
        </p:txBody>
      </p:sp>
      <p:sp>
        <p:nvSpPr>
          <p:cNvPr id="4" name="Slide Number Placeholder 3"/>
          <p:cNvSpPr>
            <a:spLocks noGrp="1"/>
          </p:cNvSpPr>
          <p:nvPr>
            <p:ph type="sldNum" sz="quarter" idx="10"/>
          </p:nvPr>
        </p:nvSpPr>
        <p:spPr/>
        <p:txBody>
          <a:bodyPr/>
          <a:lstStyle/>
          <a:p>
            <a:fld id="{0EECC09E-C235-4443-BA92-87563ADA4476}" type="slidenum">
              <a:rPr lang="en-US" smtClean="0"/>
              <a:pPr/>
              <a:t>13</a:t>
            </a:fld>
            <a:endParaRPr lang="en-US"/>
          </a:p>
        </p:txBody>
      </p:sp>
    </p:spTree>
    <p:extLst>
      <p:ext uri="{BB962C8B-B14F-4D97-AF65-F5344CB8AC3E}">
        <p14:creationId xmlns:p14="http://schemas.microsoft.com/office/powerpoint/2010/main" val="175053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last quotation appears when Aslan asks Digory to tell the animals how the witch came to be in Narnia.</a:t>
            </a:r>
          </a:p>
        </p:txBody>
      </p:sp>
      <p:sp>
        <p:nvSpPr>
          <p:cNvPr id="4" name="Slide Number Placeholder 3"/>
          <p:cNvSpPr>
            <a:spLocks noGrp="1"/>
          </p:cNvSpPr>
          <p:nvPr>
            <p:ph type="sldNum" sz="quarter" idx="10"/>
          </p:nvPr>
        </p:nvSpPr>
        <p:spPr/>
        <p:txBody>
          <a:bodyPr/>
          <a:lstStyle/>
          <a:p>
            <a:fld id="{0EECC09E-C235-4443-BA92-87563ADA4476}" type="slidenum">
              <a:rPr lang="en-US" smtClean="0"/>
              <a:pPr/>
              <a:t>18</a:t>
            </a:fld>
            <a:endParaRPr lang="en-US"/>
          </a:p>
        </p:txBody>
      </p:sp>
    </p:spTree>
    <p:extLst>
      <p:ext uri="{BB962C8B-B14F-4D97-AF65-F5344CB8AC3E}">
        <p14:creationId xmlns:p14="http://schemas.microsoft.com/office/powerpoint/2010/main" val="114324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CC09E-C235-4443-BA92-87563ADA4476}" type="slidenum">
              <a:rPr lang="en-US" smtClean="0"/>
              <a:pPr/>
              <a:t>25</a:t>
            </a:fld>
            <a:endParaRPr lang="en-US"/>
          </a:p>
        </p:txBody>
      </p:sp>
    </p:spTree>
    <p:extLst>
      <p:ext uri="{BB962C8B-B14F-4D97-AF65-F5344CB8AC3E}">
        <p14:creationId xmlns:p14="http://schemas.microsoft.com/office/powerpoint/2010/main" val="295411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bullet occurs as Digory and Polly head toward the garden on a hill.</a:t>
            </a:r>
          </a:p>
        </p:txBody>
      </p:sp>
      <p:sp>
        <p:nvSpPr>
          <p:cNvPr id="4" name="Slide Number Placeholder 3"/>
          <p:cNvSpPr>
            <a:spLocks noGrp="1"/>
          </p:cNvSpPr>
          <p:nvPr>
            <p:ph type="sldNum" sz="quarter" idx="10"/>
          </p:nvPr>
        </p:nvSpPr>
        <p:spPr/>
        <p:txBody>
          <a:bodyPr/>
          <a:lstStyle/>
          <a:p>
            <a:fld id="{0EECC09E-C235-4443-BA92-87563ADA4476}" type="slidenum">
              <a:rPr lang="en-US" smtClean="0"/>
              <a:pPr/>
              <a:t>31</a:t>
            </a:fld>
            <a:endParaRPr lang="en-US"/>
          </a:p>
        </p:txBody>
      </p:sp>
    </p:spTree>
    <p:extLst>
      <p:ext uri="{BB962C8B-B14F-4D97-AF65-F5344CB8AC3E}">
        <p14:creationId xmlns:p14="http://schemas.microsoft.com/office/powerpoint/2010/main" val="39407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5EE64C60-11C1-407C-8F6A-97C1F6B55DF1}" type="datetimeFigureOut">
              <a:rPr lang="en-US" smtClean="0"/>
              <a:pPr/>
              <a:t>11/2/2017</a:t>
            </a:fld>
            <a:endParaRPr lang="en-US"/>
          </a:p>
        </p:txBody>
      </p:sp>
      <p:sp>
        <p:nvSpPr>
          <p:cNvPr id="11" name="Slide Number Placeholder 10"/>
          <p:cNvSpPr>
            <a:spLocks noGrp="1"/>
          </p:cNvSpPr>
          <p:nvPr>
            <p:ph type="sldNum" sz="quarter" idx="11"/>
          </p:nvPr>
        </p:nvSpPr>
        <p:spPr/>
        <p:txBody>
          <a:bodyPr rtlCol="0"/>
          <a:lstStyle/>
          <a:p>
            <a:fld id="{3552B1E1-91FD-4CC4-AD0A-33E17958AF81}"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64C60-11C1-407C-8F6A-97C1F6B55DF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2B1E1-91FD-4CC4-AD0A-33E17958AF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64C60-11C1-407C-8F6A-97C1F6B55DF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2B1E1-91FD-4CC4-AD0A-33E17958AF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5EE64C60-11C1-407C-8F6A-97C1F6B55DF1}" type="datetimeFigureOut">
              <a:rPr lang="en-US" smtClean="0"/>
              <a:pPr/>
              <a:t>11/2/2017</a:t>
            </a:fld>
            <a:endParaRPr lang="en-US"/>
          </a:p>
        </p:txBody>
      </p:sp>
      <p:sp>
        <p:nvSpPr>
          <p:cNvPr id="11" name="Slide Number Placeholder 10"/>
          <p:cNvSpPr>
            <a:spLocks noGrp="1"/>
          </p:cNvSpPr>
          <p:nvPr>
            <p:ph type="sldNum" sz="quarter" idx="15"/>
          </p:nvPr>
        </p:nvSpPr>
        <p:spPr/>
        <p:txBody>
          <a:bodyPr rtlCol="0"/>
          <a:lstStyle/>
          <a:p>
            <a:fld id="{3552B1E1-91FD-4CC4-AD0A-33E17958AF81}"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5EE64C60-11C1-407C-8F6A-97C1F6B55DF1}"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2B1E1-91FD-4CC4-AD0A-33E17958AF8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5EE64C60-11C1-407C-8F6A-97C1F6B55DF1}"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2B1E1-91FD-4CC4-AD0A-33E17958AF81}"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552B1E1-91FD-4CC4-AD0A-33E17958AF8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EE64C60-11C1-407C-8F6A-97C1F6B55DF1}" type="datetimeFigureOut">
              <a:rPr lang="en-US" smtClean="0"/>
              <a:pPr/>
              <a:t>11/2/2017</a:t>
            </a:fld>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5EE64C60-11C1-407C-8F6A-97C1F6B55DF1}"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2B1E1-91FD-4CC4-AD0A-33E17958AF81}"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64C60-11C1-407C-8F6A-97C1F6B55DF1}"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2B1E1-91FD-4CC4-AD0A-33E17958AF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5EE64C60-11C1-407C-8F6A-97C1F6B55DF1}" type="datetimeFigureOut">
              <a:rPr lang="en-US" smtClean="0"/>
              <a:pPr/>
              <a:t>11/2/2017</a:t>
            </a:fld>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3552B1E1-91FD-4CC4-AD0A-33E17958AF81}"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5EE64C60-11C1-407C-8F6A-97C1F6B55DF1}"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3552B1E1-91FD-4CC4-AD0A-33E17958AF81}"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5EE64C60-11C1-407C-8F6A-97C1F6B55DF1}" type="datetimeFigureOut">
              <a:rPr lang="en-US" smtClean="0"/>
              <a:pPr/>
              <a:t>11/2/2017</a:t>
            </a:fld>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3552B1E1-91FD-4CC4-AD0A-33E17958AF81}"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pPr algn="ctr"/>
            <a:r>
              <a:rPr lang="en-US" dirty="0"/>
              <a:t>The Magician’s Nephew</a:t>
            </a:r>
          </a:p>
        </p:txBody>
      </p:sp>
      <p:sp>
        <p:nvSpPr>
          <p:cNvPr id="5" name="TextBox 4"/>
          <p:cNvSpPr txBox="1"/>
          <p:nvPr/>
        </p:nvSpPr>
        <p:spPr>
          <a:xfrm>
            <a:off x="6324600" y="3342754"/>
            <a:ext cx="2590800" cy="1200329"/>
          </a:xfrm>
          <a:prstGeom prst="rect">
            <a:avLst/>
          </a:prstGeom>
          <a:noFill/>
        </p:spPr>
        <p:txBody>
          <a:bodyPr wrap="square" rtlCol="0">
            <a:spAutoFit/>
          </a:bodyPr>
          <a:lstStyle/>
          <a:p>
            <a:pPr algn="ctr"/>
            <a:r>
              <a:rPr lang="en-US" sz="2400" dirty="0"/>
              <a:t>Kathryn </a:t>
            </a:r>
            <a:r>
              <a:rPr lang="en-US" sz="2400" dirty="0" err="1"/>
              <a:t>Lindskoog’s</a:t>
            </a:r>
            <a:r>
              <a:rPr lang="en-US" sz="2400" dirty="0"/>
              <a:t> theme:</a:t>
            </a:r>
          </a:p>
        </p:txBody>
      </p:sp>
      <p:sp>
        <p:nvSpPr>
          <p:cNvPr id="6" name="TextBox 5"/>
          <p:cNvSpPr txBox="1"/>
          <p:nvPr/>
        </p:nvSpPr>
        <p:spPr>
          <a:xfrm>
            <a:off x="6324600" y="4648200"/>
            <a:ext cx="2667000" cy="830997"/>
          </a:xfrm>
          <a:prstGeom prst="rect">
            <a:avLst/>
          </a:prstGeom>
          <a:noFill/>
        </p:spPr>
        <p:txBody>
          <a:bodyPr wrap="square" rtlCol="0">
            <a:spAutoFit/>
          </a:bodyPr>
          <a:lstStyle/>
          <a:p>
            <a:pPr algn="ctr"/>
            <a:r>
              <a:rPr lang="en-US" sz="2400" dirty="0"/>
              <a:t>From weakness to power</a:t>
            </a:r>
          </a:p>
        </p:txBody>
      </p:sp>
      <p:pic>
        <p:nvPicPr>
          <p:cNvPr id="1026" name="Picture 2" descr="Image result for The Magician's Neph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213162"/>
            <a:ext cx="2819400" cy="4659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quarter" idx="1"/>
          </p:nvPr>
        </p:nvSpPr>
        <p:spPr/>
        <p:txBody>
          <a:bodyPr>
            <a:normAutofit fontScale="92500" lnSpcReduction="10000"/>
          </a:bodyPr>
          <a:lstStyle/>
          <a:p>
            <a:r>
              <a:rPr lang="en-US" dirty="0"/>
              <a:t>The witch throws the lamppost at Aslan, it bounces off, sticks in the ground, and begins to grow.</a:t>
            </a:r>
          </a:p>
          <a:p>
            <a:r>
              <a:rPr lang="en-US" dirty="0"/>
              <a:t>She runs into the woods.</a:t>
            </a:r>
          </a:p>
          <a:p>
            <a:r>
              <a:rPr lang="en-US" dirty="0"/>
              <a:t>Digory asks Aslan to help his sick mother.</a:t>
            </a:r>
          </a:p>
          <a:p>
            <a:r>
              <a:rPr lang="en-US" dirty="0"/>
              <a:t>The animals mistake Uncle Andrew for a tree and plant him.</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495800" y="1981199"/>
            <a:ext cx="4446655" cy="3590883"/>
          </a:xfrm>
        </p:spPr>
      </p:pic>
    </p:spTree>
    <p:extLst>
      <p:ext uri="{BB962C8B-B14F-4D97-AF65-F5344CB8AC3E}">
        <p14:creationId xmlns:p14="http://schemas.microsoft.com/office/powerpoint/2010/main" val="35578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4" name="Content Placeholder 3"/>
          <p:cNvSpPr>
            <a:spLocks noGrp="1"/>
          </p:cNvSpPr>
          <p:nvPr>
            <p:ph sz="quarter" idx="2"/>
          </p:nvPr>
        </p:nvSpPr>
        <p:spPr>
          <a:xfrm>
            <a:off x="4648200" y="1524000"/>
            <a:ext cx="4059936" cy="4953000"/>
          </a:xfrm>
        </p:spPr>
        <p:txBody>
          <a:bodyPr>
            <a:normAutofit/>
          </a:bodyPr>
          <a:lstStyle/>
          <a:p>
            <a:r>
              <a:rPr lang="en-US" dirty="0"/>
              <a:t>Aslan calls the cabby’s wife from London and makes them the first king and queen of Narnia.</a:t>
            </a:r>
          </a:p>
          <a:p>
            <a:r>
              <a:rPr lang="en-US" dirty="0"/>
              <a:t>Aslan sends </a:t>
            </a:r>
            <a:r>
              <a:rPr lang="en-US" dirty="0" err="1"/>
              <a:t>Digory</a:t>
            </a:r>
            <a:r>
              <a:rPr lang="en-US" dirty="0"/>
              <a:t> on a quest to bring an apple back from the Western Wild so he can plant a tree to protect Narnia.</a:t>
            </a:r>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9168" y="1828800"/>
            <a:ext cx="4514714" cy="3810000"/>
          </a:xfrm>
        </p:spPr>
      </p:pic>
    </p:spTree>
    <p:extLst>
      <p:ext uri="{BB962C8B-B14F-4D97-AF65-F5344CB8AC3E}">
        <p14:creationId xmlns:p14="http://schemas.microsoft.com/office/powerpoint/2010/main" val="26613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quarter" idx="1"/>
          </p:nvPr>
        </p:nvSpPr>
        <p:spPr>
          <a:xfrm>
            <a:off x="228600" y="1524000"/>
            <a:ext cx="4288536" cy="4572000"/>
          </a:xfrm>
        </p:spPr>
        <p:txBody>
          <a:bodyPr>
            <a:normAutofit fontScale="77500" lnSpcReduction="20000"/>
          </a:bodyPr>
          <a:lstStyle/>
          <a:p>
            <a:r>
              <a:rPr lang="en-US" dirty="0"/>
              <a:t>Digory rides Strawberry, who becomes Fledge, a flying horse, and Polly goes with him.</a:t>
            </a:r>
          </a:p>
          <a:p>
            <a:r>
              <a:rPr lang="en-US" dirty="0"/>
              <a:t>They come to a green hill with a garden on top.</a:t>
            </a:r>
          </a:p>
          <a:p>
            <a:r>
              <a:rPr lang="en-US" dirty="0"/>
              <a:t>He is tempted to eat an apple.</a:t>
            </a:r>
          </a:p>
          <a:p>
            <a:r>
              <a:rPr lang="en-US" dirty="0"/>
              <a:t>“But I think </a:t>
            </a:r>
            <a:r>
              <a:rPr lang="en-US" dirty="0" err="1"/>
              <a:t>Digory</a:t>
            </a:r>
            <a:r>
              <a:rPr lang="en-US" dirty="0"/>
              <a:t> would not have taken an apple for himself in any case. Things like ‘Do not Steal’ were, I think, hammered into boys’ heads a good deal harder in those days than they are now.”</a:t>
            </a:r>
          </a:p>
          <a:p>
            <a:r>
              <a:rPr lang="en-US" dirty="0"/>
              <a:t>The witch tempts </a:t>
            </a:r>
            <a:r>
              <a:rPr lang="en-US" dirty="0" err="1"/>
              <a:t>Digory</a:t>
            </a:r>
            <a:r>
              <a:rPr lang="en-US" dirty="0"/>
              <a:t>, but he resists.</a:t>
            </a:r>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72000" y="1664189"/>
            <a:ext cx="4419599" cy="4098757"/>
          </a:xfrm>
        </p:spPr>
      </p:pic>
    </p:spTree>
    <p:extLst>
      <p:ext uri="{BB962C8B-B14F-4D97-AF65-F5344CB8AC3E}">
        <p14:creationId xmlns:p14="http://schemas.microsoft.com/office/powerpoint/2010/main" val="8590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Garden and the Apple</a:t>
            </a: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762000" y="1354931"/>
            <a:ext cx="3657600" cy="5143500"/>
          </a:xfrm>
        </p:spPr>
      </p:pic>
      <p:sp>
        <p:nvSpPr>
          <p:cNvPr id="4" name="Content Placeholder 3"/>
          <p:cNvSpPr>
            <a:spLocks noGrp="1"/>
          </p:cNvSpPr>
          <p:nvPr>
            <p:ph sz="quarter" idx="2"/>
          </p:nvPr>
        </p:nvSpPr>
        <p:spPr/>
        <p:txBody>
          <a:bodyPr>
            <a:normAutofit/>
          </a:bodyPr>
          <a:lstStyle/>
          <a:p>
            <a:r>
              <a:rPr lang="en-US" dirty="0"/>
              <a:t>Come in by the gold gates or not at all,</a:t>
            </a:r>
          </a:p>
          <a:p>
            <a:r>
              <a:rPr lang="en-US" dirty="0"/>
              <a:t>Take of my fruit for others or forbear.</a:t>
            </a:r>
          </a:p>
          <a:p>
            <a:r>
              <a:rPr lang="en-US" dirty="0"/>
              <a:t>For those who steal or those who climb my wall</a:t>
            </a:r>
          </a:p>
          <a:p>
            <a:r>
              <a:rPr lang="en-US" dirty="0"/>
              <a:t>Shall find their heart’s desire and find despair.</a:t>
            </a:r>
          </a:p>
        </p:txBody>
      </p:sp>
    </p:spTree>
    <p:extLst>
      <p:ext uri="{BB962C8B-B14F-4D97-AF65-F5344CB8AC3E}">
        <p14:creationId xmlns:p14="http://schemas.microsoft.com/office/powerpoint/2010/main" val="963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quarter" idx="1"/>
          </p:nvPr>
        </p:nvSpPr>
        <p:spPr>
          <a:xfrm>
            <a:off x="228600" y="1524000"/>
            <a:ext cx="4288536" cy="4572000"/>
          </a:xfrm>
        </p:spPr>
        <p:txBody>
          <a:bodyPr>
            <a:normAutofit fontScale="85000" lnSpcReduction="20000"/>
          </a:bodyPr>
          <a:lstStyle/>
          <a:p>
            <a:r>
              <a:rPr lang="en-US" dirty="0"/>
              <a:t>They return to Aslan and plant the tree, which grows rapidly.</a:t>
            </a:r>
          </a:p>
          <a:p>
            <a:r>
              <a:rPr lang="en-US" dirty="0"/>
              <a:t>Aslan crowns King Frank and Queen Helen.</a:t>
            </a:r>
          </a:p>
          <a:p>
            <a:r>
              <a:rPr lang="en-US" dirty="0"/>
              <a:t>Aslan sends </a:t>
            </a:r>
            <a:r>
              <a:rPr lang="en-US" dirty="0" err="1"/>
              <a:t>Digory</a:t>
            </a:r>
            <a:r>
              <a:rPr lang="en-US" dirty="0"/>
              <a:t> to pluck an apple to take home to his mother.</a:t>
            </a:r>
          </a:p>
          <a:p>
            <a:r>
              <a:rPr lang="en-US" dirty="0"/>
              <a:t>Aslan sends Digory, Polly, and Uncle Andrew back to London, and they arrive at the same time they left.</a:t>
            </a:r>
          </a:p>
          <a:p>
            <a:r>
              <a:rPr lang="en-US" dirty="0" err="1"/>
              <a:t>Digory</a:t>
            </a:r>
            <a:r>
              <a:rPr lang="en-US" dirty="0"/>
              <a:t> feeds his mother the apple, and she recovers.</a:t>
            </a:r>
          </a:p>
        </p:txBody>
      </p:sp>
      <p:pic>
        <p:nvPicPr>
          <p:cNvPr id="11" name="Content Placeholder 10"/>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07626" y="1441296"/>
            <a:ext cx="3679173" cy="5035704"/>
          </a:xfrm>
        </p:spPr>
      </p:pic>
    </p:spTree>
    <p:extLst>
      <p:ext uri="{BB962C8B-B14F-4D97-AF65-F5344CB8AC3E}">
        <p14:creationId xmlns:p14="http://schemas.microsoft.com/office/powerpoint/2010/main" val="20911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Plot</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40992" y="1905000"/>
            <a:ext cx="4597819" cy="3733800"/>
          </a:xfrm>
        </p:spPr>
      </p:pic>
      <p:sp>
        <p:nvSpPr>
          <p:cNvPr id="4" name="Content Placeholder 3"/>
          <p:cNvSpPr>
            <a:spLocks noGrp="1"/>
          </p:cNvSpPr>
          <p:nvPr>
            <p:ph sz="quarter" idx="2"/>
          </p:nvPr>
        </p:nvSpPr>
        <p:spPr/>
        <p:txBody>
          <a:bodyPr>
            <a:normAutofit fontScale="92500" lnSpcReduction="10000"/>
          </a:bodyPr>
          <a:lstStyle/>
          <a:p>
            <a:r>
              <a:rPr lang="en-US" dirty="0"/>
              <a:t>Digory buries the apple core in the backyard, and it results in an apple tree.</a:t>
            </a:r>
          </a:p>
          <a:p>
            <a:r>
              <a:rPr lang="en-US" dirty="0"/>
              <a:t>Digory and Polly bury the magic rings in a circle around the apple tree.</a:t>
            </a:r>
          </a:p>
          <a:p>
            <a:r>
              <a:rPr lang="en-US" dirty="0"/>
              <a:t>Years later a storm blows down the apple tree, and they make a wardrobe from its wood.</a:t>
            </a:r>
          </a:p>
        </p:txBody>
      </p:sp>
    </p:spTree>
    <p:extLst>
      <p:ext uri="{BB962C8B-B14F-4D97-AF65-F5344CB8AC3E}">
        <p14:creationId xmlns:p14="http://schemas.microsoft.com/office/powerpoint/2010/main" val="340662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Origins? (At least 14 of them)</a:t>
            </a:r>
          </a:p>
        </p:txBody>
      </p:sp>
      <p:sp>
        <p:nvSpPr>
          <p:cNvPr id="3" name="Content Placeholder 2"/>
          <p:cNvSpPr>
            <a:spLocks noGrp="1"/>
          </p:cNvSpPr>
          <p:nvPr>
            <p:ph sz="quarter" idx="1"/>
          </p:nvPr>
        </p:nvSpPr>
        <p:spPr/>
        <p:txBody>
          <a:bodyPr/>
          <a:lstStyle/>
          <a:p>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35332"/>
            <a:ext cx="9144000" cy="53949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Origins (or First Mention) of . . .</a:t>
            </a:r>
          </a:p>
        </p:txBody>
      </p:sp>
      <p:sp>
        <p:nvSpPr>
          <p:cNvPr id="3" name="Content Placeholder 2"/>
          <p:cNvSpPr>
            <a:spLocks noGrp="1"/>
          </p:cNvSpPr>
          <p:nvPr>
            <p:ph sz="quarter" idx="1"/>
          </p:nvPr>
        </p:nvSpPr>
        <p:spPr/>
        <p:txBody>
          <a:bodyPr numCol="2">
            <a:noAutofit/>
          </a:bodyPr>
          <a:lstStyle/>
          <a:p>
            <a:pPr marL="457200" lvl="0" indent="-457200">
              <a:buFont typeface="+mj-lt"/>
              <a:buAutoNum type="arabicPeriod"/>
            </a:pPr>
            <a:r>
              <a:rPr lang="en-US" sz="2400" dirty="0"/>
              <a:t>Narnia (with similarities to the Genesis account of creation, such as the creation of light, a tree, temptation, the promise of many children), including some geography</a:t>
            </a:r>
          </a:p>
          <a:p>
            <a:pPr marL="457200" lvl="0" indent="-457200">
              <a:buFont typeface="+mj-lt"/>
              <a:buAutoNum type="arabicPeriod"/>
            </a:pPr>
            <a:r>
              <a:rPr lang="en-US" sz="2400" dirty="0"/>
              <a:t>The White Witch</a:t>
            </a:r>
          </a:p>
          <a:p>
            <a:pPr marL="457200" lvl="0" indent="-457200">
              <a:buFont typeface="+mj-lt"/>
              <a:buAutoNum type="arabicPeriod"/>
            </a:pPr>
            <a:r>
              <a:rPr lang="en-US" sz="2400" dirty="0"/>
              <a:t>Evil in Narnia (human responsibility for the fall)</a:t>
            </a:r>
          </a:p>
          <a:p>
            <a:pPr marL="457200" lvl="0" indent="-457200">
              <a:buFont typeface="+mj-lt"/>
              <a:buAutoNum type="arabicPeriod"/>
            </a:pPr>
            <a:r>
              <a:rPr lang="en-US" sz="2400" dirty="0"/>
              <a:t>The lamppost</a:t>
            </a:r>
          </a:p>
          <a:p>
            <a:pPr marL="457200" lvl="0" indent="-457200">
              <a:buFont typeface="+mj-lt"/>
              <a:buAutoNum type="arabicPeriod"/>
            </a:pPr>
            <a:r>
              <a:rPr lang="en-US" sz="2400" dirty="0"/>
              <a:t>Talking animals</a:t>
            </a:r>
          </a:p>
          <a:p>
            <a:pPr marL="457200" lvl="0" indent="-457200">
              <a:buFont typeface="+mj-lt"/>
              <a:buAutoNum type="arabicPeriod"/>
            </a:pPr>
            <a:r>
              <a:rPr lang="en-US" sz="2400" dirty="0"/>
              <a:t>The idea that talking animals can return to the Dumb Beasts (</a:t>
            </a:r>
            <a:r>
              <a:rPr lang="en-US" sz="2400" i="1" dirty="0"/>
              <a:t>TLB</a:t>
            </a:r>
            <a:r>
              <a:rPr lang="en-US" sz="2400" dirty="0"/>
              <a:t>)</a:t>
            </a:r>
          </a:p>
          <a:p>
            <a:pPr marL="457200" lvl="0" indent="-457200">
              <a:buFont typeface="+mj-lt"/>
              <a:buAutoNum type="arabicPeriod"/>
            </a:pPr>
            <a:r>
              <a:rPr lang="en-US" sz="2400" dirty="0"/>
              <a:t>The wardrobe</a:t>
            </a:r>
          </a:p>
          <a:p>
            <a:pPr marL="457200" lvl="0" indent="-457200">
              <a:buFont typeface="+mj-lt"/>
              <a:buAutoNum type="arabicPeriod"/>
            </a:pPr>
            <a:r>
              <a:rPr lang="en-US" sz="2400" dirty="0"/>
              <a:t>Professor Kirke</a:t>
            </a:r>
          </a:p>
          <a:p>
            <a:pPr marL="457200" lvl="0" indent="-457200">
              <a:buFont typeface="+mj-lt"/>
              <a:buAutoNum type="arabicPeriod"/>
            </a:pPr>
            <a:r>
              <a:rPr lang="en-US" sz="2400" dirty="0"/>
              <a:t>The professor’s house</a:t>
            </a:r>
          </a:p>
          <a:p>
            <a:pPr marL="457200" lvl="0" indent="-457200">
              <a:buFont typeface="+mj-lt"/>
              <a:buAutoNum type="arabicPeriod"/>
            </a:pPr>
            <a:r>
              <a:rPr lang="en-US" sz="2400" dirty="0"/>
              <a:t>Aslan</a:t>
            </a:r>
          </a:p>
          <a:p>
            <a:pPr marL="457200" lvl="0" indent="-457200">
              <a:buFont typeface="+mj-lt"/>
              <a:buAutoNum type="arabicPeriod"/>
            </a:pPr>
            <a:r>
              <a:rPr lang="en-US" sz="2400" dirty="0"/>
              <a:t>Monarchy</a:t>
            </a:r>
          </a:p>
          <a:p>
            <a:pPr marL="457200" lvl="0" indent="-457200">
              <a:buFont typeface="+mj-lt"/>
              <a:buAutoNum type="arabicPeriod"/>
            </a:pPr>
            <a:r>
              <a:rPr lang="en-US" sz="2400" dirty="0"/>
              <a:t>Fauns, Satyrs, Dwarfs, etc.</a:t>
            </a:r>
          </a:p>
          <a:p>
            <a:pPr marL="457200" lvl="0" indent="-457200">
              <a:buFont typeface="+mj-lt"/>
              <a:buAutoNum type="arabicPeriod"/>
            </a:pPr>
            <a:r>
              <a:rPr lang="en-US" sz="2400" dirty="0"/>
              <a:t>Wood gods, river gods</a:t>
            </a:r>
          </a:p>
          <a:p>
            <a:pPr marL="457200" lvl="0" indent="-457200">
              <a:buFont typeface="+mj-lt"/>
              <a:buAutoNum type="arabicPeriod"/>
            </a:pPr>
            <a:r>
              <a:rPr lang="en-US" sz="2400" dirty="0"/>
              <a:t>The prophecy of the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Insightful Quotations</a:t>
            </a:r>
          </a:p>
        </p:txBody>
      </p:sp>
      <p:sp>
        <p:nvSpPr>
          <p:cNvPr id="3" name="Content Placeholder 2"/>
          <p:cNvSpPr>
            <a:spLocks noGrp="1"/>
          </p:cNvSpPr>
          <p:nvPr>
            <p:ph sz="quarter" idx="1"/>
          </p:nvPr>
        </p:nvSpPr>
        <p:spPr/>
        <p:txBody>
          <a:bodyPr>
            <a:normAutofit fontScale="92500" lnSpcReduction="20000"/>
          </a:bodyPr>
          <a:lstStyle/>
          <a:p>
            <a:r>
              <a:rPr lang="en-US" dirty="0"/>
              <a:t>About Uncle Andrew: “For what you see and hear depends a good deal on where you are standing: it also depends on what sort of person you are.”</a:t>
            </a:r>
          </a:p>
          <a:p>
            <a:r>
              <a:rPr lang="en-US" dirty="0"/>
              <a:t>About Uncle Andrew: “Now the trouble about trying to make yourself stupider than you really are is that you very often succeed.”</a:t>
            </a:r>
          </a:p>
          <a:p>
            <a:r>
              <a:rPr lang="en-US" dirty="0"/>
              <a:t>Uncle Andrew: “But what about </a:t>
            </a:r>
            <a:r>
              <a:rPr lang="en-US" i="1" dirty="0"/>
              <a:t>me</a:t>
            </a:r>
            <a:r>
              <a:rPr lang="en-US" dirty="0"/>
              <a:t>? They don’t seem to think of that. No one thinks of </a:t>
            </a:r>
            <a:r>
              <a:rPr lang="en-US" i="1" dirty="0"/>
              <a:t>me</a:t>
            </a:r>
            <a:r>
              <a:rPr lang="en-US" dirty="0"/>
              <a:t>.”</a:t>
            </a:r>
          </a:p>
          <a:p>
            <a:r>
              <a:rPr lang="en-US" dirty="0"/>
              <a:t>“A dozen different things that he might say flashed through Digory’s mind, but he had the sense to say nothing except the exact truth.”</a:t>
            </a:r>
          </a:p>
          <a:p>
            <a:r>
              <a:rPr lang="en-US" dirty="0"/>
              <a:t>Aslan: “And as Adam’s race has done the harm, Adam’s race shall help to heal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in the Story</a:t>
            </a:r>
          </a:p>
        </p:txBody>
      </p:sp>
      <p:sp>
        <p:nvSpPr>
          <p:cNvPr id="3" name="Content Placeholder 2"/>
          <p:cNvSpPr>
            <a:spLocks noGrp="1"/>
          </p:cNvSpPr>
          <p:nvPr>
            <p:ph sz="quarter" idx="1"/>
          </p:nvPr>
        </p:nvSpPr>
        <p:spPr/>
        <p:txBody>
          <a:bodyPr>
            <a:normAutofit/>
          </a:bodyPr>
          <a:lstStyle/>
          <a:p>
            <a:r>
              <a:rPr lang="en-US" sz="3200" dirty="0"/>
              <a:t>“But please, please—won’t you—can’t you give me something that will cure Mother?” Up till then he had been looking at the Lion’s great front feet and the huge claws on them; now, in his despair, he looked up at its face. What he saw surprised him as much as anything in his whole life.”</a:t>
            </a:r>
          </a:p>
        </p:txBody>
      </p:sp>
    </p:spTree>
    <p:extLst>
      <p:ext uri="{BB962C8B-B14F-4D97-AF65-F5344CB8AC3E}">
        <p14:creationId xmlns:p14="http://schemas.microsoft.com/office/powerpoint/2010/main" val="87722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in Shakespeare and Others”</a:t>
            </a:r>
          </a:p>
        </p:txBody>
      </p:sp>
      <p:sp>
        <p:nvSpPr>
          <p:cNvPr id="3" name="Content Placeholder 2"/>
          <p:cNvSpPr>
            <a:spLocks noGrp="1"/>
          </p:cNvSpPr>
          <p:nvPr>
            <p:ph sz="quarter" idx="1"/>
          </p:nvPr>
        </p:nvSpPr>
        <p:spPr/>
        <p:txBody>
          <a:bodyPr>
            <a:normAutofit fontScale="92500"/>
          </a:bodyPr>
          <a:lstStyle/>
          <a:p>
            <a:r>
              <a:rPr lang="en-US" dirty="0"/>
              <a:t>“Shakespeare behaves rather like a swallow. He darts at the subject and glances away; and then he is back again before your eyes can follow him. It is as if he kept on having tries at it, and being dissatisfied. He darts image after image at you and still seems to think that he has not done enough. He brings up a whole light artillery of mythology, and gets tired of each piece almost before he has fired it. He wants to see the object from a dozen different angles; if the undignified word is pardonable, he </a:t>
            </a:r>
            <a:r>
              <a:rPr lang="en-US" i="1" dirty="0"/>
              <a:t>nibbles</a:t>
            </a:r>
            <a:r>
              <a:rPr lang="en-US" dirty="0"/>
              <a:t>,</a:t>
            </a:r>
            <a:r>
              <a:rPr lang="en-US" i="1" dirty="0"/>
              <a:t> </a:t>
            </a:r>
            <a:r>
              <a:rPr lang="en-US" dirty="0"/>
              <a:t>like a man trying a tough biscuit now from this side and now from that.”</a:t>
            </a:r>
          </a:p>
        </p:txBody>
      </p:sp>
    </p:spTree>
    <p:extLst>
      <p:ext uri="{BB962C8B-B14F-4D97-AF65-F5344CB8AC3E}">
        <p14:creationId xmlns:p14="http://schemas.microsoft.com/office/powerpoint/2010/main" val="1094092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in the Story</a:t>
            </a:r>
          </a:p>
        </p:txBody>
      </p:sp>
      <p:sp>
        <p:nvSpPr>
          <p:cNvPr id="3" name="Content Placeholder 2"/>
          <p:cNvSpPr>
            <a:spLocks noGrp="1"/>
          </p:cNvSpPr>
          <p:nvPr>
            <p:ph sz="quarter" idx="1"/>
          </p:nvPr>
        </p:nvSpPr>
        <p:spPr/>
        <p:txBody>
          <a:bodyPr>
            <a:normAutofit/>
          </a:bodyPr>
          <a:lstStyle/>
          <a:p>
            <a:r>
              <a:rPr lang="en-US" sz="3200" dirty="0"/>
              <a:t>“For the tawny face was bent down near his own and (wonder of wonders) great shining tears stood in the Lion’s eyes. They were such big, bright tears compared with Digory’s own that for a moment he felt as if the Lion must really be sorrier about his Mother than he was himself.”</a:t>
            </a:r>
          </a:p>
        </p:txBody>
      </p:sp>
    </p:spTree>
    <p:extLst>
      <p:ext uri="{BB962C8B-B14F-4D97-AF65-F5344CB8AC3E}">
        <p14:creationId xmlns:p14="http://schemas.microsoft.com/office/powerpoint/2010/main" val="2324879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a couple of lighter moments … </a:t>
            </a:r>
          </a:p>
        </p:txBody>
      </p:sp>
      <p:sp>
        <p:nvSpPr>
          <p:cNvPr id="3" name="Content Placeholder 2"/>
          <p:cNvSpPr>
            <a:spLocks noGrp="1"/>
          </p:cNvSpPr>
          <p:nvPr>
            <p:ph sz="quarter" idx="1"/>
          </p:nvPr>
        </p:nvSpPr>
        <p:spPr/>
        <p:txBody>
          <a:bodyPr>
            <a:normAutofit fontScale="92500" lnSpcReduction="10000"/>
          </a:bodyPr>
          <a:lstStyle/>
          <a:p>
            <a:r>
              <a:rPr lang="en-US" dirty="0"/>
              <a:t>Digory, speaking of the countries that will eventually exist: “And then they’ll have histories, you know.”</a:t>
            </a:r>
          </a:p>
          <a:p>
            <a:r>
              <a:rPr lang="en-US" dirty="0"/>
              <a:t>Polly: “Well, it’s a jolly good thing they haven’t now because nobody can be made to learn it. Battles and dates and all that rot.”</a:t>
            </a:r>
          </a:p>
          <a:p>
            <a:r>
              <a:rPr lang="en-US" dirty="0"/>
              <a:t>When Digory, Polly, and Fledge had stopped on their errand and were going to eat some toffee: “Some grownups (you know how fussy they can be about that sort of thing) would rather have gone without supper altogether than eaten those toffees.”</a:t>
            </a:r>
          </a:p>
          <a:p>
            <a:r>
              <a:rPr lang="en-US" dirty="0"/>
              <a:t>“The Bear was especially kind.” (to Uncle Andrew)</a:t>
            </a:r>
          </a:p>
        </p:txBody>
      </p:sp>
    </p:spTree>
    <p:extLst>
      <p:ext uri="{BB962C8B-B14F-4D97-AF65-F5344CB8AC3E}">
        <p14:creationId xmlns:p14="http://schemas.microsoft.com/office/powerpoint/2010/main" val="312221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A3F5-4E3E-4EE5-96D6-3F65C549FA01}"/>
              </a:ext>
            </a:extLst>
          </p:cNvPr>
          <p:cNvSpPr>
            <a:spLocks noGrp="1"/>
          </p:cNvSpPr>
          <p:nvPr>
            <p:ph type="title"/>
          </p:nvPr>
        </p:nvSpPr>
        <p:spPr/>
        <p:txBody>
          <a:bodyPr/>
          <a:lstStyle/>
          <a:p>
            <a:r>
              <a:rPr lang="en-US" dirty="0"/>
              <a:t>And a few more</a:t>
            </a:r>
          </a:p>
        </p:txBody>
      </p:sp>
      <p:sp>
        <p:nvSpPr>
          <p:cNvPr id="3" name="Content Placeholder 2">
            <a:extLst>
              <a:ext uri="{FF2B5EF4-FFF2-40B4-BE49-F238E27FC236}">
                <a16:creationId xmlns:a16="http://schemas.microsoft.com/office/drawing/2014/main" id="{B2C2BC3E-C429-45E2-95BD-2EDE428BB8D6}"/>
              </a:ext>
            </a:extLst>
          </p:cNvPr>
          <p:cNvSpPr>
            <a:spLocks noGrp="1"/>
          </p:cNvSpPr>
          <p:nvPr>
            <p:ph sz="quarter" idx="1"/>
          </p:nvPr>
        </p:nvSpPr>
        <p:spPr/>
        <p:txBody>
          <a:bodyPr>
            <a:normAutofit fontScale="92500" lnSpcReduction="20000"/>
          </a:bodyPr>
          <a:lstStyle/>
          <a:p>
            <a:r>
              <a:rPr lang="en-US" dirty="0"/>
              <a:t>“We are the Empress </a:t>
            </a:r>
            <a:r>
              <a:rPr lang="en-US" dirty="0" err="1"/>
              <a:t>Jadis</a:t>
            </a:r>
            <a:r>
              <a:rPr lang="en-US" dirty="0"/>
              <a:t>.”</a:t>
            </a:r>
          </a:p>
          <a:p>
            <a:r>
              <a:rPr lang="en-US" dirty="0"/>
              <a:t>“Ho! </a:t>
            </a:r>
            <a:r>
              <a:rPr lang="en-US" dirty="0" err="1"/>
              <a:t>Hempress</a:t>
            </a:r>
            <a:r>
              <a:rPr lang="en-US" dirty="0"/>
              <a:t>, are you? We’ll see about that,” said a voice. Then another voice said, “Three cheers for the </a:t>
            </a:r>
            <a:r>
              <a:rPr lang="en-US" dirty="0" err="1"/>
              <a:t>Hempress</a:t>
            </a:r>
            <a:r>
              <a:rPr lang="en-US" dirty="0"/>
              <a:t> of Colney ‘</a:t>
            </a:r>
            <a:r>
              <a:rPr lang="en-US" dirty="0" err="1"/>
              <a:t>Atch</a:t>
            </a:r>
            <a:r>
              <a:rPr lang="en-US" dirty="0"/>
              <a:t>.”</a:t>
            </a:r>
          </a:p>
          <a:p>
            <a:r>
              <a:rPr lang="en-US" u="sng" dirty="0"/>
              <a:t>Colney Hatch</a:t>
            </a:r>
            <a:r>
              <a:rPr lang="en-US" dirty="0"/>
              <a:t>: Friern Hospital was a psychiatric hospital in Colney Hatch in what is now the London Borough of Barnet.</a:t>
            </a:r>
          </a:p>
          <a:p>
            <a:r>
              <a:rPr lang="en-US" dirty="0"/>
              <a:t>The Cabby sings: “He had a fine voice and the children joined in; it was very cheering. Uncle Andrew and the Witch did not join in.”</a:t>
            </a:r>
          </a:p>
          <a:p>
            <a:r>
              <a:rPr lang="en-US" dirty="0"/>
              <a:t>“Oh, I don’t mind two, not when they’re little ones,” said Fledge. “But I hope the Elephant doesn’t want to come as well.”</a:t>
            </a:r>
          </a:p>
        </p:txBody>
      </p:sp>
    </p:spTree>
    <p:extLst>
      <p:ext uri="{BB962C8B-B14F-4D97-AF65-F5344CB8AC3E}">
        <p14:creationId xmlns:p14="http://schemas.microsoft.com/office/powerpoint/2010/main" val="340470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57400" y="11723"/>
            <a:ext cx="5027004" cy="6858000"/>
          </a:xfrm>
        </p:spPr>
      </p:pic>
    </p:spTree>
    <p:extLst>
      <p:ext uri="{BB962C8B-B14F-4D97-AF65-F5344CB8AC3E}">
        <p14:creationId xmlns:p14="http://schemas.microsoft.com/office/powerpoint/2010/main" val="203095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Fledge</a:t>
            </a:r>
          </a:p>
        </p:txBody>
      </p:sp>
      <p:sp>
        <p:nvSpPr>
          <p:cNvPr id="3" name="Content Placeholder 2"/>
          <p:cNvSpPr>
            <a:spLocks noGrp="1"/>
          </p:cNvSpPr>
          <p:nvPr>
            <p:ph sz="quarter" idx="1"/>
          </p:nvPr>
        </p:nvSpPr>
        <p:spPr/>
        <p:txBody>
          <a:bodyPr/>
          <a:lstStyle/>
          <a:p>
            <a:r>
              <a:rPr lang="en-US" dirty="0"/>
              <a:t>We talked about Lewis’ facility with language. Why does he rename Strawberry as Fledge?</a:t>
            </a:r>
          </a:p>
          <a:p>
            <a:r>
              <a:rPr lang="en-US" dirty="0"/>
              <a:t>“fledge” comes from Middle English “</a:t>
            </a:r>
            <a:r>
              <a:rPr lang="en-US" dirty="0" err="1"/>
              <a:t>flegge</a:t>
            </a:r>
            <a:r>
              <a:rPr lang="en-US" dirty="0"/>
              <a:t>,” Old English “</a:t>
            </a:r>
            <a:r>
              <a:rPr lang="en-US" dirty="0" err="1"/>
              <a:t>fleogan</a:t>
            </a:r>
            <a:r>
              <a:rPr lang="en-US" dirty="0"/>
              <a:t>” to fly, verb, of a bird (1566): to acquire the feathers necessary for flight. 1. to rear until ready for flight or independent activity, 2. to cover with or as if with feathers or down, 3. to furnish (as an arrow) with feathers. (</a:t>
            </a:r>
            <a:r>
              <a:rPr lang="en-US" i="1" dirty="0"/>
              <a:t>Webster's 9th New Collegiate Dictionary</a:t>
            </a:r>
            <a:r>
              <a:rPr lang="en-US" dirty="0"/>
              <a:t>)</a:t>
            </a:r>
          </a:p>
        </p:txBody>
      </p:sp>
      <p:sp>
        <p:nvSpPr>
          <p:cNvPr id="4" name="TextBox 3"/>
          <p:cNvSpPr txBox="1"/>
          <p:nvPr/>
        </p:nvSpPr>
        <p:spPr>
          <a:xfrm>
            <a:off x="2438400" y="838200"/>
            <a:ext cx="4648200" cy="1200329"/>
          </a:xfrm>
          <a:prstGeom prst="rect">
            <a:avLst/>
          </a:prstGeom>
          <a:noFill/>
        </p:spPr>
        <p:txBody>
          <a:bodyPr wrap="square" rtlCol="0">
            <a:spAutoFit/>
          </a:bodyPr>
          <a:lstStyle/>
          <a:p>
            <a:endParaRPr lang="en-US"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Image result for Fledge in The Magician's Neph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905000" y="0"/>
            <a:ext cx="5377088" cy="68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29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Theme I: Aslan’s Song</a:t>
            </a:r>
          </a:p>
        </p:txBody>
      </p:sp>
      <p:sp>
        <p:nvSpPr>
          <p:cNvPr id="4" name="Content Placeholder 3"/>
          <p:cNvSpPr>
            <a:spLocks noGrp="1"/>
          </p:cNvSpPr>
          <p:nvPr>
            <p:ph sz="quarter" idx="1"/>
          </p:nvPr>
        </p:nvSpPr>
        <p:spPr/>
        <p:txBody>
          <a:bodyPr>
            <a:normAutofit fontScale="92500" lnSpcReduction="10000"/>
          </a:bodyPr>
          <a:lstStyle/>
          <a:p>
            <a:endParaRPr lang="en-US"/>
          </a:p>
        </p:txBody>
      </p:sp>
      <p:sp>
        <p:nvSpPr>
          <p:cNvPr id="5" name="Content Placeholder 4"/>
          <p:cNvSpPr>
            <a:spLocks noGrp="1"/>
          </p:cNvSpPr>
          <p:nvPr>
            <p:ph sz="quarter" idx="2"/>
          </p:nvPr>
        </p:nvSpPr>
        <p:spPr>
          <a:xfrm>
            <a:off x="5459380" y="1524000"/>
            <a:ext cx="3248756" cy="4572000"/>
          </a:xfrm>
        </p:spPr>
        <p:txBody>
          <a:bodyPr>
            <a:normAutofit fontScale="92500" lnSpcReduction="10000"/>
          </a:bodyPr>
          <a:lstStyle/>
          <a:p>
            <a:r>
              <a:rPr lang="en-US" dirty="0"/>
              <a:t>For the Witch and Uncle Andrew an ominous dread.</a:t>
            </a:r>
          </a:p>
          <a:p>
            <a:r>
              <a:rPr lang="en-US" dirty="0"/>
              <a:t>For the others shock and thrill.</a:t>
            </a:r>
          </a:p>
          <a:p>
            <a:r>
              <a:rPr lang="en-US" dirty="0"/>
              <a:t>Tolkien’s </a:t>
            </a:r>
            <a:r>
              <a:rPr lang="en-US" dirty="0" err="1"/>
              <a:t>Ilúvatar</a:t>
            </a:r>
            <a:r>
              <a:rPr lang="en-US" dirty="0"/>
              <a:t> began Middle Earth with a song.</a:t>
            </a:r>
          </a:p>
          <a:p>
            <a:r>
              <a:rPr lang="en-US" dirty="0"/>
              <a:t>Gen. 1:27</a:t>
            </a:r>
          </a:p>
          <a:p>
            <a:r>
              <a:rPr lang="en-US" dirty="0"/>
              <a:t>Job 38:4-7</a:t>
            </a:r>
          </a:p>
          <a:p>
            <a:r>
              <a:rPr lang="en-US" dirty="0"/>
              <a:t>Rom. 11:36</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0"/>
            <a:ext cx="5306980" cy="3656127"/>
          </a:xfrm>
          <a:prstGeom prst="rect">
            <a:avLst/>
          </a:prstGeom>
        </p:spPr>
      </p:pic>
    </p:spTree>
    <p:extLst>
      <p:ext uri="{BB962C8B-B14F-4D97-AF65-F5344CB8AC3E}">
        <p14:creationId xmlns:p14="http://schemas.microsoft.com/office/powerpoint/2010/main" val="40547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Biblical Theme I: Aslan’s Song</a:t>
            </a:r>
          </a:p>
        </p:txBody>
      </p:sp>
      <p:sp>
        <p:nvSpPr>
          <p:cNvPr id="6" name="Content Placeholder 5"/>
          <p:cNvSpPr>
            <a:spLocks noGrp="1"/>
          </p:cNvSpPr>
          <p:nvPr>
            <p:ph sz="quarter" idx="1"/>
          </p:nvPr>
        </p:nvSpPr>
        <p:spPr/>
        <p:txBody>
          <a:bodyPr/>
          <a:lstStyle/>
          <a:p>
            <a:r>
              <a:rPr lang="en-US" dirty="0"/>
              <a:t>From the end of Chapter IX, “The Founding of Narnia”:</a:t>
            </a:r>
          </a:p>
          <a:p>
            <a:endParaRPr lang="en-US" dirty="0"/>
          </a:p>
          <a:p>
            <a:r>
              <a:rPr lang="en-US" dirty="0"/>
              <a:t>“Far overhead from beyond the veil of blue sky which hid them the stars sang again: a pure, cold, difficult music.”</a:t>
            </a:r>
          </a:p>
        </p:txBody>
      </p:sp>
    </p:spTree>
    <p:extLst>
      <p:ext uri="{BB962C8B-B14F-4D97-AF65-F5344CB8AC3E}">
        <p14:creationId xmlns:p14="http://schemas.microsoft.com/office/powerpoint/2010/main" val="112368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Biblical Theme II: All Get What They Want</a:t>
            </a:r>
          </a:p>
        </p:txBody>
      </p:sp>
      <p:sp>
        <p:nvSpPr>
          <p:cNvPr id="4" name="Content Placeholder 3"/>
          <p:cNvSpPr>
            <a:spLocks noGrp="1"/>
          </p:cNvSpPr>
          <p:nvPr>
            <p:ph sz="quarter" idx="1"/>
          </p:nvPr>
        </p:nvSpPr>
        <p:spPr/>
        <p:txBody>
          <a:bodyPr/>
          <a:lstStyle/>
          <a:p>
            <a:r>
              <a:rPr lang="en-US" dirty="0"/>
              <a:t>Aslan, “That is what happens to those who pluck and eat fruits at the wrong time and in the wrong way. The fruit is good, but they loathe it ever after.”</a:t>
            </a:r>
          </a:p>
          <a:p>
            <a:r>
              <a:rPr lang="en-US" dirty="0"/>
              <a:t>“All get what they want; they do not always like it.”</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30568" y="1828800"/>
            <a:ext cx="4361535" cy="3733800"/>
          </a:xfrm>
        </p:spPr>
      </p:pic>
    </p:spTree>
    <p:extLst>
      <p:ext uri="{BB962C8B-B14F-4D97-AF65-F5344CB8AC3E}">
        <p14:creationId xmlns:p14="http://schemas.microsoft.com/office/powerpoint/2010/main" val="28409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Biblical Theme II: All Get What They Want</a:t>
            </a:r>
          </a:p>
        </p:txBody>
      </p:sp>
      <p:sp>
        <p:nvSpPr>
          <p:cNvPr id="4" name="Content Placeholder 3"/>
          <p:cNvSpPr>
            <a:spLocks noGrp="1"/>
          </p:cNvSpPr>
          <p:nvPr>
            <p:ph sz="quarter" idx="2"/>
          </p:nvPr>
        </p:nvSpPr>
        <p:spPr/>
        <p:txBody>
          <a:bodyPr>
            <a:normAutofit fontScale="85000" lnSpcReduction="10000"/>
          </a:bodyPr>
          <a:lstStyle/>
          <a:p>
            <a:r>
              <a:rPr lang="en-US" dirty="0"/>
              <a:t>Unlike the Witch, Digory would get what he wanted and he </a:t>
            </a:r>
            <a:r>
              <a:rPr lang="en-US" i="1" dirty="0"/>
              <a:t>would </a:t>
            </a:r>
            <a:r>
              <a:rPr lang="en-US" dirty="0"/>
              <a:t>like it!</a:t>
            </a:r>
          </a:p>
          <a:p>
            <a:r>
              <a:rPr lang="en-US" dirty="0"/>
              <a:t>Gen. 3:4-5</a:t>
            </a:r>
          </a:p>
          <a:p>
            <a:r>
              <a:rPr lang="en-US" dirty="0"/>
              <a:t>Prov. 14:12</a:t>
            </a:r>
          </a:p>
          <a:p>
            <a:r>
              <a:rPr lang="en-US" dirty="0"/>
              <a:t>Deut. 30:19-20</a:t>
            </a:r>
          </a:p>
          <a:p>
            <a:r>
              <a:rPr lang="en-US" dirty="0"/>
              <a:t>“There are only two kinds of people in the end: those who say to God, ‘Thy will be done,’ and those to whom God says, in the end, ‘Thy will be done.’”</a:t>
            </a:r>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399" y="2360953"/>
            <a:ext cx="4500837" cy="2287247"/>
          </a:xfrm>
        </p:spPr>
      </p:pic>
    </p:spTree>
    <p:extLst>
      <p:ext uri="{BB962C8B-B14F-4D97-AF65-F5344CB8AC3E}">
        <p14:creationId xmlns:p14="http://schemas.microsoft.com/office/powerpoint/2010/main" val="311059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and Other Worlds</a:t>
            </a:r>
          </a:p>
        </p:txBody>
      </p:sp>
      <p:sp>
        <p:nvSpPr>
          <p:cNvPr id="3" name="Content Placeholder 2"/>
          <p:cNvSpPr>
            <a:spLocks noGrp="1"/>
          </p:cNvSpPr>
          <p:nvPr>
            <p:ph sz="quarter" idx="1"/>
          </p:nvPr>
        </p:nvSpPr>
        <p:spPr/>
        <p:txBody>
          <a:bodyPr>
            <a:normAutofit/>
          </a:bodyPr>
          <a:lstStyle/>
          <a:p>
            <a:r>
              <a:rPr lang="en-US" dirty="0"/>
              <a:t>William Morris’s </a:t>
            </a:r>
            <a:r>
              <a:rPr lang="en-US" i="1" dirty="0"/>
              <a:t>The Well at the World’s End </a:t>
            </a:r>
            <a:r>
              <a:rPr lang="en-US" dirty="0"/>
              <a:t>(read in 1914)</a:t>
            </a:r>
          </a:p>
          <a:p>
            <a:r>
              <a:rPr lang="en-US" dirty="0"/>
              <a:t>William Morris’s </a:t>
            </a:r>
            <a:r>
              <a:rPr lang="en-US" i="1" dirty="0"/>
              <a:t>The Wood beyond the World </a:t>
            </a:r>
            <a:r>
              <a:rPr lang="en-US" dirty="0"/>
              <a:t>(read at least by 1932)</a:t>
            </a:r>
          </a:p>
          <a:p>
            <a:r>
              <a:rPr lang="en-US" dirty="0"/>
              <a:t>An essay collection entitled </a:t>
            </a:r>
            <a:r>
              <a:rPr lang="en-US" i="1" dirty="0"/>
              <a:t>Of Other Worlds </a:t>
            </a:r>
            <a:r>
              <a:rPr lang="en-US" dirty="0"/>
              <a:t>(1966)</a:t>
            </a:r>
          </a:p>
          <a:p>
            <a:r>
              <a:rPr lang="en-US" dirty="0"/>
              <a:t>Narnia itself</a:t>
            </a:r>
          </a:p>
          <a:p>
            <a:r>
              <a:rPr lang="en-US" dirty="0"/>
              <a:t>A great deal of literature: Malory, Spenser, MacDonald, Yeats, etc.</a:t>
            </a:r>
          </a:p>
        </p:txBody>
      </p:sp>
    </p:spTree>
    <p:extLst>
      <p:ext uri="{BB962C8B-B14F-4D97-AF65-F5344CB8AC3E}">
        <p14:creationId xmlns:p14="http://schemas.microsoft.com/office/powerpoint/2010/main" val="35229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3400" y="2590800"/>
            <a:ext cx="4501624" cy="2362200"/>
          </a:xfrm>
        </p:spPr>
      </p:pic>
      <p:sp>
        <p:nvSpPr>
          <p:cNvPr id="4" name="Content Placeholder 3"/>
          <p:cNvSpPr>
            <a:spLocks noGrp="1"/>
          </p:cNvSpPr>
          <p:nvPr>
            <p:ph sz="quarter" idx="2"/>
          </p:nvPr>
        </p:nvSpPr>
        <p:spPr/>
        <p:txBody>
          <a:bodyPr>
            <a:noAutofit/>
          </a:bodyPr>
          <a:lstStyle/>
          <a:p>
            <a:pPr marL="514350" lvl="0" indent="-514350">
              <a:buFont typeface="+mj-lt"/>
              <a:buAutoNum type="arabicPeriod"/>
            </a:pPr>
            <a:r>
              <a:rPr lang="en-US" sz="2200" dirty="0"/>
              <a:t>What does the garden on the high hill remind you of?</a:t>
            </a:r>
          </a:p>
          <a:p>
            <a:pPr marL="514350" lvl="0" indent="-514350">
              <a:buFont typeface="+mj-lt"/>
              <a:buAutoNum type="arabicPeriod"/>
            </a:pPr>
            <a:r>
              <a:rPr lang="en-US" sz="2200" dirty="0"/>
              <a:t>How does Digory learn the importance of honesty and confession of sin?</a:t>
            </a:r>
          </a:p>
          <a:p>
            <a:pPr marL="514350" lvl="0" indent="-514350">
              <a:buFont typeface="+mj-lt"/>
              <a:buAutoNum type="arabicPeriod"/>
            </a:pPr>
            <a:r>
              <a:rPr lang="en-US" sz="2200" dirty="0"/>
              <a:t>How does Digory learn obedience? How does Digory’s choice result in greater blessing than a selfish choice would have brought?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sz="quarter" idx="1"/>
          </p:nvPr>
        </p:nvSpPr>
        <p:spPr>
          <a:xfrm>
            <a:off x="457200" y="1524000"/>
            <a:ext cx="8229600" cy="5029200"/>
          </a:xfrm>
        </p:spPr>
        <p:txBody>
          <a:bodyPr>
            <a:normAutofit fontScale="92500" lnSpcReduction="20000"/>
          </a:bodyPr>
          <a:lstStyle/>
          <a:p>
            <a:pPr>
              <a:spcAft>
                <a:spcPts val="600"/>
              </a:spcAft>
            </a:pPr>
            <a:r>
              <a:rPr lang="en-US" dirty="0"/>
              <a:t>What are the five things that Aslan expects of the cabby and his wife as the first King and Queen of Narnia? See the end of Chapter XI, “Digory and His Uncle in Trouble.”</a:t>
            </a:r>
          </a:p>
          <a:p>
            <a:pPr>
              <a:spcAft>
                <a:spcPts val="600"/>
              </a:spcAft>
            </a:pPr>
            <a:r>
              <a:rPr lang="en-US" dirty="0"/>
              <a:t>What was Aslan’s reaction when he heard of the illness of Digory’s mother? </a:t>
            </a:r>
          </a:p>
          <a:p>
            <a:pPr>
              <a:spcAft>
                <a:spcPts val="600"/>
              </a:spcAft>
            </a:pPr>
            <a:endParaRPr lang="en-US" dirty="0"/>
          </a:p>
          <a:p>
            <a:pPr>
              <a:spcAft>
                <a:spcPts val="600"/>
              </a:spcAft>
            </a:pPr>
            <a:r>
              <a:rPr lang="en-US" dirty="0"/>
              <a:t>End of Chapter XIII, “An Unexpected Meeting”: “… but whenever he remembered the shining tears in </a:t>
            </a:r>
            <a:r>
              <a:rPr lang="en-US" dirty="0" err="1"/>
              <a:t>Aslan’s</a:t>
            </a:r>
            <a:r>
              <a:rPr lang="en-US" dirty="0"/>
              <a:t> eyes he became sure.”</a:t>
            </a:r>
          </a:p>
          <a:p>
            <a:pPr>
              <a:spcAft>
                <a:spcPts val="600"/>
              </a:spcAft>
            </a:pPr>
            <a:r>
              <a:rPr lang="en-US" dirty="0"/>
              <a:t>Chapter XIV, “The Planting of the Tree”: first page, “This time he found he could look straight into the Lion’s eyes.” Why?</a:t>
            </a:r>
          </a:p>
        </p:txBody>
      </p:sp>
      <p:sp>
        <p:nvSpPr>
          <p:cNvPr id="4" name="TextBox 3"/>
          <p:cNvSpPr txBox="1"/>
          <p:nvPr/>
        </p:nvSpPr>
        <p:spPr>
          <a:xfrm>
            <a:off x="2590800" y="3657600"/>
            <a:ext cx="3124200" cy="461665"/>
          </a:xfrm>
          <a:prstGeom prst="rect">
            <a:avLst/>
          </a:prstGeom>
          <a:noFill/>
        </p:spPr>
        <p:txBody>
          <a:bodyPr wrap="square" rtlCol="0">
            <a:spAutoFit/>
          </a:bodyPr>
          <a:lstStyle/>
          <a:p>
            <a:pPr algn="ctr"/>
            <a:r>
              <a:rPr lang="en-US" sz="2400" dirty="0"/>
              <a:t>“great shining tears”</a:t>
            </a:r>
          </a:p>
        </p:txBody>
      </p:sp>
      <p:sp>
        <p:nvSpPr>
          <p:cNvPr id="6" name="TextBox 5"/>
          <p:cNvSpPr txBox="1"/>
          <p:nvPr/>
        </p:nvSpPr>
        <p:spPr>
          <a:xfrm>
            <a:off x="3581400" y="2438400"/>
            <a:ext cx="5334000" cy="646331"/>
          </a:xfrm>
          <a:prstGeom prst="rect">
            <a:avLst/>
          </a:prstGeom>
          <a:noFill/>
        </p:spPr>
        <p:txBody>
          <a:bodyPr wrap="square" rtlCol="0">
            <a:spAutoFit/>
          </a:bodyPr>
          <a:lstStyle/>
          <a:p>
            <a:r>
              <a:rPr lang="en-US" dirty="0"/>
              <a:t>(1) Grow food, (2) rule fairly, (3) raise family, (4) no favorites, (5) fight enemies</a:t>
            </a:r>
          </a:p>
        </p:txBody>
      </p:sp>
    </p:spTree>
    <p:extLst>
      <p:ext uri="{BB962C8B-B14F-4D97-AF65-F5344CB8AC3E}">
        <p14:creationId xmlns:p14="http://schemas.microsoft.com/office/powerpoint/2010/main" val="4680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Development, Negatively</a:t>
            </a:r>
          </a:p>
        </p:txBody>
      </p:sp>
      <p:sp>
        <p:nvSpPr>
          <p:cNvPr id="3" name="Content Placeholder 2"/>
          <p:cNvSpPr>
            <a:spLocks noGrp="1"/>
          </p:cNvSpPr>
          <p:nvPr>
            <p:ph sz="quarter" idx="1"/>
          </p:nvPr>
        </p:nvSpPr>
        <p:spPr/>
        <p:txBody>
          <a:bodyPr/>
          <a:lstStyle/>
          <a:p>
            <a:r>
              <a:rPr lang="en-US" dirty="0"/>
              <a:t>Uncle Andrew, “Men like me who possess hidden wisdom, are freed from common rules just as we are cut off from common pleasures. Ours, my boy, is a high and lonely destiny.”</a:t>
            </a:r>
          </a:p>
          <a:p>
            <a:r>
              <a:rPr lang="en-US" dirty="0"/>
              <a:t>Queen Jadis, “You must learn, child, that what would be wrong for you or for any of the common people is not wrong in a great Queen such as I. The weight of the world is on our shoulders. We must be freed from all rules. Ours is a high and lonely destiny.”</a:t>
            </a:r>
          </a:p>
        </p:txBody>
      </p:sp>
    </p:spTree>
    <p:extLst>
      <p:ext uri="{BB962C8B-B14F-4D97-AF65-F5344CB8AC3E}">
        <p14:creationId xmlns:p14="http://schemas.microsoft.com/office/powerpoint/2010/main" val="28949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650E-F7EA-4DE2-B953-17C70EA11B41}"/>
              </a:ext>
            </a:extLst>
          </p:cNvPr>
          <p:cNvSpPr>
            <a:spLocks noGrp="1"/>
          </p:cNvSpPr>
          <p:nvPr>
            <p:ph type="title"/>
          </p:nvPr>
        </p:nvSpPr>
        <p:spPr/>
        <p:txBody>
          <a:bodyPr/>
          <a:lstStyle/>
          <a:p>
            <a:r>
              <a:rPr lang="en-US" dirty="0"/>
              <a:t>Moral Development, Positively</a:t>
            </a:r>
          </a:p>
        </p:txBody>
      </p:sp>
      <p:sp>
        <p:nvSpPr>
          <p:cNvPr id="3" name="Content Placeholder 2">
            <a:extLst>
              <a:ext uri="{FF2B5EF4-FFF2-40B4-BE49-F238E27FC236}">
                <a16:creationId xmlns:a16="http://schemas.microsoft.com/office/drawing/2014/main" id="{064163C4-57DA-49FC-8AD9-ECBE8F64C7D9}"/>
              </a:ext>
            </a:extLst>
          </p:cNvPr>
          <p:cNvSpPr>
            <a:spLocks noGrp="1"/>
          </p:cNvSpPr>
          <p:nvPr>
            <p:ph sz="quarter" idx="1"/>
          </p:nvPr>
        </p:nvSpPr>
        <p:spPr/>
        <p:txBody>
          <a:bodyPr/>
          <a:lstStyle/>
          <a:p>
            <a:r>
              <a:rPr lang="en-US" dirty="0"/>
              <a:t>Polly watches her manners: “’At any rate I </a:t>
            </a:r>
            <a:r>
              <a:rPr lang="en-US" i="1" dirty="0"/>
              <a:t>do </a:t>
            </a:r>
            <a:r>
              <a:rPr lang="en-US" dirty="0"/>
              <a:t>wash my face,’ said Polly. ‘Which is what you need to do; especially after—’ and then she stopped. She had been going to say ‘After you’ve been blubbing,’ but she thought that wouldn’t be polite” (Chapter I).</a:t>
            </a:r>
          </a:p>
        </p:txBody>
      </p:sp>
    </p:spTree>
    <p:extLst>
      <p:ext uri="{BB962C8B-B14F-4D97-AF65-F5344CB8AC3E}">
        <p14:creationId xmlns:p14="http://schemas.microsoft.com/office/powerpoint/2010/main" val="3204993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D222-F294-4B93-B9E8-B6B81BAE59A4}"/>
              </a:ext>
            </a:extLst>
          </p:cNvPr>
          <p:cNvSpPr>
            <a:spLocks noGrp="1"/>
          </p:cNvSpPr>
          <p:nvPr>
            <p:ph type="title"/>
          </p:nvPr>
        </p:nvSpPr>
        <p:spPr/>
        <p:txBody>
          <a:bodyPr/>
          <a:lstStyle/>
          <a:p>
            <a:r>
              <a:rPr lang="en-US" dirty="0"/>
              <a:t>Narnia for Adults</a:t>
            </a:r>
          </a:p>
        </p:txBody>
      </p:sp>
      <p:sp>
        <p:nvSpPr>
          <p:cNvPr id="3" name="Content Placeholder 2">
            <a:extLst>
              <a:ext uri="{FF2B5EF4-FFF2-40B4-BE49-F238E27FC236}">
                <a16:creationId xmlns:a16="http://schemas.microsoft.com/office/drawing/2014/main" id="{44355465-2BE0-49DA-9DA9-80EDC1377E3F}"/>
              </a:ext>
            </a:extLst>
          </p:cNvPr>
          <p:cNvSpPr>
            <a:spLocks noGrp="1"/>
          </p:cNvSpPr>
          <p:nvPr>
            <p:ph sz="quarter" idx="1"/>
          </p:nvPr>
        </p:nvSpPr>
        <p:spPr/>
        <p:txBody>
          <a:bodyPr>
            <a:normAutofit lnSpcReduction="10000"/>
          </a:bodyPr>
          <a:lstStyle/>
          <a:p>
            <a:r>
              <a:rPr lang="en-US" dirty="0"/>
              <a:t>“like a pantomime demon coming up out of a trap door” refers to a theatrical prop in an on-stage production</a:t>
            </a:r>
          </a:p>
          <a:p>
            <a:r>
              <a:rPr lang="en-US" dirty="0"/>
              <a:t>Uncle Andrew of Mrs. </a:t>
            </a:r>
            <a:r>
              <a:rPr lang="en-US" dirty="0" err="1"/>
              <a:t>Lefay</a:t>
            </a:r>
            <a:r>
              <a:rPr lang="en-US" dirty="0"/>
              <a:t>, “She had got to dislike ordinary, ignorant people, you understand. I do myself.”</a:t>
            </a:r>
          </a:p>
          <a:p>
            <a:r>
              <a:rPr lang="en-US" dirty="0"/>
              <a:t>“The Weight of Glory”: “There are no </a:t>
            </a:r>
            <a:r>
              <a:rPr lang="en-US" i="1" dirty="0"/>
              <a:t>ordinary </a:t>
            </a:r>
            <a:r>
              <a:rPr lang="en-US" dirty="0"/>
              <a:t>people. You have never talked to a mere mortal…. Next to the Blessed Sacrament itself, your neighbor is the holiest object presented to your senses.”</a:t>
            </a:r>
          </a:p>
        </p:txBody>
      </p:sp>
    </p:spTree>
    <p:extLst>
      <p:ext uri="{BB962C8B-B14F-4D97-AF65-F5344CB8AC3E}">
        <p14:creationId xmlns:p14="http://schemas.microsoft.com/office/powerpoint/2010/main" val="32824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E133-F6AE-4FCC-8E25-58A3DA355CD0}"/>
              </a:ext>
            </a:extLst>
          </p:cNvPr>
          <p:cNvSpPr>
            <a:spLocks noGrp="1"/>
          </p:cNvSpPr>
          <p:nvPr>
            <p:ph type="title"/>
          </p:nvPr>
        </p:nvSpPr>
        <p:spPr/>
        <p:txBody>
          <a:bodyPr/>
          <a:lstStyle/>
          <a:p>
            <a:r>
              <a:rPr lang="en-US" dirty="0"/>
              <a:t>New Words</a:t>
            </a:r>
          </a:p>
        </p:txBody>
      </p:sp>
      <p:sp>
        <p:nvSpPr>
          <p:cNvPr id="3" name="Content Placeholder 2">
            <a:extLst>
              <a:ext uri="{FF2B5EF4-FFF2-40B4-BE49-F238E27FC236}">
                <a16:creationId xmlns:a16="http://schemas.microsoft.com/office/drawing/2014/main" id="{6E293EE2-A826-4E71-8A3C-2967A82B2FB0}"/>
              </a:ext>
            </a:extLst>
          </p:cNvPr>
          <p:cNvSpPr>
            <a:spLocks noGrp="1"/>
          </p:cNvSpPr>
          <p:nvPr>
            <p:ph sz="quarter" idx="1"/>
          </p:nvPr>
        </p:nvSpPr>
        <p:spPr/>
        <p:txBody>
          <a:bodyPr>
            <a:normAutofit/>
          </a:bodyPr>
          <a:lstStyle/>
          <a:p>
            <a:r>
              <a:rPr lang="en-US" sz="3200" dirty="0"/>
              <a:t>“curvetted”: (of a horse) perform a series of jumps on the hind legs.</a:t>
            </a:r>
          </a:p>
          <a:p>
            <a:r>
              <a:rPr lang="en-US" sz="3200" i="1" dirty="0"/>
              <a:t>Sal volatile</a:t>
            </a:r>
            <a:r>
              <a:rPr lang="en-US" sz="3200" dirty="0"/>
              <a:t>: smelling salts (used after the witch threw Aunt Letty)</a:t>
            </a:r>
          </a:p>
          <a:p>
            <a:r>
              <a:rPr lang="en-US" sz="3200" dirty="0"/>
              <a:t>counterpane: bedspread (last chapter)</a:t>
            </a:r>
          </a:p>
        </p:txBody>
      </p:sp>
    </p:spTree>
    <p:extLst>
      <p:ext uri="{BB962C8B-B14F-4D97-AF65-F5344CB8AC3E}">
        <p14:creationId xmlns:p14="http://schemas.microsoft.com/office/powerpoint/2010/main" val="11831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the way …</a:t>
            </a:r>
          </a:p>
        </p:txBody>
      </p:sp>
      <p:sp>
        <p:nvSpPr>
          <p:cNvPr id="3" name="Content Placeholder 2"/>
          <p:cNvSpPr>
            <a:spLocks noGrp="1"/>
          </p:cNvSpPr>
          <p:nvPr>
            <p:ph sz="quarter" idx="1"/>
          </p:nvPr>
        </p:nvSpPr>
        <p:spPr/>
        <p:txBody>
          <a:bodyPr>
            <a:normAutofit/>
          </a:bodyPr>
          <a:lstStyle/>
          <a:p>
            <a:r>
              <a:rPr lang="en-US" u="sng" dirty="0"/>
              <a:t>The Planet</a:t>
            </a:r>
            <a:r>
              <a:rPr lang="en-US" dirty="0"/>
              <a:t>: Venus </a:t>
            </a:r>
          </a:p>
          <a:p>
            <a:r>
              <a:rPr lang="en-US" u="sng" dirty="0"/>
              <a:t>Metal</a:t>
            </a:r>
            <a:r>
              <a:rPr lang="en-US" dirty="0"/>
              <a:t>: copper (</a:t>
            </a:r>
            <a:r>
              <a:rPr lang="en-US" dirty="0" err="1"/>
              <a:t>Fledge’s</a:t>
            </a:r>
            <a:r>
              <a:rPr lang="en-US" dirty="0"/>
              <a:t> wings are “copper”)</a:t>
            </a:r>
            <a:br>
              <a:rPr lang="en-US" dirty="0"/>
            </a:br>
            <a:r>
              <a:rPr lang="en-US" dirty="0"/>
              <a:t>Venus’ beautiful and maternal influence is evident in the fecund birth of Narnia and in the story of Digory’s revivified mother, </a:t>
            </a:r>
            <a:r>
              <a:rPr lang="en-US" dirty="0" err="1"/>
              <a:t>Mrs</a:t>
            </a:r>
            <a:r>
              <a:rPr lang="en-US" dirty="0"/>
              <a:t> Kirke.</a:t>
            </a:r>
          </a:p>
          <a:p>
            <a:r>
              <a:rPr lang="en-US" dirty="0"/>
              <a:t>Venus’ “breasts and brow, and her breath’s sweetness / Bewitch the worlds”, much like </a:t>
            </a:r>
            <a:r>
              <a:rPr lang="en-US" dirty="0" err="1"/>
              <a:t>Jadis</a:t>
            </a:r>
            <a:r>
              <a:rPr lang="en-US" dirty="0"/>
              <a:t> does.</a:t>
            </a:r>
          </a:p>
        </p:txBody>
      </p:sp>
    </p:spTree>
    <p:extLst>
      <p:ext uri="{BB962C8B-B14F-4D97-AF65-F5344CB8AC3E}">
        <p14:creationId xmlns:p14="http://schemas.microsoft.com/office/powerpoint/2010/main" val="16199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Factual Quiz Just for Fun</a:t>
            </a:r>
            <a:endParaRPr lang="en-US" dirty="0"/>
          </a:p>
        </p:txBody>
      </p:sp>
      <p:sp>
        <p:nvSpPr>
          <p:cNvPr id="3" name="Content Placeholder 2"/>
          <p:cNvSpPr>
            <a:spLocks noGrp="1"/>
          </p:cNvSpPr>
          <p:nvPr>
            <p:ph sz="quarter" idx="1"/>
          </p:nvPr>
        </p:nvSpPr>
        <p:spPr/>
        <p:txBody>
          <a:bodyPr>
            <a:normAutofit fontScale="77500" lnSpcReduction="20000"/>
          </a:bodyPr>
          <a:lstStyle/>
          <a:p>
            <a:pPr marL="514350" indent="-514350">
              <a:buFont typeface="+mj-lt"/>
              <a:buAutoNum type="arabicPeriod"/>
            </a:pPr>
            <a:r>
              <a:rPr lang="en-US" dirty="0"/>
              <a:t>Polly Plummer’s secret place was (a) Narnia, (b) under the roof of some London row houses, (c) her back garden.</a:t>
            </a:r>
          </a:p>
          <a:p>
            <a:pPr marL="514350" indent="-514350">
              <a:buFont typeface="+mj-lt"/>
              <a:buAutoNum type="arabicPeriod"/>
            </a:pPr>
            <a:r>
              <a:rPr lang="en-US" dirty="0"/>
              <a:t>The way to the green Wood Between the Worlds was (a) a green ring, (b) a guinea pig, (c) any pool, (d) a yellow ring.</a:t>
            </a:r>
          </a:p>
          <a:p>
            <a:pPr marL="514350" indent="-514350">
              <a:buFont typeface="+mj-lt"/>
              <a:buAutoNum type="arabicPeriod"/>
            </a:pPr>
            <a:r>
              <a:rPr lang="en-US" dirty="0"/>
              <a:t>The door to the hall of images, the little arch on the pedestal, the bell in the arch, and the hammer, were all apparently (a) gold, (b) silver, (c) iron, (d) lead.</a:t>
            </a:r>
          </a:p>
          <a:p>
            <a:pPr marL="514350" indent="-514350">
              <a:buFont typeface="+mj-lt"/>
              <a:buAutoNum type="arabicPeriod"/>
            </a:pPr>
            <a:r>
              <a:rPr lang="en-US" dirty="0"/>
              <a:t>Queen Jadis destroyed Charn with (a) slaves and soldiers, (b) the Deplorable Word, (c) a nuclear explosion.</a:t>
            </a:r>
          </a:p>
          <a:p>
            <a:pPr marL="514350" indent="-514350">
              <a:buFont typeface="+mj-lt"/>
              <a:buAutoNum type="arabicPeriod"/>
            </a:pPr>
            <a:r>
              <a:rPr lang="en-US" dirty="0"/>
              <a:t>Which of these did Jadis </a:t>
            </a:r>
            <a:r>
              <a:rPr lang="en-US" i="1" dirty="0"/>
              <a:t>not</a:t>
            </a:r>
            <a:r>
              <a:rPr lang="en-US" dirty="0"/>
              <a:t> do in London? (a) steal pearls, (b) throw Aunt </a:t>
            </a:r>
            <a:r>
              <a:rPr lang="en-US" dirty="0" err="1"/>
              <a:t>Letty</a:t>
            </a:r>
            <a:r>
              <a:rPr lang="en-US" dirty="0"/>
              <a:t> across the room, (c) turn people into dust, (d) wreck a cab, (e) madden a cab horse, (f) break an iron bar, (g) attack the police.</a:t>
            </a:r>
          </a:p>
        </p:txBody>
      </p:sp>
      <p:cxnSp>
        <p:nvCxnSpPr>
          <p:cNvPr id="5" name="Straight Connector 4"/>
          <p:cNvCxnSpPr/>
          <p:nvPr/>
        </p:nvCxnSpPr>
        <p:spPr>
          <a:xfrm>
            <a:off x="6781800" y="1842655"/>
            <a:ext cx="1752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6800" y="2105891"/>
            <a:ext cx="3352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00800" y="2770909"/>
            <a:ext cx="1447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00" y="3656012"/>
            <a:ext cx="6096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73727" y="4267200"/>
            <a:ext cx="2507673"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4876800"/>
            <a:ext cx="2514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p:cTn id="6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Factual Quiz Just for Fun</a:t>
            </a:r>
            <a:endParaRPr lang="en-US" dirty="0"/>
          </a:p>
        </p:txBody>
      </p:sp>
      <p:sp>
        <p:nvSpPr>
          <p:cNvPr id="3" name="Content Placeholder 2"/>
          <p:cNvSpPr>
            <a:spLocks noGrp="1"/>
          </p:cNvSpPr>
          <p:nvPr>
            <p:ph sz="quarter" idx="1"/>
          </p:nvPr>
        </p:nvSpPr>
        <p:spPr/>
        <p:txBody>
          <a:bodyPr>
            <a:noAutofit/>
          </a:bodyPr>
          <a:lstStyle/>
          <a:p>
            <a:pPr marL="457200" indent="-457200">
              <a:buFont typeface="+mj-lt"/>
              <a:buAutoNum type="arabicPeriod" startAt="6"/>
            </a:pPr>
            <a:r>
              <a:rPr lang="en-US" sz="2000" dirty="0"/>
              <a:t>At the dark empty place the good Cabby (a) prayed, (b) sang a harvest hymn, (c) cursed his fate.</a:t>
            </a:r>
          </a:p>
          <a:p>
            <a:pPr marL="457200" indent="-457200">
              <a:buFont typeface="+mj-lt"/>
              <a:buAutoNum type="arabicPeriod" startAt="6"/>
            </a:pPr>
            <a:r>
              <a:rPr lang="en-US" sz="2000" dirty="0"/>
              <a:t>As the Lion sang the new world into existence, which two observers hated him and his song? (a) Strawberry and the Cabby, (b) Uncle Andrew and </a:t>
            </a:r>
            <a:r>
              <a:rPr lang="en-US" sz="2000" dirty="0" err="1"/>
              <a:t>Jadis</a:t>
            </a:r>
            <a:r>
              <a:rPr lang="en-US" sz="2000" dirty="0"/>
              <a:t>, (c) Polly and Digory.</a:t>
            </a:r>
          </a:p>
          <a:p>
            <a:pPr marL="457200" indent="-457200">
              <a:buFont typeface="+mj-lt"/>
              <a:buAutoNum type="arabicPeriod" startAt="6"/>
            </a:pPr>
            <a:r>
              <a:rPr lang="en-US" sz="2000" dirty="0"/>
              <a:t>Nellie, the Cabby’s wife, came to Narnia (a) by magic rings, to find her husband, (b) by Aslan’s call, to be a queen, (c) pulled there by Jadis to be her servant.</a:t>
            </a:r>
          </a:p>
          <a:p>
            <a:pPr marL="457200" indent="-457200">
              <a:buFont typeface="+mj-lt"/>
              <a:buAutoNum type="arabicPeriod" startAt="6"/>
            </a:pPr>
            <a:r>
              <a:rPr lang="en-US" sz="2000" dirty="0"/>
              <a:t>After Digory picked the silver apple in the magic garden he was tempted twice; which was </a:t>
            </a:r>
            <a:r>
              <a:rPr lang="en-US" sz="2000" i="1" dirty="0"/>
              <a:t>not</a:t>
            </a:r>
            <a:r>
              <a:rPr lang="en-US" sz="2000" dirty="0"/>
              <a:t> one of his temptations? (a) to eat one of the apples because of hunger and thirst for it, (b) to plant the apple and grow a silver apple tree for himself, (c) to take the apple home to cure his dying mother.</a:t>
            </a:r>
          </a:p>
          <a:p>
            <a:pPr marL="457200" indent="-457200">
              <a:buFont typeface="+mj-lt"/>
              <a:buAutoNum type="arabicPeriod" startAt="6"/>
            </a:pPr>
            <a:r>
              <a:rPr lang="en-US" sz="2000" dirty="0"/>
              <a:t>Which of the following did </a:t>
            </a:r>
            <a:r>
              <a:rPr lang="en-US" sz="2000" i="1" dirty="0"/>
              <a:t>not</a:t>
            </a:r>
            <a:r>
              <a:rPr lang="en-US" sz="2000" dirty="0"/>
              <a:t> grow in the story? (a) a toffee tree, (b) a lamppost, (c) money trees, (d) ring trees, (e) magic apple trees.</a:t>
            </a:r>
          </a:p>
        </p:txBody>
      </p:sp>
      <p:cxnSp>
        <p:nvCxnSpPr>
          <p:cNvPr id="5" name="Straight Connector 4"/>
          <p:cNvCxnSpPr/>
          <p:nvPr/>
        </p:nvCxnSpPr>
        <p:spPr>
          <a:xfrm>
            <a:off x="6975763" y="1859685"/>
            <a:ext cx="1558637"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28700" y="2202873"/>
            <a:ext cx="62345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12182" y="2895600"/>
            <a:ext cx="6858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6745" y="3200400"/>
            <a:ext cx="20574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19400" y="3887788"/>
            <a:ext cx="31242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5181600"/>
            <a:ext cx="200198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28700" y="5487988"/>
            <a:ext cx="4074968"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84122" y="6478588"/>
            <a:ext cx="103909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childTnLst>
                                </p:cTn>
                              </p:par>
                              <p:par>
                                <p:cTn id="41" presetID="39" presetClass="entr" presetSubtype="0" ac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p:cTn id="5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 calcmode="lin" valueType="num">
                                      <p:cBhvr>
                                        <p:cTn id="6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39" presetClass="entr" presetSubtype="0" accel="10000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15"/>
                                        </p:tgtEl>
                                        <p:attrNameLst>
                                          <p:attrName>ppt_y</p:attrName>
                                        </p:attrNameLst>
                                      </p:cBhvr>
                                      <p:tavLst>
                                        <p:tav tm="0">
                                          <p:val>
                                            <p:strVal val="#ppt_y"/>
                                          </p:val>
                                        </p:tav>
                                        <p:tav tm="100000">
                                          <p:val>
                                            <p:strVal val="#ppt_y"/>
                                          </p:val>
                                        </p:tav>
                                      </p:tavLst>
                                    </p:anim>
                                  </p:childTnLst>
                                </p:cTn>
                              </p:par>
                              <p:par>
                                <p:cTn id="79" presetID="39" presetClass="entr" presetSubtype="0" accel="10000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nodeType="click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 calcmode="lin" valueType="num">
                                      <p:cBhvr>
                                        <p:cTn id="8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3" fill="hold">
                      <p:stCondLst>
                        <p:cond delay="indefinite"/>
                      </p:stCondLst>
                      <p:childTnLst>
                        <p:par>
                          <p:cTn id="94" fill="hold">
                            <p:stCondLst>
                              <p:cond delay="0"/>
                            </p:stCondLst>
                            <p:childTnLst>
                              <p:par>
                                <p:cTn id="95" presetID="39" presetClass="entr" presetSubtype="0" accel="100000"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tree Digory planted</a:t>
            </a:r>
          </a:p>
        </p:txBody>
      </p:sp>
      <p:sp>
        <p:nvSpPr>
          <p:cNvPr id="3" name="Content Placeholder 2"/>
          <p:cNvSpPr>
            <a:spLocks noGrp="1"/>
          </p:cNvSpPr>
          <p:nvPr>
            <p:ph sz="quarter" idx="1"/>
          </p:nvPr>
        </p:nvSpPr>
        <p:spPr/>
        <p:txBody>
          <a:bodyPr>
            <a:normAutofit fontScale="92500" lnSpcReduction="20000"/>
          </a:bodyPr>
          <a:lstStyle/>
          <a:p>
            <a:r>
              <a:rPr lang="en-US" dirty="0"/>
              <a:t>“… it was proved later that there was still magic in its wood. For when Digory was quite middle aged (and he was a famous learned man, a Professor, and a great traveler by that time) and the </a:t>
            </a:r>
            <a:r>
              <a:rPr lang="en-US" dirty="0" err="1"/>
              <a:t>Ketterleys</a:t>
            </a:r>
            <a:r>
              <a:rPr lang="en-US" dirty="0"/>
              <a:t>’ old house belonged to him, there was a great storm all over the south of England which blew the tree down. He couldn’t bear to have it simply chopped up for firewood, so he had part of the timber made into a wardrobe, which he put in his big house in the country. And though he himself did not discover the magic properties of that wardrobe, someone else did. That was the beginning of all the comings and going between Narnia and our world, which you can read of in other books.”</a:t>
            </a:r>
          </a:p>
        </p:txBody>
      </p:sp>
    </p:spTree>
    <p:extLst>
      <p:ext uri="{BB962C8B-B14F-4D97-AF65-F5344CB8AC3E}">
        <p14:creationId xmlns:p14="http://schemas.microsoft.com/office/powerpoint/2010/main" val="183327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and Other Worlds</a:t>
            </a:r>
          </a:p>
        </p:txBody>
      </p:sp>
      <p:sp>
        <p:nvSpPr>
          <p:cNvPr id="3" name="Content Placeholder 2"/>
          <p:cNvSpPr>
            <a:spLocks noGrp="1"/>
          </p:cNvSpPr>
          <p:nvPr>
            <p:ph sz="quarter" idx="1"/>
          </p:nvPr>
        </p:nvSpPr>
        <p:spPr/>
        <p:txBody>
          <a:bodyPr/>
          <a:lstStyle/>
          <a:p>
            <a:r>
              <a:rPr lang="en-US" dirty="0"/>
              <a:t>The Ransom Trilogy is about journeys to Mars and Venus.</a:t>
            </a:r>
          </a:p>
          <a:p>
            <a:r>
              <a:rPr lang="en-US" dirty="0"/>
              <a:t>And here in </a:t>
            </a:r>
            <a:r>
              <a:rPr lang="en-US" i="1" dirty="0"/>
              <a:t>The Magician’s Nephew</a:t>
            </a:r>
            <a:r>
              <a:rPr lang="en-US" dirty="0"/>
              <a:t>: The Wood between (not “beyond”) the Worlds, plus Charn and Narnia</a:t>
            </a:r>
          </a:p>
          <a:p>
            <a:r>
              <a:rPr lang="en-US" dirty="0"/>
              <a:t>“But suddenly it flashed upon his mind that he now knew … that there really were other worlds and that he himself had been in one of them. At that rate there might be a real Land of Youth somewhere. There might be almost anything.”</a:t>
            </a:r>
          </a:p>
        </p:txBody>
      </p:sp>
    </p:spTree>
    <p:extLst>
      <p:ext uri="{BB962C8B-B14F-4D97-AF65-F5344CB8AC3E}">
        <p14:creationId xmlns:p14="http://schemas.microsoft.com/office/powerpoint/2010/main" val="28202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Benediction</a:t>
            </a:r>
          </a:p>
        </p:txBody>
      </p:sp>
      <p:sp>
        <p:nvSpPr>
          <p:cNvPr id="3" name="Content Placeholder 2"/>
          <p:cNvSpPr>
            <a:spLocks noGrp="1"/>
          </p:cNvSpPr>
          <p:nvPr>
            <p:ph sz="quarter" idx="1"/>
          </p:nvPr>
        </p:nvSpPr>
        <p:spPr/>
        <p:txBody>
          <a:bodyPr>
            <a:normAutofit fontScale="92500"/>
          </a:bodyPr>
          <a:lstStyle/>
          <a:p>
            <a:r>
              <a:rPr lang="en-US" dirty="0"/>
              <a:t>Like Digory, we fear the loss of our securities and loves. </a:t>
            </a:r>
          </a:p>
          <a:p>
            <a:r>
              <a:rPr lang="en-US" dirty="0"/>
              <a:t>Like Digory, we want to be good sports and good friends.</a:t>
            </a:r>
          </a:p>
          <a:p>
            <a:r>
              <a:rPr lang="en-US" dirty="0"/>
              <a:t>Like Frank, we wish to return to a simpler way of life.</a:t>
            </a:r>
          </a:p>
          <a:p>
            <a:r>
              <a:rPr lang="en-US" dirty="0"/>
              <a:t>Like Strawberry, we would like to escape drudgery and grow wings.</a:t>
            </a:r>
          </a:p>
          <a:p>
            <a:r>
              <a:rPr lang="en-US" dirty="0"/>
              <a:t>In all of this, protect us from wrong use of gold bells and silver apples.</a:t>
            </a:r>
          </a:p>
          <a:p>
            <a:r>
              <a:rPr lang="en-US" dirty="0"/>
              <a:t>Create in us clean and obedient hearts.</a:t>
            </a:r>
          </a:p>
        </p:txBody>
      </p:sp>
      <p:sp>
        <p:nvSpPr>
          <p:cNvPr id="4" name="TextBox 3"/>
          <p:cNvSpPr txBox="1"/>
          <p:nvPr/>
        </p:nvSpPr>
        <p:spPr>
          <a:xfrm>
            <a:off x="2057400" y="6096000"/>
            <a:ext cx="4648200" cy="523220"/>
          </a:xfrm>
          <a:prstGeom prst="rect">
            <a:avLst/>
          </a:prstGeom>
          <a:noFill/>
        </p:spPr>
        <p:txBody>
          <a:bodyPr wrap="square" rtlCol="0">
            <a:spAutoFit/>
          </a:bodyPr>
          <a:lstStyle/>
          <a:p>
            <a:pPr algn="ctr"/>
            <a:r>
              <a:rPr lang="en-US" sz="2800" dirty="0"/>
              <a:t>Next: </a:t>
            </a:r>
            <a:r>
              <a:rPr lang="en-US" sz="2800" i="1" dirty="0"/>
              <a:t>The Last Battle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quarter" idx="1"/>
          </p:nvPr>
        </p:nvSpPr>
        <p:spPr>
          <a:xfrm>
            <a:off x="76200" y="1524000"/>
            <a:ext cx="4800600" cy="4572000"/>
          </a:xfrm>
        </p:spPr>
        <p:txBody>
          <a:bodyPr>
            <a:normAutofit fontScale="77500" lnSpcReduction="20000"/>
          </a:bodyPr>
          <a:lstStyle/>
          <a:p>
            <a:r>
              <a:rPr lang="en-US" dirty="0"/>
              <a:t>The story begins in 1900 in London.</a:t>
            </a:r>
          </a:p>
          <a:p>
            <a:r>
              <a:rPr lang="en-US" dirty="0"/>
              <a:t>Polly Plummer meets Digory Kirk, who has come with his mother to live with his Aunt Letty and Uncle Andrew.</a:t>
            </a:r>
          </a:p>
          <a:p>
            <a:r>
              <a:rPr lang="en-US" dirty="0"/>
              <a:t>Digory’s mother is very ill and near death.</a:t>
            </a:r>
          </a:p>
          <a:p>
            <a:r>
              <a:rPr lang="en-US" dirty="0"/>
              <a:t>They get into Uncle Andrew’s room and find him doing magic.</a:t>
            </a:r>
          </a:p>
          <a:p>
            <a:pPr lvl="0"/>
            <a:r>
              <a:rPr lang="en-US" dirty="0"/>
              <a:t>He had received some magic dust from Mrs. Lefay, whose name means “the fairy,” before she died. Uncle Andrew had turned the dust into two sets of yellow and green rings.</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800600" y="1600200"/>
            <a:ext cx="4191000" cy="461834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85" y="1752600"/>
            <a:ext cx="4639911" cy="4114800"/>
          </a:xfrm>
        </p:spPr>
      </p:pic>
      <p:sp>
        <p:nvSpPr>
          <p:cNvPr id="4" name="Content Placeholder 3"/>
          <p:cNvSpPr>
            <a:spLocks noGrp="1"/>
          </p:cNvSpPr>
          <p:nvPr>
            <p:ph sz="quarter" idx="2"/>
          </p:nvPr>
        </p:nvSpPr>
        <p:spPr/>
        <p:txBody>
          <a:bodyPr>
            <a:normAutofit fontScale="92500" lnSpcReduction="20000"/>
          </a:bodyPr>
          <a:lstStyle/>
          <a:p>
            <a:r>
              <a:rPr lang="en-US" dirty="0"/>
              <a:t>Uncle Andrew tricks Polly into taking a magic ring, which transports her to another world.</a:t>
            </a:r>
          </a:p>
          <a:p>
            <a:r>
              <a:rPr lang="en-US" dirty="0"/>
              <a:t>Digory is forced to go after her with a second set of rings.</a:t>
            </a:r>
          </a:p>
          <a:p>
            <a:r>
              <a:rPr lang="en-US" dirty="0"/>
              <a:t>Digory finds himself in a “wood between the worlds” with entrance possible into many other worlds through pools of water.</a:t>
            </a:r>
          </a:p>
        </p:txBody>
      </p:sp>
    </p:spTree>
    <p:extLst>
      <p:ext uri="{BB962C8B-B14F-4D97-AF65-F5344CB8AC3E}">
        <p14:creationId xmlns:p14="http://schemas.microsoft.com/office/powerpoint/2010/main" val="21998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quarter" idx="1"/>
          </p:nvPr>
        </p:nvSpPr>
        <p:spPr>
          <a:ln>
            <a:solidFill>
              <a:schemeClr val="accent1">
                <a:lumMod val="75000"/>
              </a:schemeClr>
            </a:solidFill>
          </a:ln>
        </p:spPr>
        <p:txBody>
          <a:bodyPr/>
          <a:lstStyle/>
          <a:p>
            <a:r>
              <a:rPr lang="en-US" dirty="0" err="1"/>
              <a:t>Digory</a:t>
            </a:r>
            <a:r>
              <a:rPr lang="en-US" dirty="0"/>
              <a:t> finds Polly, and they decide to explore other pools.</a:t>
            </a:r>
          </a:p>
          <a:p>
            <a:r>
              <a:rPr lang="en-US" dirty="0"/>
              <a:t>They end up in </a:t>
            </a:r>
            <a:r>
              <a:rPr lang="en-US" dirty="0" err="1"/>
              <a:t>Charn</a:t>
            </a:r>
            <a:r>
              <a:rPr lang="en-US" dirty="0"/>
              <a:t>, a dying world, where they meet the last Queen, Jadis, of that world in suspended animation.</a:t>
            </a:r>
          </a:p>
          <a:p>
            <a:r>
              <a:rPr lang="en-US" dirty="0" err="1"/>
              <a:t>Digory</a:t>
            </a:r>
            <a:r>
              <a:rPr lang="en-US" dirty="0"/>
              <a:t> wakens her.</a:t>
            </a:r>
          </a:p>
        </p:txBody>
      </p:sp>
      <p:pic>
        <p:nvPicPr>
          <p:cNvPr id="12"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79696" y="1447800"/>
            <a:ext cx="3643995" cy="4724400"/>
          </a:xfrm>
          <a:prstGeom prst="rect">
            <a:avLst/>
          </a:prstGeom>
        </p:spPr>
      </p:pic>
    </p:spTree>
    <p:extLst>
      <p:ext uri="{BB962C8B-B14F-4D97-AF65-F5344CB8AC3E}">
        <p14:creationId xmlns:p14="http://schemas.microsoft.com/office/powerpoint/2010/main" val="21364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quarter" idx="1"/>
          </p:nvPr>
        </p:nvSpPr>
        <p:spPr>
          <a:xfrm>
            <a:off x="228600" y="1524000"/>
            <a:ext cx="4288536" cy="4572000"/>
          </a:xfrm>
        </p:spPr>
        <p:txBody>
          <a:bodyPr>
            <a:normAutofit lnSpcReduction="10000"/>
          </a:bodyPr>
          <a:lstStyle/>
          <a:p>
            <a:r>
              <a:rPr lang="en-US" dirty="0"/>
              <a:t>They put on their rings and return to the wood between the worlds and then to London.</a:t>
            </a:r>
          </a:p>
          <a:p>
            <a:r>
              <a:rPr lang="en-US" dirty="0"/>
              <a:t>They discover that the witch had grabbed one of them </a:t>
            </a:r>
            <a:r>
              <a:rPr lang="en-US"/>
              <a:t>and had come </a:t>
            </a:r>
            <a:r>
              <a:rPr lang="en-US" dirty="0"/>
              <a:t>along with them.</a:t>
            </a:r>
          </a:p>
          <a:p>
            <a:r>
              <a:rPr lang="en-US" dirty="0"/>
              <a:t>She meets Uncle Andrew and demands transportation.</a:t>
            </a: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523900" y="1905000"/>
            <a:ext cx="4512246" cy="4082711"/>
          </a:xfrm>
        </p:spPr>
      </p:pic>
    </p:spTree>
    <p:extLst>
      <p:ext uri="{BB962C8B-B14F-4D97-AF65-F5344CB8AC3E}">
        <p14:creationId xmlns:p14="http://schemas.microsoft.com/office/powerpoint/2010/main" val="20337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4800" y="1369735"/>
            <a:ext cx="3962400" cy="5431032"/>
          </a:xfrm>
        </p:spPr>
      </p:pic>
      <p:sp>
        <p:nvSpPr>
          <p:cNvPr id="4" name="Content Placeholder 3"/>
          <p:cNvSpPr>
            <a:spLocks noGrp="1"/>
          </p:cNvSpPr>
          <p:nvPr>
            <p:ph sz="quarter" idx="2"/>
          </p:nvPr>
        </p:nvSpPr>
        <p:spPr>
          <a:xfrm>
            <a:off x="4648200" y="1524000"/>
            <a:ext cx="4059936" cy="5105400"/>
          </a:xfrm>
        </p:spPr>
        <p:txBody>
          <a:bodyPr>
            <a:normAutofit fontScale="85000" lnSpcReduction="20000"/>
          </a:bodyPr>
          <a:lstStyle/>
          <a:p>
            <a:r>
              <a:rPr lang="en-US" dirty="0"/>
              <a:t>Uncle Andrew orders a horse and carriage for the witch.</a:t>
            </a:r>
          </a:p>
          <a:p>
            <a:r>
              <a:rPr lang="en-US" dirty="0"/>
              <a:t>She wreaks havoc, tearing off a piece of lamppost as a weapon, until Digory grabs her and puts on his ring.</a:t>
            </a:r>
          </a:p>
          <a:p>
            <a:r>
              <a:rPr lang="en-US" dirty="0"/>
              <a:t>Digory, Polly, the witch, Uncle Andrew, the horse Strawberry, and the cabby end up in Narnia while it is being created.</a:t>
            </a:r>
          </a:p>
          <a:p>
            <a:r>
              <a:rPr lang="en-US" dirty="0"/>
              <a:t>Aslan sings Narnia into existence, creating talking animals.</a:t>
            </a:r>
          </a:p>
        </p:txBody>
      </p:sp>
    </p:spTree>
    <p:extLst>
      <p:ext uri="{BB962C8B-B14F-4D97-AF65-F5344CB8AC3E}">
        <p14:creationId xmlns:p14="http://schemas.microsoft.com/office/powerpoint/2010/main" val="110599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Template>
  <TotalTime>23165</TotalTime>
  <Words>3245</Words>
  <Application>Microsoft Office PowerPoint</Application>
  <PresentationFormat>On-screen Show (4:3)</PresentationFormat>
  <Paragraphs>187</Paragraphs>
  <Slides>40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Constantia</vt:lpstr>
      <vt:lpstr>Wingdings</vt:lpstr>
      <vt:lpstr>Wingdings 2</vt:lpstr>
      <vt:lpstr>Currency</vt:lpstr>
      <vt:lpstr>The Magician’s Nephew</vt:lpstr>
      <vt:lpstr>“Variation in Shakespeare and Others”</vt:lpstr>
      <vt:lpstr>Lewis and Other Worlds</vt:lpstr>
      <vt:lpstr>Lewis and Other Worlds</vt:lpstr>
      <vt:lpstr>The Plot</vt:lpstr>
      <vt:lpstr>The Plot</vt:lpstr>
      <vt:lpstr>The Plot</vt:lpstr>
      <vt:lpstr>The Plot</vt:lpstr>
      <vt:lpstr>The Plot</vt:lpstr>
      <vt:lpstr>The Plot</vt:lpstr>
      <vt:lpstr>The Plot</vt:lpstr>
      <vt:lpstr>The Plot</vt:lpstr>
      <vt:lpstr>The Garden and the Apple</vt:lpstr>
      <vt:lpstr>The Plot</vt:lpstr>
      <vt:lpstr>The End of the Plot</vt:lpstr>
      <vt:lpstr>What Origins? (At least 14 of them)</vt:lpstr>
      <vt:lpstr>The Origins (or First Mention) of . . .</vt:lpstr>
      <vt:lpstr>Insightful Quotations</vt:lpstr>
      <vt:lpstr>Late in the Story</vt:lpstr>
      <vt:lpstr>Late in the Story</vt:lpstr>
      <vt:lpstr>And a couple of lighter moments … </vt:lpstr>
      <vt:lpstr>And a few more</vt:lpstr>
      <vt:lpstr>PowerPoint Presentation</vt:lpstr>
      <vt:lpstr>Fledge</vt:lpstr>
      <vt:lpstr>PowerPoint Presentation</vt:lpstr>
      <vt:lpstr>Biblical Theme I: Aslan’s Song</vt:lpstr>
      <vt:lpstr>Biblical Theme I: Aslan’s Song</vt:lpstr>
      <vt:lpstr>Biblical Theme II: All Get What They Want</vt:lpstr>
      <vt:lpstr>Biblical Theme II: All Get What They Want</vt:lpstr>
      <vt:lpstr>Discussion Questions</vt:lpstr>
      <vt:lpstr>Discussion Questions</vt:lpstr>
      <vt:lpstr>Moral Development, Negatively</vt:lpstr>
      <vt:lpstr>Moral Development, Positively</vt:lpstr>
      <vt:lpstr>Narnia for Adults</vt:lpstr>
      <vt:lpstr>New Words</vt:lpstr>
      <vt:lpstr>By the way …</vt:lpstr>
      <vt:lpstr>Factual Quiz Just for Fun</vt:lpstr>
      <vt:lpstr>Factual Quiz Just for Fun</vt:lpstr>
      <vt:lpstr>About the tree Digory planted</vt:lpstr>
      <vt:lpstr>Benediction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Magician’s Nephew</dc:title>
  <dc:creator>Joel D. Heck</dc:creator>
  <cp:lastModifiedBy>Joel Heck</cp:lastModifiedBy>
  <cp:revision>455</cp:revision>
  <cp:lastPrinted>2013-10-21T18:18:20Z</cp:lastPrinted>
  <dcterms:created xsi:type="dcterms:W3CDTF">2008-10-15T13:01:41Z</dcterms:created>
  <dcterms:modified xsi:type="dcterms:W3CDTF">2017-11-03T02:03:21Z</dcterms:modified>
</cp:coreProperties>
</file>