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4" r:id="rId3"/>
    <p:sldId id="272" r:id="rId4"/>
    <p:sldId id="273" r:id="rId5"/>
    <p:sldId id="274" r:id="rId6"/>
    <p:sldId id="275" r:id="rId7"/>
    <p:sldId id="276" r:id="rId8"/>
    <p:sldId id="279" r:id="rId9"/>
    <p:sldId id="280" r:id="rId10"/>
    <p:sldId id="360" r:id="rId11"/>
    <p:sldId id="257" r:id="rId12"/>
    <p:sldId id="268" r:id="rId13"/>
    <p:sldId id="258" r:id="rId14"/>
    <p:sldId id="271" r:id="rId15"/>
    <p:sldId id="262" r:id="rId16"/>
    <p:sldId id="277" r:id="rId17"/>
    <p:sldId id="278" r:id="rId18"/>
    <p:sldId id="269" r:id="rId19"/>
    <p:sldId id="265" r:id="rId20"/>
    <p:sldId id="270" r:id="rId21"/>
    <p:sldId id="281" r:id="rId22"/>
    <p:sldId id="282" r:id="rId23"/>
    <p:sldId id="358" r:id="rId24"/>
    <p:sldId id="359" r:id="rId25"/>
    <p:sldId id="312" r:id="rId26"/>
    <p:sldId id="355" r:id="rId27"/>
    <p:sldId id="357" r:id="rId28"/>
    <p:sldId id="356" r:id="rId29"/>
    <p:sldId id="314" r:id="rId30"/>
    <p:sldId id="338" r:id="rId31"/>
    <p:sldId id="259" r:id="rId32"/>
    <p:sldId id="260" r:id="rId33"/>
    <p:sldId id="26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32" autoAdjust="0"/>
  </p:normalViewPr>
  <p:slideViewPr>
    <p:cSldViewPr>
      <p:cViewPr varScale="1">
        <p:scale>
          <a:sx n="69" d="100"/>
          <a:sy n="69" d="100"/>
        </p:scale>
        <p:origin x="1422" y="60"/>
      </p:cViewPr>
      <p:guideLst>
        <p:guide orient="horz" pos="2160"/>
        <p:guide pos="2880"/>
      </p:guideLst>
    </p:cSldViewPr>
  </p:slideViewPr>
  <p:notesTextViewPr>
    <p:cViewPr>
      <p:scale>
        <a:sx n="1" d="1"/>
        <a:sy n="1" d="1"/>
      </p:scale>
      <p:origin x="0" y="0"/>
    </p:cViewPr>
  </p:notesTextViewPr>
  <p:sorterViewPr>
    <p:cViewPr>
      <p:scale>
        <a:sx n="100" d="100"/>
        <a:sy n="100" d="100"/>
      </p:scale>
      <p:origin x="0" y="-1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06469-E0F0-430E-B7BE-8E2B3B5E7B06}" type="datetimeFigureOut">
              <a:rPr lang="en-US" smtClean="0"/>
              <a:t>3/15/2024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2DB8D-DC36-4A0A-9A4A-0972E2230B8F}" type="slidenum">
              <a:rPr lang="en-US" smtClean="0"/>
              <a:t>‹#›</a:t>
            </a:fld>
            <a:endParaRPr lang="en-US"/>
          </a:p>
        </p:txBody>
      </p:sp>
    </p:spTree>
    <p:extLst>
      <p:ext uri="{BB962C8B-B14F-4D97-AF65-F5344CB8AC3E}">
        <p14:creationId xmlns:p14="http://schemas.microsoft.com/office/powerpoint/2010/main" val="428796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thing about my life—I am not much of a golfer…. </a:t>
            </a:r>
            <a:r>
              <a:rPr lang="en-US" sz="1200" dirty="0">
                <a:effectLst/>
                <a:latin typeface="Times New Roman" panose="02020603050405020304" pitchFamily="18" charset="0"/>
                <a:ea typeface="Times New Roman" panose="02020603050405020304" pitchFamily="18" charset="0"/>
              </a:rPr>
              <a:t>So I stopped, turned towards the pro shop and yelled, “Will the gentleman in the pro shop please let me take my second shot?”</a:t>
            </a:r>
            <a:endParaRPr lang="en-US" dirty="0"/>
          </a:p>
        </p:txBody>
      </p:sp>
      <p:sp>
        <p:nvSpPr>
          <p:cNvPr id="4" name="Slide Number Placeholder 3"/>
          <p:cNvSpPr>
            <a:spLocks noGrp="1"/>
          </p:cNvSpPr>
          <p:nvPr>
            <p:ph type="sldNum" sz="quarter" idx="5"/>
          </p:nvPr>
        </p:nvSpPr>
        <p:spPr/>
        <p:txBody>
          <a:bodyPr/>
          <a:lstStyle/>
          <a:p>
            <a:fld id="{7B92DB8D-DC36-4A0A-9A4A-0972E2230B8F}" type="slidenum">
              <a:rPr lang="en-US" smtClean="0"/>
              <a:t>1</a:t>
            </a:fld>
            <a:endParaRPr lang="en-US"/>
          </a:p>
        </p:txBody>
      </p:sp>
    </p:spTree>
    <p:extLst>
      <p:ext uri="{BB962C8B-B14F-4D97-AF65-F5344CB8AC3E}">
        <p14:creationId xmlns:p14="http://schemas.microsoft.com/office/powerpoint/2010/main" val="264644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rPr>
              <a:t>“Discovering ‘A Christmas Sermon for Pagans.’”</a:t>
            </a:r>
            <a:r>
              <a:rPr lang="en-US" sz="1800" b="1"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VII</a:t>
            </a:r>
            <a:r>
              <a:rPr lang="en-US" sz="1800" dirty="0">
                <a:effectLst/>
                <a:latin typeface="Times New Roman" panose="02020603050405020304" pitchFamily="18" charset="0"/>
                <a:ea typeface="Times New Roman" panose="02020603050405020304" pitchFamily="18" charset="0"/>
              </a:rPr>
              <a:t>, Vol. 34 (2017):51-56. </a:t>
            </a:r>
            <a:endParaRPr lang="en-US" dirty="0"/>
          </a:p>
        </p:txBody>
      </p:sp>
      <p:sp>
        <p:nvSpPr>
          <p:cNvPr id="4" name="Slide Number Placeholder 3"/>
          <p:cNvSpPr>
            <a:spLocks noGrp="1"/>
          </p:cNvSpPr>
          <p:nvPr>
            <p:ph type="sldNum" sz="quarter" idx="5"/>
          </p:nvPr>
        </p:nvSpPr>
        <p:spPr/>
        <p:txBody>
          <a:bodyPr/>
          <a:lstStyle/>
          <a:p>
            <a:fld id="{7B92DB8D-DC36-4A0A-9A4A-0972E2230B8F}" type="slidenum">
              <a:rPr lang="en-US" smtClean="0"/>
              <a:t>8</a:t>
            </a:fld>
            <a:endParaRPr lang="en-US"/>
          </a:p>
        </p:txBody>
      </p:sp>
    </p:spTree>
    <p:extLst>
      <p:ext uri="{BB962C8B-B14F-4D97-AF65-F5344CB8AC3E}">
        <p14:creationId xmlns:p14="http://schemas.microsoft.com/office/powerpoint/2010/main" val="16837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FED0C78-6C65-4BF7-A23E-58D64C4D0827}" type="slidenum">
              <a:rPr lang="en-US" altLang="en-US"/>
              <a:pPr eaLnBrk="1" hangingPunct="1">
                <a:spcBef>
                  <a:spcPct val="0"/>
                </a:spcBef>
              </a:pPr>
              <a:t>12</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8721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92DB8D-DC36-4A0A-9A4A-0972E2230B8F}" type="slidenum">
              <a:rPr lang="en-US" smtClean="0"/>
              <a:t>14</a:t>
            </a:fld>
            <a:endParaRPr lang="en-US"/>
          </a:p>
        </p:txBody>
      </p:sp>
    </p:spTree>
    <p:extLst>
      <p:ext uri="{BB962C8B-B14F-4D97-AF65-F5344CB8AC3E}">
        <p14:creationId xmlns:p14="http://schemas.microsoft.com/office/powerpoint/2010/main" val="203675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1950</a:t>
            </a:r>
          </a:p>
        </p:txBody>
      </p:sp>
      <p:sp>
        <p:nvSpPr>
          <p:cNvPr id="4" name="Slide Number Placeholder 3"/>
          <p:cNvSpPr>
            <a:spLocks noGrp="1"/>
          </p:cNvSpPr>
          <p:nvPr>
            <p:ph type="sldNum" sz="quarter" idx="5"/>
          </p:nvPr>
        </p:nvSpPr>
        <p:spPr/>
        <p:txBody>
          <a:bodyPr/>
          <a:lstStyle/>
          <a:p>
            <a:fld id="{7B92DB8D-DC36-4A0A-9A4A-0972E2230B8F}" type="slidenum">
              <a:rPr lang="en-US" smtClean="0"/>
              <a:t>18</a:t>
            </a:fld>
            <a:endParaRPr lang="en-US"/>
          </a:p>
        </p:txBody>
      </p:sp>
    </p:spTree>
    <p:extLst>
      <p:ext uri="{BB962C8B-B14F-4D97-AF65-F5344CB8AC3E}">
        <p14:creationId xmlns:p14="http://schemas.microsoft.com/office/powerpoint/2010/main" val="401985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1962</a:t>
            </a:r>
          </a:p>
        </p:txBody>
      </p:sp>
      <p:sp>
        <p:nvSpPr>
          <p:cNvPr id="4" name="Slide Number Placeholder 3"/>
          <p:cNvSpPr>
            <a:spLocks noGrp="1"/>
          </p:cNvSpPr>
          <p:nvPr>
            <p:ph type="sldNum" sz="quarter" idx="5"/>
          </p:nvPr>
        </p:nvSpPr>
        <p:spPr/>
        <p:txBody>
          <a:bodyPr/>
          <a:lstStyle/>
          <a:p>
            <a:fld id="{7B92DB8D-DC36-4A0A-9A4A-0972E2230B8F}" type="slidenum">
              <a:rPr lang="en-US" smtClean="0"/>
              <a:t>20</a:t>
            </a:fld>
            <a:endParaRPr lang="en-US"/>
          </a:p>
        </p:txBody>
      </p:sp>
    </p:spTree>
    <p:extLst>
      <p:ext uri="{BB962C8B-B14F-4D97-AF65-F5344CB8AC3E}">
        <p14:creationId xmlns:p14="http://schemas.microsoft.com/office/powerpoint/2010/main" val="203379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All My Road Before Me</a:t>
            </a:r>
            <a:r>
              <a:rPr lang="en-US" dirty="0"/>
              <a:t>, 366.</a:t>
            </a:r>
          </a:p>
        </p:txBody>
      </p:sp>
      <p:sp>
        <p:nvSpPr>
          <p:cNvPr id="4" name="Slide Number Placeholder 3"/>
          <p:cNvSpPr>
            <a:spLocks noGrp="1"/>
          </p:cNvSpPr>
          <p:nvPr>
            <p:ph type="sldNum" sz="quarter" idx="5"/>
          </p:nvPr>
        </p:nvSpPr>
        <p:spPr/>
        <p:txBody>
          <a:bodyPr/>
          <a:lstStyle/>
          <a:p>
            <a:fld id="{7B92DB8D-DC36-4A0A-9A4A-0972E2230B8F}" type="slidenum">
              <a:rPr lang="en-US" smtClean="0"/>
              <a:t>21</a:t>
            </a:fld>
            <a:endParaRPr lang="en-US"/>
          </a:p>
        </p:txBody>
      </p:sp>
    </p:spTree>
    <p:extLst>
      <p:ext uri="{BB962C8B-B14F-4D97-AF65-F5344CB8AC3E}">
        <p14:creationId xmlns:p14="http://schemas.microsoft.com/office/powerpoint/2010/main" val="406941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Purchased from Longman’s in Salisbury while Warren was stationed</a:t>
            </a:r>
            <a:r>
              <a:rPr lang="en-US" baseline="0" dirty="0"/>
              <a:t> with the RASC in Bulford, eight miles northeast of Salisbury.</a:t>
            </a:r>
            <a:endParaRPr lang="en-US" dirty="0"/>
          </a:p>
        </p:txBody>
      </p:sp>
      <p:sp>
        <p:nvSpPr>
          <p:cNvPr id="4" name="Slide Number Placeholder 3"/>
          <p:cNvSpPr>
            <a:spLocks noGrp="1"/>
          </p:cNvSpPr>
          <p:nvPr>
            <p:ph type="sldNum" sz="quarter" idx="10"/>
          </p:nvPr>
        </p:nvSpPr>
        <p:spPr/>
        <p:txBody>
          <a:bodyPr/>
          <a:lstStyle/>
          <a:p>
            <a:fld id="{A43F7542-3459-448A-AF80-5F9693670FD0}" type="slidenum">
              <a:rPr lang="en-US" smtClean="0"/>
              <a:t>25</a:t>
            </a:fld>
            <a:endParaRPr lang="en-US"/>
          </a:p>
        </p:txBody>
      </p:sp>
    </p:spTree>
    <p:extLst>
      <p:ext uri="{BB962C8B-B14F-4D97-AF65-F5344CB8AC3E}">
        <p14:creationId xmlns:p14="http://schemas.microsoft.com/office/powerpoint/2010/main" val="422609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 22, 2013, the fiftieth anniversary of Lewis’s death.</a:t>
            </a:r>
          </a:p>
        </p:txBody>
      </p:sp>
      <p:sp>
        <p:nvSpPr>
          <p:cNvPr id="4" name="Slide Number Placeholder 3"/>
          <p:cNvSpPr>
            <a:spLocks noGrp="1"/>
          </p:cNvSpPr>
          <p:nvPr>
            <p:ph type="sldNum" sz="quarter" idx="5"/>
          </p:nvPr>
        </p:nvSpPr>
        <p:spPr/>
        <p:txBody>
          <a:bodyPr/>
          <a:lstStyle/>
          <a:p>
            <a:fld id="{9713D840-6E0D-4019-AE33-31EBE864B727}" type="slidenum">
              <a:rPr lang="en-US" smtClean="0"/>
              <a:pPr/>
              <a:t>29</a:t>
            </a:fld>
            <a:endParaRPr lang="en-US"/>
          </a:p>
        </p:txBody>
      </p:sp>
    </p:spTree>
    <p:extLst>
      <p:ext uri="{BB962C8B-B14F-4D97-AF65-F5344CB8AC3E}">
        <p14:creationId xmlns:p14="http://schemas.microsoft.com/office/powerpoint/2010/main" val="951893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7C3CCDF-F22F-45F3-9992-958067695B7F}" type="datetimeFigureOut">
              <a:rPr lang="en-US" smtClean="0"/>
              <a:t>3/15/2024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B0D6AD2-731B-47A1-98D1-45180A9F49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3CCDF-F22F-45F3-9992-958067695B7F}"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3CCDF-F22F-45F3-9992-958067695B7F}"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3CCDF-F22F-45F3-9992-958067695B7F}"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3CCDF-F22F-45F3-9992-958067695B7F}"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7C3CCDF-F22F-45F3-9992-958067695B7F}"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D6AD2-731B-47A1-98D1-45180A9F49B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7C3CCDF-F22F-45F3-9992-958067695B7F}"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D6AD2-731B-47A1-98D1-45180A9F49B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3CCDF-F22F-45F3-9992-958067695B7F}"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3CCDF-F22F-45F3-9992-958067695B7F}"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7C3CCDF-F22F-45F3-9992-958067695B7F}" type="datetimeFigureOut">
              <a:rPr lang="en-US" smtClean="0"/>
              <a:t>3/15/2024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FB0D6AD2-731B-47A1-98D1-45180A9F49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7C3CCDF-F22F-45F3-9992-958067695B7F}" type="datetimeFigureOut">
              <a:rPr lang="en-US" smtClean="0"/>
              <a:t>3/15/2024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FB0D6AD2-731B-47A1-98D1-45180A9F49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7C3CCDF-F22F-45F3-9992-958067695B7F}" type="datetimeFigureOut">
              <a:rPr lang="en-US" smtClean="0"/>
              <a:t>3/15/2024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B0D6AD2-731B-47A1-98D1-45180A9F49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joelheck.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Chronologically Lewis</a:t>
            </a:r>
          </a:p>
        </p:txBody>
      </p:sp>
      <p:sp>
        <p:nvSpPr>
          <p:cNvPr id="3" name="Subtitle 2"/>
          <p:cNvSpPr>
            <a:spLocks noGrp="1"/>
          </p:cNvSpPr>
          <p:nvPr>
            <p:ph type="subTitle" idx="1"/>
          </p:nvPr>
        </p:nvSpPr>
        <p:spPr/>
        <p:txBody>
          <a:bodyPr/>
          <a:lstStyle/>
          <a:p>
            <a:r>
              <a:rPr lang="en-US" dirty="0"/>
              <a:t>A Database on the Lives of the </a:t>
            </a:r>
          </a:p>
          <a:p>
            <a:r>
              <a:rPr lang="en-US" dirty="0"/>
              <a:t>Lewis Brothers</a:t>
            </a:r>
          </a:p>
        </p:txBody>
      </p:sp>
    </p:spTree>
    <p:extLst>
      <p:ext uri="{BB962C8B-B14F-4D97-AF65-F5344CB8AC3E}">
        <p14:creationId xmlns:p14="http://schemas.microsoft.com/office/powerpoint/2010/main" val="259731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2785-2141-B261-A54E-94622653B133}"/>
              </a:ext>
            </a:extLst>
          </p:cNvPr>
          <p:cNvSpPr>
            <a:spLocks noGrp="1"/>
          </p:cNvSpPr>
          <p:nvPr>
            <p:ph type="title"/>
          </p:nvPr>
        </p:nvSpPr>
        <p:spPr/>
        <p:txBody>
          <a:bodyPr/>
          <a:lstStyle/>
          <a:p>
            <a:r>
              <a:rPr lang="en-US" dirty="0"/>
              <a:t>Billy Graham</a:t>
            </a:r>
          </a:p>
        </p:txBody>
      </p:sp>
      <p:sp>
        <p:nvSpPr>
          <p:cNvPr id="5" name="Content Placeholder 4">
            <a:extLst>
              <a:ext uri="{FF2B5EF4-FFF2-40B4-BE49-F238E27FC236}">
                <a16:creationId xmlns:a16="http://schemas.microsoft.com/office/drawing/2014/main" id="{0D695FA7-6CE7-C121-C27B-2305B7A0A7C1}"/>
              </a:ext>
            </a:extLst>
          </p:cNvPr>
          <p:cNvSpPr>
            <a:spLocks noGrp="1"/>
          </p:cNvSpPr>
          <p:nvPr>
            <p:ph idx="1"/>
          </p:nvPr>
        </p:nvSpPr>
        <p:spPr/>
        <p:txBody>
          <a:bodyPr/>
          <a:lstStyle/>
          <a:p>
            <a:r>
              <a:rPr lang="en-US" dirty="0"/>
              <a:t>Norbert Feinendegen enabled me to document the date, time, and place when Lewis met Billy Graham.</a:t>
            </a:r>
          </a:p>
        </p:txBody>
      </p:sp>
    </p:spTree>
    <p:extLst>
      <p:ext uri="{BB962C8B-B14F-4D97-AF65-F5344CB8AC3E}">
        <p14:creationId xmlns:p14="http://schemas.microsoft.com/office/powerpoint/2010/main" val="31992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Beginnings</a:t>
            </a:r>
          </a:p>
        </p:txBody>
      </p:sp>
      <p:sp>
        <p:nvSpPr>
          <p:cNvPr id="3" name="Content Placeholder 2"/>
          <p:cNvSpPr>
            <a:spLocks noGrp="1"/>
          </p:cNvSpPr>
          <p:nvPr>
            <p:ph sz="quarter" idx="13"/>
          </p:nvPr>
        </p:nvSpPr>
        <p:spPr/>
        <p:txBody>
          <a:bodyPr>
            <a:normAutofit fontScale="85000" lnSpcReduction="20000"/>
          </a:bodyPr>
          <a:lstStyle/>
          <a:p>
            <a:r>
              <a:rPr lang="en-US" dirty="0"/>
              <a:t>An idea while at the Wade Center in 2004</a:t>
            </a:r>
          </a:p>
          <a:p>
            <a:r>
              <a:rPr lang="en-US" dirty="0"/>
              <a:t>I was reading Peter </a:t>
            </a:r>
            <a:r>
              <a:rPr lang="en-US" dirty="0" err="1"/>
              <a:t>Schakel’s</a:t>
            </a:r>
            <a:r>
              <a:rPr lang="en-US" dirty="0"/>
              <a:t> book, </a:t>
            </a:r>
            <a:r>
              <a:rPr lang="en-US" i="1" dirty="0"/>
              <a:t>Imagination and the Arts in C. S. Lewis: Journeying to Narnia and Other Worlds</a:t>
            </a:r>
            <a:r>
              <a:rPr lang="en-US" dirty="0"/>
              <a:t>.</a:t>
            </a:r>
          </a:p>
          <a:p>
            <a:r>
              <a:rPr lang="en-US" dirty="0"/>
              <a:t>Hope College, Hope, Michigan</a:t>
            </a:r>
          </a:p>
          <a:p>
            <a:r>
              <a:rPr lang="en-US" dirty="0"/>
              <a:t>In walked Peter </a:t>
            </a:r>
            <a:r>
              <a:rPr lang="en-US" dirty="0" err="1"/>
              <a:t>Schakel</a:t>
            </a:r>
            <a:r>
              <a:rPr lang="en-US" dirty="0"/>
              <a:t>!</a:t>
            </a:r>
          </a:p>
          <a:p>
            <a:r>
              <a:rPr lang="en-US" dirty="0"/>
              <a:t>We had never met, nor have we met since.</a:t>
            </a:r>
          </a:p>
        </p:txBody>
      </p:sp>
      <p:sp>
        <p:nvSpPr>
          <p:cNvPr id="4" name="Content Placeholder 3"/>
          <p:cNvSpPr>
            <a:spLocks noGrp="1"/>
          </p:cNvSpPr>
          <p:nvPr>
            <p:ph sz="quarter" idx="14"/>
          </p:nvPr>
        </p:nvSpPr>
        <p:spPr/>
        <p:txBody>
          <a:bodyPr/>
          <a:lstStyle/>
          <a:p>
            <a:endParaRPr lang="en-US"/>
          </a:p>
        </p:txBody>
      </p:sp>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35916"/>
            <a:ext cx="3200400" cy="412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altLang="en-US"/>
          </a:p>
        </p:txBody>
      </p:sp>
      <p:sp>
        <p:nvSpPr>
          <p:cNvPr id="5123" name="Rectangle 3"/>
          <p:cNvSpPr>
            <a:spLocks noGrp="1" noChangeArrowheads="1"/>
          </p:cNvSpPr>
          <p:nvPr>
            <p:ph type="body" idx="1"/>
          </p:nvPr>
        </p:nvSpPr>
        <p:spPr/>
        <p:txBody>
          <a:bodyPr/>
          <a:lstStyle/>
          <a:p>
            <a:pPr eaLnBrk="1" hangingPunct="1"/>
            <a:endParaRPr lang="en-US" altLang="en-US"/>
          </a:p>
        </p:txBody>
      </p:sp>
      <p:pic>
        <p:nvPicPr>
          <p:cNvPr id="5124" name="Picture 4" descr="000_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17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idx="1"/>
          </p:nvPr>
        </p:nvSpPr>
        <p:spPr/>
        <p:txBody>
          <a:bodyPr>
            <a:normAutofit fontScale="85000" lnSpcReduction="20000"/>
          </a:bodyPr>
          <a:lstStyle/>
          <a:p>
            <a:r>
              <a:rPr lang="en-US" dirty="0"/>
              <a:t>The “go-to” place for historical information …</a:t>
            </a:r>
          </a:p>
          <a:p>
            <a:r>
              <a:rPr lang="en-US" dirty="0"/>
              <a:t>A nineteen-year project thus far—an estimated 2,500 hours of work</a:t>
            </a:r>
          </a:p>
          <a:p>
            <a:r>
              <a:rPr lang="en-US" dirty="0"/>
              <a:t>Everything you might want to know about what happened in the life of C. S. Lewis and his brother Warren (and a lot you don’t care to know, but someone else might)</a:t>
            </a:r>
          </a:p>
          <a:p>
            <a:r>
              <a:rPr lang="en-US" dirty="0"/>
              <a:t>Currently a searchable and downloadable Word document at 1,356 pages, single-spaced</a:t>
            </a:r>
          </a:p>
          <a:p>
            <a:r>
              <a:rPr lang="en-US" dirty="0"/>
              <a:t>More than 743,000 words</a:t>
            </a:r>
          </a:p>
          <a:p>
            <a:r>
              <a:rPr lang="en-US"/>
              <a:t>Nearly 5,000 footnotes</a:t>
            </a:r>
            <a:endParaRPr lang="en-US" dirty="0"/>
          </a:p>
          <a:p>
            <a:r>
              <a:rPr lang="en-US" dirty="0"/>
              <a:t>213 resources (bibliography)</a:t>
            </a:r>
          </a:p>
        </p:txBody>
      </p:sp>
    </p:spTree>
    <p:extLst>
      <p:ext uri="{BB962C8B-B14F-4D97-AF65-F5344CB8AC3E}">
        <p14:creationId xmlns:p14="http://schemas.microsoft.com/office/powerpoint/2010/main" val="7654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4C79-B439-7C15-B413-7266538F9AB5}"/>
              </a:ext>
            </a:extLst>
          </p:cNvPr>
          <p:cNvSpPr>
            <a:spLocks noGrp="1"/>
          </p:cNvSpPr>
          <p:nvPr>
            <p:ph type="title"/>
          </p:nvPr>
        </p:nvSpPr>
        <p:spPr/>
        <p:txBody>
          <a:bodyPr/>
          <a:lstStyle/>
          <a:p>
            <a:r>
              <a:rPr lang="en-US" dirty="0"/>
              <a:t>In by Inch</a:t>
            </a:r>
          </a:p>
        </p:txBody>
      </p:sp>
      <p:sp>
        <p:nvSpPr>
          <p:cNvPr id="3" name="Content Placeholder 2">
            <a:extLst>
              <a:ext uri="{FF2B5EF4-FFF2-40B4-BE49-F238E27FC236}">
                <a16:creationId xmlns:a16="http://schemas.microsoft.com/office/drawing/2014/main" id="{89448457-EA2C-6ABC-5B63-C496DA733556}"/>
              </a:ext>
            </a:extLst>
          </p:cNvPr>
          <p:cNvSpPr>
            <a:spLocks noGrp="1"/>
          </p:cNvSpPr>
          <p:nvPr>
            <p:ph idx="1"/>
          </p:nvPr>
        </p:nvSpPr>
        <p:spPr/>
        <p:txBody>
          <a:bodyPr/>
          <a:lstStyle/>
          <a:p>
            <a:r>
              <a:rPr lang="en-US" dirty="0"/>
              <a:t>Robert Schuller once said, “Inch by </a:t>
            </a:r>
            <a:r>
              <a:rPr lang="en-US"/>
              <a:t>inch anything’s </a:t>
            </a:r>
            <a:r>
              <a:rPr lang="en-US" dirty="0"/>
              <a:t>a cinch.”</a:t>
            </a:r>
          </a:p>
          <a:p>
            <a:r>
              <a:rPr lang="en-US" dirty="0"/>
              <a:t>An old Chinese proverb from the </a:t>
            </a:r>
            <a:r>
              <a:rPr lang="en-US" b="0" i="1" dirty="0">
                <a:solidFill>
                  <a:srgbClr val="333333"/>
                </a:solidFill>
                <a:effectLst/>
                <a:latin typeface="Arial" panose="020B0604020202020204" pitchFamily="34" charset="0"/>
              </a:rPr>
              <a:t>Tao </a:t>
            </a:r>
            <a:r>
              <a:rPr lang="en-US" b="0" i="1" dirty="0" err="1">
                <a:solidFill>
                  <a:srgbClr val="333333"/>
                </a:solidFill>
                <a:effectLst/>
                <a:latin typeface="Arial" panose="020B0604020202020204" pitchFamily="34" charset="0"/>
              </a:rPr>
              <a:t>Te</a:t>
            </a:r>
            <a:r>
              <a:rPr lang="en-US" b="0" i="1" dirty="0">
                <a:solidFill>
                  <a:srgbClr val="333333"/>
                </a:solidFill>
                <a:effectLst/>
                <a:latin typeface="Arial" panose="020B0604020202020204" pitchFamily="34" charset="0"/>
              </a:rPr>
              <a:t> Ching</a:t>
            </a:r>
            <a:r>
              <a:rPr lang="en-US" dirty="0"/>
              <a:t> around 400 B.C. says, “A journey of a thousand miles begins with a single step.”</a:t>
            </a:r>
          </a:p>
          <a:p>
            <a:r>
              <a:rPr lang="en-US" dirty="0"/>
              <a:t>Or think of Aesop’s story (ca. 600 B.C.) of the tortoise and the hare.</a:t>
            </a:r>
          </a:p>
          <a:p>
            <a:r>
              <a:rPr lang="en-US" dirty="0"/>
              <a:t>I once heard that anyone could learn to play the guitar by practicing 15 minutes a day.</a:t>
            </a:r>
          </a:p>
        </p:txBody>
      </p:sp>
    </p:spTree>
    <p:extLst>
      <p:ext uri="{BB962C8B-B14F-4D97-AF65-F5344CB8AC3E}">
        <p14:creationId xmlns:p14="http://schemas.microsoft.com/office/powerpoint/2010/main" val="226643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fontScale="85000" lnSpcReduction="20000"/>
          </a:bodyPr>
          <a:lstStyle/>
          <a:p>
            <a:r>
              <a:rPr lang="en-US" dirty="0"/>
              <a:t>Chronological by day, month, and year</a:t>
            </a:r>
          </a:p>
          <a:p>
            <a:r>
              <a:rPr lang="en-US" dirty="0"/>
              <a:t>Lists the number of entries for each month and each year</a:t>
            </a:r>
          </a:p>
          <a:p>
            <a:r>
              <a:rPr lang="en-US" dirty="0"/>
              <a:t>Lists the geographical location of each brother at the start of each month</a:t>
            </a:r>
          </a:p>
          <a:p>
            <a:r>
              <a:rPr lang="en-US" dirty="0"/>
              <a:t>Places important events in bold type</a:t>
            </a:r>
          </a:p>
          <a:p>
            <a:r>
              <a:rPr lang="en-US" dirty="0"/>
              <a:t>Underlines the name of </a:t>
            </a:r>
            <a:r>
              <a:rPr lang="en-US" u="sng" dirty="0"/>
              <a:t>Jack</a:t>
            </a:r>
            <a:r>
              <a:rPr lang="en-US" dirty="0"/>
              <a:t> and </a:t>
            </a:r>
            <a:r>
              <a:rPr lang="en-US" u="sng" dirty="0"/>
              <a:t>Warren</a:t>
            </a:r>
            <a:r>
              <a:rPr lang="en-US" dirty="0"/>
              <a:t> the first time they are used on each date</a:t>
            </a:r>
          </a:p>
          <a:p>
            <a:r>
              <a:rPr lang="en-US" dirty="0"/>
              <a:t>Includes some brief biographical information about many names</a:t>
            </a:r>
          </a:p>
          <a:p>
            <a:r>
              <a:rPr lang="en-US" dirty="0"/>
              <a:t>Includes the year of publication of many books that Jack read</a:t>
            </a:r>
          </a:p>
        </p:txBody>
      </p:sp>
    </p:spTree>
    <p:extLst>
      <p:ext uri="{BB962C8B-B14F-4D97-AF65-F5344CB8AC3E}">
        <p14:creationId xmlns:p14="http://schemas.microsoft.com/office/powerpoint/2010/main" val="36600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7490-C24B-6D19-05DD-059021BF9AE3}"/>
              </a:ext>
            </a:extLst>
          </p:cNvPr>
          <p:cNvSpPr>
            <a:spLocks noGrp="1"/>
          </p:cNvSpPr>
          <p:nvPr>
            <p:ph type="title"/>
          </p:nvPr>
        </p:nvSpPr>
        <p:spPr/>
        <p:txBody>
          <a:bodyPr/>
          <a:lstStyle/>
          <a:p>
            <a:r>
              <a:rPr lang="en-US" dirty="0"/>
              <a:t>My Opening Paragraph</a:t>
            </a:r>
          </a:p>
        </p:txBody>
      </p:sp>
      <p:sp>
        <p:nvSpPr>
          <p:cNvPr id="3" name="Content Placeholder 2">
            <a:extLst>
              <a:ext uri="{FF2B5EF4-FFF2-40B4-BE49-F238E27FC236}">
                <a16:creationId xmlns:a16="http://schemas.microsoft.com/office/drawing/2014/main" id="{DC13D501-7073-4ACD-6C4A-7480E14C3F6D}"/>
              </a:ext>
            </a:extLst>
          </p:cNvPr>
          <p:cNvSpPr>
            <a:spLocks noGrp="1"/>
          </p:cNvSpPr>
          <p:nvPr>
            <p:ph idx="1"/>
          </p:nvPr>
        </p:nvSpPr>
        <p:spPr/>
        <p:txBody>
          <a:bodyPr>
            <a:normAutofit/>
          </a:bodyPr>
          <a:lstStyle/>
          <a:p>
            <a:r>
              <a:rPr lang="en-US" dirty="0">
                <a:effectLst/>
                <a:latin typeface="Times New Roman" panose="02020603050405020304" pitchFamily="18" charset="0"/>
                <a:ea typeface="Calibri" panose="020F0502020204030204" pitchFamily="34" charset="0"/>
              </a:rPr>
              <a:t>	This chronology, begun in 2004, is the world’s best source of information on the lives of C. S. Lewis and Warren Lewis. Every year in Lewis’s life appears in the following searchable format: “The Year 1943.” Every month appears in this format: “January 1941.” Each letter of Lewis starts with the phrase “Jack writes to” followed by the full name of the recipient.</a:t>
            </a:r>
          </a:p>
        </p:txBody>
      </p:sp>
    </p:spTree>
    <p:extLst>
      <p:ext uri="{BB962C8B-B14F-4D97-AF65-F5344CB8AC3E}">
        <p14:creationId xmlns:p14="http://schemas.microsoft.com/office/powerpoint/2010/main" val="311996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7490-C24B-6D19-05DD-059021BF9AE3}"/>
              </a:ext>
            </a:extLst>
          </p:cNvPr>
          <p:cNvSpPr>
            <a:spLocks noGrp="1"/>
          </p:cNvSpPr>
          <p:nvPr>
            <p:ph type="title"/>
          </p:nvPr>
        </p:nvSpPr>
        <p:spPr/>
        <p:txBody>
          <a:bodyPr/>
          <a:lstStyle/>
          <a:p>
            <a:r>
              <a:rPr lang="en-US" dirty="0"/>
              <a:t>My Opening Paragraph</a:t>
            </a:r>
          </a:p>
        </p:txBody>
      </p:sp>
      <p:sp>
        <p:nvSpPr>
          <p:cNvPr id="3" name="Content Placeholder 2">
            <a:extLst>
              <a:ext uri="{FF2B5EF4-FFF2-40B4-BE49-F238E27FC236}">
                <a16:creationId xmlns:a16="http://schemas.microsoft.com/office/drawing/2014/main" id="{DC13D501-7073-4ACD-6C4A-7480E14C3F6D}"/>
              </a:ext>
            </a:extLst>
          </p:cNvPr>
          <p:cNvSpPr>
            <a:spLocks noGrp="1"/>
          </p:cNvSpPr>
          <p:nvPr>
            <p:ph idx="1"/>
          </p:nvPr>
        </p:nvSpPr>
        <p:spPr/>
        <p:txBody>
          <a:bodyPr>
            <a:normAutofit/>
          </a:bodyPr>
          <a:lstStyle/>
          <a:p>
            <a:r>
              <a:rPr lang="en-US" dirty="0">
                <a:effectLst/>
                <a:latin typeface="Times New Roman" panose="02020603050405020304" pitchFamily="18" charset="0"/>
                <a:ea typeface="Calibri" panose="020F0502020204030204" pitchFamily="34" charset="0"/>
              </a:rPr>
              <a:t>After each year I have put a number in parentheses, which indicates the number of entries for that year. I also list the geographical location of the two brothers at the start of any given month, so that the reader can easily tell where they are on the morning of the first day of each month. The location is not always certain.</a:t>
            </a:r>
          </a:p>
        </p:txBody>
      </p:sp>
    </p:spTree>
    <p:extLst>
      <p:ext uri="{BB962C8B-B14F-4D97-AF65-F5344CB8AC3E}">
        <p14:creationId xmlns:p14="http://schemas.microsoft.com/office/powerpoint/2010/main" val="368588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979E-A20E-44BC-8714-E17CECF9C5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3F008F-2D19-4D1C-AE92-95CEE57C01C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3F22FE3-4A67-4E2C-A988-49133E1B4B3F}"/>
              </a:ext>
            </a:extLst>
          </p:cNvPr>
          <p:cNvPicPr>
            <a:picLocks noChangeAspect="1"/>
          </p:cNvPicPr>
          <p:nvPr/>
        </p:nvPicPr>
        <p:blipFill>
          <a:blip r:embed="rId3"/>
          <a:stretch>
            <a:fillRect/>
          </a:stretch>
        </p:blipFill>
        <p:spPr>
          <a:xfrm>
            <a:off x="0" y="1153438"/>
            <a:ext cx="9144000" cy="4551123"/>
          </a:xfrm>
          <a:prstGeom prst="rect">
            <a:avLst/>
          </a:prstGeom>
        </p:spPr>
      </p:pic>
      <p:sp>
        <p:nvSpPr>
          <p:cNvPr id="5" name="Arrow: Down 4">
            <a:extLst>
              <a:ext uri="{FF2B5EF4-FFF2-40B4-BE49-F238E27FC236}">
                <a16:creationId xmlns:a16="http://schemas.microsoft.com/office/drawing/2014/main" id="{B5E0DAA3-9039-6B97-4ADE-C45E48B3EB5A}"/>
              </a:ext>
            </a:extLst>
          </p:cNvPr>
          <p:cNvSpPr/>
          <p:nvPr/>
        </p:nvSpPr>
        <p:spPr>
          <a:xfrm>
            <a:off x="2362200" y="2355923"/>
            <a:ext cx="1828800" cy="27494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D41595A-10FE-21A4-6405-1F08D04667A2}"/>
              </a:ext>
            </a:extLst>
          </p:cNvPr>
          <p:cNvSpPr txBox="1"/>
          <p:nvPr/>
        </p:nvSpPr>
        <p:spPr>
          <a:xfrm>
            <a:off x="2819400" y="4114800"/>
            <a:ext cx="838200" cy="369332"/>
          </a:xfrm>
          <a:prstGeom prst="rect">
            <a:avLst/>
          </a:prstGeom>
          <a:noFill/>
        </p:spPr>
        <p:txBody>
          <a:bodyPr wrap="square" rtlCol="0">
            <a:spAutoFit/>
          </a:bodyPr>
          <a:lstStyle/>
          <a:p>
            <a:pPr algn="ctr"/>
            <a:r>
              <a:rPr lang="en-US" dirty="0"/>
              <a:t>1950</a:t>
            </a:r>
          </a:p>
        </p:txBody>
      </p:sp>
    </p:spTree>
    <p:extLst>
      <p:ext uri="{BB962C8B-B14F-4D97-AF65-F5344CB8AC3E}">
        <p14:creationId xmlns:p14="http://schemas.microsoft.com/office/powerpoint/2010/main" val="121276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E79C-F911-49AC-98D7-BAD14E0A2F16}"/>
              </a:ext>
            </a:extLst>
          </p:cNvPr>
          <p:cNvSpPr>
            <a:spLocks noGrp="1"/>
          </p:cNvSpPr>
          <p:nvPr>
            <p:ph type="title"/>
          </p:nvPr>
        </p:nvSpPr>
        <p:spPr/>
        <p:txBody>
          <a:bodyPr/>
          <a:lstStyle/>
          <a:p>
            <a:r>
              <a:rPr lang="en-US" dirty="0"/>
              <a:t>Historical Features</a:t>
            </a:r>
          </a:p>
        </p:txBody>
      </p:sp>
      <p:sp>
        <p:nvSpPr>
          <p:cNvPr id="3" name="Content Placeholder 2">
            <a:extLst>
              <a:ext uri="{FF2B5EF4-FFF2-40B4-BE49-F238E27FC236}">
                <a16:creationId xmlns:a16="http://schemas.microsoft.com/office/drawing/2014/main" id="{88D60E2D-0FDC-4E98-9B12-AD218273D6A8}"/>
              </a:ext>
            </a:extLst>
          </p:cNvPr>
          <p:cNvSpPr>
            <a:spLocks noGrp="1"/>
          </p:cNvSpPr>
          <p:nvPr>
            <p:ph idx="1"/>
          </p:nvPr>
        </p:nvSpPr>
        <p:spPr>
          <a:xfrm>
            <a:off x="1463040" y="1828800"/>
            <a:ext cx="6196405" cy="3894269"/>
          </a:xfrm>
        </p:spPr>
        <p:txBody>
          <a:bodyPr>
            <a:normAutofit fontScale="85000" lnSpcReduction="20000"/>
          </a:bodyPr>
          <a:lstStyle/>
          <a:p>
            <a:r>
              <a:rPr lang="en-US" dirty="0"/>
              <a:t>Contains dates and details of meetings with the Commission to Revise the Psalter</a:t>
            </a:r>
          </a:p>
          <a:p>
            <a:r>
              <a:rPr lang="en-US" dirty="0"/>
              <a:t>Contains details about the honorary doctorate he received </a:t>
            </a:r>
            <a:r>
              <a:rPr lang="en-US" i="1" dirty="0"/>
              <a:t>in absentia o</a:t>
            </a:r>
            <a:r>
              <a:rPr lang="en-US" dirty="0"/>
              <a:t>n October 6, 1962, from the University of Dijon, Dijon, France.</a:t>
            </a:r>
          </a:p>
          <a:p>
            <a:r>
              <a:rPr lang="en-US" dirty="0"/>
              <a:t>Information about serving for four-and-a-half years on the Council of Westcott House, Cambridge.</a:t>
            </a:r>
          </a:p>
          <a:p>
            <a:r>
              <a:rPr lang="en-US" dirty="0"/>
              <a:t>Contains the military record of Warren Lewis</a:t>
            </a:r>
          </a:p>
          <a:p>
            <a:r>
              <a:rPr lang="en-US" dirty="0"/>
              <a:t>Spotlight on my home page</a:t>
            </a:r>
          </a:p>
          <a:p>
            <a:r>
              <a:rPr lang="en-US" dirty="0"/>
              <a:t>The dates that C. S. Lewis signed contracts for </a:t>
            </a:r>
            <a:r>
              <a:rPr lang="en-US" i="1" dirty="0"/>
              <a:t>Dymer </a:t>
            </a:r>
            <a:r>
              <a:rPr lang="en-US" dirty="0"/>
              <a:t>and for </a:t>
            </a:r>
            <a:r>
              <a:rPr lang="en-US" i="1" dirty="0"/>
              <a:t>The Pilgrim’s Regress</a:t>
            </a:r>
          </a:p>
          <a:p>
            <a:r>
              <a:rPr lang="en-US" dirty="0"/>
              <a:t>Has information about the Skemp Memorial Lecture, “Addison,” at the University of Bristol on October 7, 1943.</a:t>
            </a:r>
          </a:p>
        </p:txBody>
      </p:sp>
    </p:spTree>
    <p:extLst>
      <p:ext uri="{BB962C8B-B14F-4D97-AF65-F5344CB8AC3E}">
        <p14:creationId xmlns:p14="http://schemas.microsoft.com/office/powerpoint/2010/main" val="282811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999D-3CE3-48BC-B431-620BA6021BD9}"/>
              </a:ext>
            </a:extLst>
          </p:cNvPr>
          <p:cNvSpPr>
            <a:spLocks noGrp="1"/>
          </p:cNvSpPr>
          <p:nvPr>
            <p:ph type="title"/>
          </p:nvPr>
        </p:nvSpPr>
        <p:spPr/>
        <p:txBody>
          <a:bodyPr/>
          <a:lstStyle/>
          <a:p>
            <a:r>
              <a:rPr lang="en-US" dirty="0"/>
              <a:t>Testimony</a:t>
            </a:r>
          </a:p>
        </p:txBody>
      </p:sp>
      <p:sp>
        <p:nvSpPr>
          <p:cNvPr id="3" name="Content Placeholder 2">
            <a:extLst>
              <a:ext uri="{FF2B5EF4-FFF2-40B4-BE49-F238E27FC236}">
                <a16:creationId xmlns:a16="http://schemas.microsoft.com/office/drawing/2014/main" id="{EF67702E-EE85-4047-95E1-94C8B8DC9335}"/>
              </a:ext>
            </a:extLst>
          </p:cNvPr>
          <p:cNvSpPr>
            <a:spLocks noGrp="1"/>
          </p:cNvSpPr>
          <p:nvPr>
            <p:ph idx="1"/>
          </p:nvPr>
        </p:nvSpPr>
        <p:spPr/>
        <p:txBody>
          <a:bodyPr>
            <a:normAutofit/>
          </a:bodyPr>
          <a:lstStyle/>
          <a:p>
            <a:r>
              <a:rPr lang="en-US" sz="2800" dirty="0"/>
              <a:t>Dr. Jerry Root, </a:t>
            </a:r>
            <a:r>
              <a:rPr lang="en-US" sz="2800"/>
              <a:t>Wheaton College:</a:t>
            </a:r>
            <a:endParaRPr lang="en-US" sz="2800" dirty="0"/>
          </a:p>
          <a:p>
            <a:r>
              <a:rPr lang="en-US" sz="2800" dirty="0"/>
              <a:t>“Chronologically Lewis is one of the best sources for fact checking dates and events in the life of C. S. Lewis. Joel Heck has provided the world of Lewis scholarship and enthusiasts a valuable resource.”</a:t>
            </a:r>
          </a:p>
        </p:txBody>
      </p:sp>
    </p:spTree>
    <p:extLst>
      <p:ext uri="{BB962C8B-B14F-4D97-AF65-F5344CB8AC3E}">
        <p14:creationId xmlns:p14="http://schemas.microsoft.com/office/powerpoint/2010/main" val="2914674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830B-35B7-4B31-BD9E-2E478A6424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9981CC-2929-4B92-90B8-A1A5ACA7F06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1E9E468-D76A-4A69-8EF3-D3255B4085D1}"/>
              </a:ext>
            </a:extLst>
          </p:cNvPr>
          <p:cNvPicPr>
            <a:picLocks noChangeAspect="1"/>
          </p:cNvPicPr>
          <p:nvPr/>
        </p:nvPicPr>
        <p:blipFill>
          <a:blip r:embed="rId3"/>
          <a:stretch>
            <a:fillRect/>
          </a:stretch>
        </p:blipFill>
        <p:spPr>
          <a:xfrm>
            <a:off x="0" y="1110629"/>
            <a:ext cx="9144000" cy="4636742"/>
          </a:xfrm>
          <a:prstGeom prst="rect">
            <a:avLst/>
          </a:prstGeom>
        </p:spPr>
      </p:pic>
      <p:sp>
        <p:nvSpPr>
          <p:cNvPr id="5" name="Arrow: Down 4">
            <a:extLst>
              <a:ext uri="{FF2B5EF4-FFF2-40B4-BE49-F238E27FC236}">
                <a16:creationId xmlns:a16="http://schemas.microsoft.com/office/drawing/2014/main" id="{4D62E2D0-52E6-13AB-513C-E4A1934F7F31}"/>
              </a:ext>
            </a:extLst>
          </p:cNvPr>
          <p:cNvSpPr/>
          <p:nvPr/>
        </p:nvSpPr>
        <p:spPr>
          <a:xfrm>
            <a:off x="1746354" y="2153033"/>
            <a:ext cx="1447800" cy="25519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94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A9385-B78D-9DCB-4A39-33A145CA6B46}"/>
              </a:ext>
            </a:extLst>
          </p:cNvPr>
          <p:cNvSpPr>
            <a:spLocks noGrp="1"/>
          </p:cNvSpPr>
          <p:nvPr>
            <p:ph type="title"/>
          </p:nvPr>
        </p:nvSpPr>
        <p:spPr/>
        <p:txBody>
          <a:bodyPr/>
          <a:lstStyle/>
          <a:p>
            <a:r>
              <a:rPr lang="en-US" dirty="0"/>
              <a:t>Another Gem</a:t>
            </a:r>
          </a:p>
        </p:txBody>
      </p:sp>
      <p:sp>
        <p:nvSpPr>
          <p:cNvPr id="3" name="Content Placeholder 2">
            <a:extLst>
              <a:ext uri="{FF2B5EF4-FFF2-40B4-BE49-F238E27FC236}">
                <a16:creationId xmlns:a16="http://schemas.microsoft.com/office/drawing/2014/main" id="{25760CFE-CBD3-BFD2-8B4C-D710435DEB60}"/>
              </a:ext>
            </a:extLst>
          </p:cNvPr>
          <p:cNvSpPr>
            <a:spLocks noGrp="1"/>
          </p:cNvSpPr>
          <p:nvPr>
            <p:ph idx="1"/>
          </p:nvPr>
        </p:nvSpPr>
        <p:spPr/>
        <p:txBody>
          <a:bodyPr>
            <a:normAutofit fontScale="92500" lnSpcReduction="20000"/>
          </a:bodyPr>
          <a:lstStyle/>
          <a:p>
            <a:pPr>
              <a:spcBef>
                <a:spcPts val="1200"/>
              </a:spcBef>
            </a:pPr>
            <a:r>
              <a:rPr lang="en-US" dirty="0"/>
              <a:t>Did you know that on August 25, 1925, Lewis and Mrs. Moore’s daughter Maureen interviewed two black pigs?</a:t>
            </a:r>
          </a:p>
          <a:p>
            <a:pPr>
              <a:spcBef>
                <a:spcPts val="1200"/>
              </a:spcBef>
            </a:pPr>
            <a:r>
              <a:rPr lang="en-US" dirty="0"/>
              <a:t>“After tea Maureen and I had an interview with the two black pigs who were asleep in the field. They hardly looked like animals: more like big leather bottles with curiously shaped stoppers. They lie on their sides and grunt to each other alternately as fast as the ticking of a grandfather clock. Each grunt shakes the whole body. I tickled one with my foot and it made to roll over on its back like a cat. They are perfectly clean.”</a:t>
            </a:r>
          </a:p>
        </p:txBody>
      </p:sp>
    </p:spTree>
    <p:extLst>
      <p:ext uri="{BB962C8B-B14F-4D97-AF65-F5344CB8AC3E}">
        <p14:creationId xmlns:p14="http://schemas.microsoft.com/office/powerpoint/2010/main" val="261019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94F19-B2B4-BDD4-CC07-C707BDE1D1D4}"/>
              </a:ext>
            </a:extLst>
          </p:cNvPr>
          <p:cNvSpPr>
            <a:spLocks noGrp="1"/>
          </p:cNvSpPr>
          <p:nvPr>
            <p:ph type="title"/>
          </p:nvPr>
        </p:nvSpPr>
        <p:spPr/>
        <p:txBody>
          <a:bodyPr/>
          <a:lstStyle/>
          <a:p>
            <a:r>
              <a:rPr lang="en-US" dirty="0"/>
              <a:t>T. D. Weldon</a:t>
            </a:r>
          </a:p>
        </p:txBody>
      </p:sp>
      <p:pic>
        <p:nvPicPr>
          <p:cNvPr id="4" name="Online Image Placeholder 5" descr="A person in a suit and tie&#10;&#10;Description automatically generated">
            <a:extLst>
              <a:ext uri="{FF2B5EF4-FFF2-40B4-BE49-F238E27FC236}">
                <a16:creationId xmlns:a16="http://schemas.microsoft.com/office/drawing/2014/main" id="{0426447A-ED30-5569-58AE-83C783AC8E3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8023" y="2158827"/>
            <a:ext cx="2427316" cy="3524596"/>
          </a:xfrm>
        </p:spPr>
      </p:pic>
    </p:spTree>
    <p:extLst>
      <p:ext uri="{BB962C8B-B14F-4D97-AF65-F5344CB8AC3E}">
        <p14:creationId xmlns:p14="http://schemas.microsoft.com/office/powerpoint/2010/main" val="95296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EF2B54-BF69-5043-4468-8E32B255B625}"/>
              </a:ext>
            </a:extLst>
          </p:cNvPr>
          <p:cNvSpPr>
            <a:spLocks noGrp="1"/>
          </p:cNvSpPr>
          <p:nvPr>
            <p:ph type="title"/>
          </p:nvPr>
        </p:nvSpPr>
        <p:spPr>
          <a:xfrm rot="-60000">
            <a:off x="1108976" y="2020042"/>
            <a:ext cx="3064827" cy="1503037"/>
          </a:xfrm>
        </p:spPr>
        <p:txBody>
          <a:bodyPr>
            <a:normAutofit/>
          </a:bodyPr>
          <a:lstStyle/>
          <a:p>
            <a:r>
              <a:rPr lang="en-US" sz="3600" dirty="0"/>
              <a:t>Albert Lewis</a:t>
            </a:r>
          </a:p>
        </p:txBody>
      </p:sp>
      <p:pic>
        <p:nvPicPr>
          <p:cNvPr id="4" name="Online Image Placeholder 4">
            <a:extLst>
              <a:ext uri="{FF2B5EF4-FFF2-40B4-BE49-F238E27FC236}">
                <a16:creationId xmlns:a16="http://schemas.microsoft.com/office/drawing/2014/main" id="{6B189B98-051A-0246-8D24-D3FA1C25CF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90" r="2805" b="2"/>
          <a:stretch/>
        </p:blipFill>
        <p:spPr bwMode="auto">
          <a:xfrm rot="60000">
            <a:off x="4854291" y="1150993"/>
            <a:ext cx="3020792" cy="4625489"/>
          </a:xfrm>
          <a:prstGeom prst="rect">
            <a:avLst/>
          </a:prstGeom>
          <a:noFill/>
        </p:spPr>
      </p:pic>
      <p:sp>
        <p:nvSpPr>
          <p:cNvPr id="11" name="Text Placeholder 3">
            <a:extLst>
              <a:ext uri="{FF2B5EF4-FFF2-40B4-BE49-F238E27FC236}">
                <a16:creationId xmlns:a16="http://schemas.microsoft.com/office/drawing/2014/main" id="{14E315D7-8683-5ECB-6FDB-31D749E7F44F}"/>
              </a:ext>
            </a:extLst>
          </p:cNvPr>
          <p:cNvSpPr>
            <a:spLocks noGrp="1"/>
          </p:cNvSpPr>
          <p:nvPr>
            <p:ph type="body" sz="half" idx="2"/>
          </p:nvPr>
        </p:nvSpPr>
        <p:spPr>
          <a:xfrm rot="-60000">
            <a:off x="1148125" y="3623748"/>
            <a:ext cx="3048891" cy="2100400"/>
          </a:xfrm>
        </p:spPr>
        <p:txBody>
          <a:bodyPr/>
          <a:lstStyle/>
          <a:p>
            <a:endParaRPr lang="en-US"/>
          </a:p>
        </p:txBody>
      </p:sp>
    </p:spTree>
    <p:extLst>
      <p:ext uri="{BB962C8B-B14F-4D97-AF65-F5344CB8AC3E}">
        <p14:creationId xmlns:p14="http://schemas.microsoft.com/office/powerpoint/2010/main" val="4202181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282F9B-7568-EE55-F894-F5F39149DE80}"/>
              </a:ext>
            </a:extLst>
          </p:cNvPr>
          <p:cNvSpPr>
            <a:spLocks noGrp="1"/>
          </p:cNvSpPr>
          <p:nvPr>
            <p:ph type="title"/>
          </p:nvPr>
        </p:nvSpPr>
        <p:spPr/>
        <p:txBody>
          <a:bodyPr/>
          <a:lstStyle/>
          <a:p>
            <a:r>
              <a:rPr lang="en-US" dirty="0"/>
              <a:t>Seldom Seen Images</a:t>
            </a:r>
          </a:p>
        </p:txBody>
      </p:sp>
      <p:sp>
        <p:nvSpPr>
          <p:cNvPr id="10" name="Text Placeholder 9">
            <a:extLst>
              <a:ext uri="{FF2B5EF4-FFF2-40B4-BE49-F238E27FC236}">
                <a16:creationId xmlns:a16="http://schemas.microsoft.com/office/drawing/2014/main" id="{DE05CF1A-7518-9453-B190-723179DC4142}"/>
              </a:ext>
            </a:extLst>
          </p:cNvPr>
          <p:cNvSpPr>
            <a:spLocks noGrp="1"/>
          </p:cNvSpPr>
          <p:nvPr>
            <p:ph type="body" idx="1"/>
          </p:nvPr>
        </p:nvSpPr>
        <p:spPr/>
        <p:txBody>
          <a:bodyPr/>
          <a:lstStyle/>
          <a:p>
            <a:r>
              <a:rPr lang="en-US" dirty="0"/>
              <a:t>George Sayer</a:t>
            </a:r>
          </a:p>
        </p:txBody>
      </p:sp>
      <p:sp>
        <p:nvSpPr>
          <p:cNvPr id="11" name="Text Placeholder 10">
            <a:extLst>
              <a:ext uri="{FF2B5EF4-FFF2-40B4-BE49-F238E27FC236}">
                <a16:creationId xmlns:a16="http://schemas.microsoft.com/office/drawing/2014/main" id="{EA6C12AB-4131-AAB8-F2CD-2D4E89DF3919}"/>
              </a:ext>
            </a:extLst>
          </p:cNvPr>
          <p:cNvSpPr>
            <a:spLocks noGrp="1"/>
          </p:cNvSpPr>
          <p:nvPr>
            <p:ph type="body" sz="quarter" idx="3"/>
          </p:nvPr>
        </p:nvSpPr>
        <p:spPr/>
        <p:txBody>
          <a:bodyPr/>
          <a:lstStyle/>
          <a:p>
            <a:r>
              <a:rPr lang="en-US" dirty="0"/>
              <a:t>Janie Moore</a:t>
            </a:r>
          </a:p>
        </p:txBody>
      </p:sp>
      <p:pic>
        <p:nvPicPr>
          <p:cNvPr id="8" name="Picture 2" descr="The First Meeting of the Inklings, with George Sayer | A Pilgrim in Narnia">
            <a:extLst>
              <a:ext uri="{FF2B5EF4-FFF2-40B4-BE49-F238E27FC236}">
                <a16:creationId xmlns:a16="http://schemas.microsoft.com/office/drawing/2014/main" id="{4165207A-B780-F9FE-FE18-235E7464913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2240505" y="2944813"/>
            <a:ext cx="1343527" cy="27797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9C3F997A-49AF-BB31-EA18-34009E41F10F}"/>
              </a:ext>
            </a:extLst>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633809" y="3018720"/>
            <a:ext cx="3227388" cy="254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6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095023" y="817582"/>
            <a:ext cx="6965245" cy="1202485"/>
          </a:xfrm>
        </p:spPr>
        <p:txBody>
          <a:bodyPr anchor="ctr">
            <a:normAutofit/>
          </a:bodyPr>
          <a:lstStyle/>
          <a:p>
            <a:r>
              <a:rPr lang="en-US" sz="4100"/>
              <a:t>Warren’s A. J. S. Combination</a:t>
            </a:r>
          </a:p>
        </p:txBody>
      </p:sp>
      <p:pic>
        <p:nvPicPr>
          <p:cNvPr id="1026" name="Picture 2" descr="Image result for 1930 A. J. S. combination with sideca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51609" y="2119257"/>
            <a:ext cx="5419266" cy="3603812"/>
          </a:xfrm>
          <a:prstGeom prst="rect">
            <a:avLst/>
          </a:prstGeom>
          <a:solidFill>
            <a:srgbClr val="FFFFFF"/>
          </a:solidFill>
        </p:spPr>
      </p:pic>
      <p:sp>
        <p:nvSpPr>
          <p:cNvPr id="2" name="TextBox 1">
            <a:extLst>
              <a:ext uri="{FF2B5EF4-FFF2-40B4-BE49-F238E27FC236}">
                <a16:creationId xmlns:a16="http://schemas.microsoft.com/office/drawing/2014/main" id="{67935560-83FE-6148-53B8-84765CDB1B05}"/>
              </a:ext>
            </a:extLst>
          </p:cNvPr>
          <p:cNvSpPr txBox="1"/>
          <p:nvPr/>
        </p:nvSpPr>
        <p:spPr>
          <a:xfrm>
            <a:off x="723900" y="5702287"/>
            <a:ext cx="7696200" cy="646331"/>
          </a:xfrm>
          <a:prstGeom prst="rect">
            <a:avLst/>
          </a:prstGeom>
          <a:noFill/>
        </p:spPr>
        <p:txBody>
          <a:bodyPr wrap="square" rtlCol="0">
            <a:spAutoFit/>
          </a:bodyPr>
          <a:lstStyle/>
          <a:p>
            <a:pPr algn="ctr"/>
            <a:r>
              <a:rPr lang="en-US" dirty="0"/>
              <a:t>Purchased from Longman’s in Salisbury while Warren was stationed with the RASC in Bulford, </a:t>
            </a:r>
            <a:r>
              <a:rPr lang="en-US" baseline="0" dirty="0"/>
              <a:t>eight miles northeast of Salisbury.</a:t>
            </a:r>
            <a:endParaRPr lang="en-US" dirty="0"/>
          </a:p>
        </p:txBody>
      </p:sp>
    </p:spTree>
    <p:extLst>
      <p:ext uri="{BB962C8B-B14F-4D97-AF65-F5344CB8AC3E}">
        <p14:creationId xmlns:p14="http://schemas.microsoft.com/office/powerpoint/2010/main" val="56864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C131-2840-43F4-5247-6102C85C73E5}"/>
              </a:ext>
            </a:extLst>
          </p:cNvPr>
          <p:cNvSpPr>
            <a:spLocks noGrp="1"/>
          </p:cNvSpPr>
          <p:nvPr>
            <p:ph type="title"/>
          </p:nvPr>
        </p:nvSpPr>
        <p:spPr/>
        <p:txBody>
          <a:bodyPr/>
          <a:lstStyle/>
          <a:p>
            <a:endParaRPr lang="en-US"/>
          </a:p>
        </p:txBody>
      </p:sp>
      <p:pic>
        <p:nvPicPr>
          <p:cNvPr id="5" name="Content Placeholder 4" descr="A motorcycle on display in a room&#10;&#10;Description automatically generated">
            <a:extLst>
              <a:ext uri="{FF2B5EF4-FFF2-40B4-BE49-F238E27FC236}">
                <a16:creationId xmlns:a16="http://schemas.microsoft.com/office/drawing/2014/main" id="{885F1E3C-E1A9-B377-14FE-4619309CB0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99" y="-9524"/>
            <a:ext cx="9156699" cy="6867524"/>
          </a:xfrm>
        </p:spPr>
      </p:pic>
    </p:spTree>
    <p:extLst>
      <p:ext uri="{BB962C8B-B14F-4D97-AF65-F5344CB8AC3E}">
        <p14:creationId xmlns:p14="http://schemas.microsoft.com/office/powerpoint/2010/main" val="2807582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12DE-D4CF-E8D9-A0BE-722A9F8FA2DF}"/>
              </a:ext>
            </a:extLst>
          </p:cNvPr>
          <p:cNvSpPr>
            <a:spLocks noGrp="1"/>
          </p:cNvSpPr>
          <p:nvPr>
            <p:ph type="title"/>
          </p:nvPr>
        </p:nvSpPr>
        <p:spPr/>
        <p:txBody>
          <a:bodyPr/>
          <a:lstStyle/>
          <a:p>
            <a:endParaRPr lang="en-US"/>
          </a:p>
        </p:txBody>
      </p:sp>
      <p:pic>
        <p:nvPicPr>
          <p:cNvPr id="5" name="Content Placeholder 4" descr="A sign on the floor of a motorcycle&#10;&#10;Description automatically generated">
            <a:extLst>
              <a:ext uri="{FF2B5EF4-FFF2-40B4-BE49-F238E27FC236}">
                <a16:creationId xmlns:a16="http://schemas.microsoft.com/office/drawing/2014/main" id="{70AF2D92-1F13-6E6E-F7C3-13A5EE5EBF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92" y="13741"/>
            <a:ext cx="9125678" cy="6844259"/>
          </a:xfrm>
        </p:spPr>
      </p:pic>
    </p:spTree>
    <p:extLst>
      <p:ext uri="{BB962C8B-B14F-4D97-AF65-F5344CB8AC3E}">
        <p14:creationId xmlns:p14="http://schemas.microsoft.com/office/powerpoint/2010/main" val="54577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C283-40F3-6122-9441-07E224A61CBD}"/>
              </a:ext>
            </a:extLst>
          </p:cNvPr>
          <p:cNvSpPr>
            <a:spLocks noGrp="1"/>
          </p:cNvSpPr>
          <p:nvPr>
            <p:ph type="title"/>
          </p:nvPr>
        </p:nvSpPr>
        <p:spPr/>
        <p:txBody>
          <a:bodyPr/>
          <a:lstStyle/>
          <a:p>
            <a:endParaRPr lang="en-US"/>
          </a:p>
        </p:txBody>
      </p:sp>
      <p:pic>
        <p:nvPicPr>
          <p:cNvPr id="5" name="Content Placeholder 4" descr="A person standing next to a motorcycle&#10;&#10;Description automatically generated">
            <a:extLst>
              <a:ext uri="{FF2B5EF4-FFF2-40B4-BE49-F238E27FC236}">
                <a16:creationId xmlns:a16="http://schemas.microsoft.com/office/drawing/2014/main" id="{6608BE79-3607-9D7B-CB87-8C095F9F4A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900" y="447675"/>
            <a:ext cx="7950200" cy="5962650"/>
          </a:xfrm>
        </p:spPr>
      </p:pic>
    </p:spTree>
    <p:extLst>
      <p:ext uri="{BB962C8B-B14F-4D97-AF65-F5344CB8AC3E}">
        <p14:creationId xmlns:p14="http://schemas.microsoft.com/office/powerpoint/2010/main" val="2921363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Poets’ Corner, Westminster Abbey</a:t>
            </a:r>
          </a:p>
        </p:txBody>
      </p:sp>
      <p:sp>
        <p:nvSpPr>
          <p:cNvPr id="6" name="Content Placeholder 5"/>
          <p:cNvSpPr>
            <a:spLocks noGrp="1"/>
          </p:cNvSpPr>
          <p:nvPr>
            <p:ph sz="quarter" idx="1"/>
          </p:nvPr>
        </p:nvSpPr>
        <p:spPr/>
        <p:txBody>
          <a:bodyPr/>
          <a:lstStyle/>
          <a:p>
            <a:endParaRPr lang="en-US"/>
          </a:p>
        </p:txBody>
      </p:sp>
      <p:pic>
        <p:nvPicPr>
          <p:cNvPr id="2050" name="Picture 2" descr="Image result for C. S. Lewis in Poets' Corner">
            <a:extLst>
              <a:ext uri="{FF2B5EF4-FFF2-40B4-BE49-F238E27FC236}">
                <a16:creationId xmlns:a16="http://schemas.microsoft.com/office/drawing/2014/main" id="{021460A2-6C1C-4856-A1D6-4467F23E4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3666"/>
            <a:ext cx="9156975" cy="514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4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999D-3CE3-48BC-B431-620BA6021BD9}"/>
              </a:ext>
            </a:extLst>
          </p:cNvPr>
          <p:cNvSpPr>
            <a:spLocks noGrp="1"/>
          </p:cNvSpPr>
          <p:nvPr>
            <p:ph type="title"/>
          </p:nvPr>
        </p:nvSpPr>
        <p:spPr/>
        <p:txBody>
          <a:bodyPr/>
          <a:lstStyle/>
          <a:p>
            <a:r>
              <a:rPr lang="en-US" dirty="0"/>
              <a:t>Testimony</a:t>
            </a:r>
          </a:p>
        </p:txBody>
      </p:sp>
      <p:sp>
        <p:nvSpPr>
          <p:cNvPr id="3" name="Content Placeholder 2">
            <a:extLst>
              <a:ext uri="{FF2B5EF4-FFF2-40B4-BE49-F238E27FC236}">
                <a16:creationId xmlns:a16="http://schemas.microsoft.com/office/drawing/2014/main" id="{EF67702E-EE85-4047-95E1-94C8B8DC9335}"/>
              </a:ext>
            </a:extLst>
          </p:cNvPr>
          <p:cNvSpPr>
            <a:spLocks noGrp="1"/>
          </p:cNvSpPr>
          <p:nvPr>
            <p:ph idx="1"/>
          </p:nvPr>
        </p:nvSpPr>
        <p:spPr/>
        <p:txBody>
          <a:bodyPr>
            <a:normAutofit/>
          </a:bodyPr>
          <a:lstStyle/>
          <a:p>
            <a:r>
              <a:rPr lang="en-US" sz="2800" dirty="0"/>
              <a:t>Chronologically Lewis “is the single most important resource in Lewis scholarship. I not only have it bookmarked; I usually have that tab open.” Diana </a:t>
            </a:r>
            <a:r>
              <a:rPr lang="en-US" sz="2800" dirty="0" err="1"/>
              <a:t>Pavlac</a:t>
            </a:r>
            <a:r>
              <a:rPr lang="en-US" sz="2800" dirty="0"/>
              <a:t> Glyer, Azusa Pacific University.</a:t>
            </a:r>
            <a:endParaRPr lang="en-US" sz="3200" dirty="0"/>
          </a:p>
        </p:txBody>
      </p:sp>
    </p:spTree>
    <p:extLst>
      <p:ext uri="{BB962C8B-B14F-4D97-AF65-F5344CB8AC3E}">
        <p14:creationId xmlns:p14="http://schemas.microsoft.com/office/powerpoint/2010/main" val="636399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29BF47-9D38-A199-2549-B56D2DDAACB4}"/>
              </a:ext>
            </a:extLst>
          </p:cNvPr>
          <p:cNvSpPr>
            <a:spLocks noGrp="1"/>
          </p:cNvSpPr>
          <p:nvPr>
            <p:ph type="title"/>
          </p:nvPr>
        </p:nvSpPr>
        <p:spPr>
          <a:xfrm>
            <a:off x="457200" y="412571"/>
            <a:ext cx="8686800" cy="841248"/>
          </a:xfrm>
        </p:spPr>
        <p:txBody>
          <a:bodyPr/>
          <a:lstStyle/>
          <a:p>
            <a:r>
              <a:rPr lang="en-US" dirty="0"/>
              <a:t>By the way … at Lulu.com</a:t>
            </a:r>
          </a:p>
        </p:txBody>
      </p:sp>
      <p:pic>
        <p:nvPicPr>
          <p:cNvPr id="7" name="Picture 6">
            <a:extLst>
              <a:ext uri="{FF2B5EF4-FFF2-40B4-BE49-F238E27FC236}">
                <a16:creationId xmlns:a16="http://schemas.microsoft.com/office/drawing/2014/main" id="{4B3418A2-98F8-267E-635A-CC00BEFAB5BA}"/>
              </a:ext>
            </a:extLst>
          </p:cNvPr>
          <p:cNvPicPr>
            <a:picLocks noChangeAspect="1"/>
          </p:cNvPicPr>
          <p:nvPr/>
        </p:nvPicPr>
        <p:blipFill>
          <a:blip r:embed="rId2"/>
          <a:stretch>
            <a:fillRect/>
          </a:stretch>
        </p:blipFill>
        <p:spPr>
          <a:xfrm>
            <a:off x="2819400" y="1288455"/>
            <a:ext cx="3505200" cy="5510499"/>
          </a:xfrm>
          <a:prstGeom prst="rect">
            <a:avLst/>
          </a:prstGeom>
        </p:spPr>
      </p:pic>
    </p:spTree>
    <p:extLst>
      <p:ext uri="{BB962C8B-B14F-4D97-AF65-F5344CB8AC3E}">
        <p14:creationId xmlns:p14="http://schemas.microsoft.com/office/powerpoint/2010/main" val="3504447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Online</a:t>
            </a:r>
          </a:p>
        </p:txBody>
      </p:sp>
      <p:sp>
        <p:nvSpPr>
          <p:cNvPr id="3" name="Content Placeholder 2"/>
          <p:cNvSpPr>
            <a:spLocks noGrp="1"/>
          </p:cNvSpPr>
          <p:nvPr>
            <p:ph idx="1"/>
          </p:nvPr>
        </p:nvSpPr>
        <p:spPr/>
        <p:txBody>
          <a:bodyPr>
            <a:normAutofit lnSpcReduction="10000"/>
          </a:bodyPr>
          <a:lstStyle/>
          <a:p>
            <a:r>
              <a:rPr lang="en-US" dirty="0"/>
              <a:t>As stated earlier, in Word format</a:t>
            </a:r>
          </a:p>
          <a:p>
            <a:r>
              <a:rPr lang="en-US" dirty="0"/>
              <a:t>At </a:t>
            </a:r>
            <a:r>
              <a:rPr lang="en-US" dirty="0">
                <a:hlinkClick r:id="rId2"/>
              </a:rPr>
              <a:t>www.joelheck.com</a:t>
            </a:r>
            <a:endParaRPr lang="en-US" dirty="0"/>
          </a:p>
          <a:p>
            <a:r>
              <a:rPr lang="en-US" dirty="0"/>
              <a:t>Fairly regular updates</a:t>
            </a:r>
          </a:p>
          <a:p>
            <a:r>
              <a:rPr lang="en-US" dirty="0"/>
              <a:t>All major sources have been incorporated.</a:t>
            </a:r>
          </a:p>
          <a:p>
            <a:r>
              <a:rPr lang="en-US" dirty="0"/>
              <a:t>Nearing completion, but who knows?</a:t>
            </a:r>
          </a:p>
          <a:p>
            <a:r>
              <a:rPr lang="en-US" dirty="0"/>
              <a:t>E.g., more from </a:t>
            </a:r>
            <a:r>
              <a:rPr lang="en-US" i="1" dirty="0"/>
              <a:t>Out of My Bone </a:t>
            </a:r>
            <a:r>
              <a:rPr lang="en-US" dirty="0"/>
              <a:t>because of the insights in Harry Poe’s biographical trilogy on the life of Lewis.</a:t>
            </a:r>
          </a:p>
          <a:p>
            <a:r>
              <a:rPr lang="en-US" dirty="0"/>
              <a:t>As stated earlier, it’s searchable!</a:t>
            </a:r>
          </a:p>
        </p:txBody>
      </p:sp>
    </p:spTree>
    <p:extLst>
      <p:ext uri="{BB962C8B-B14F-4D97-AF65-F5344CB8AC3E}">
        <p14:creationId xmlns:p14="http://schemas.microsoft.com/office/powerpoint/2010/main" val="23014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www.joelheck.com</a:t>
            </a:r>
          </a:p>
        </p:txBody>
      </p:sp>
      <p:sp>
        <p:nvSpPr>
          <p:cNvPr id="3" name="Content Placeholder 2"/>
          <p:cNvSpPr>
            <a:spLocks noGrp="1"/>
          </p:cNvSpPr>
          <p:nvPr>
            <p:ph idx="1"/>
          </p:nvPr>
        </p:nvSpPr>
        <p:spPr/>
        <p:txBody>
          <a:bodyPr/>
          <a:lstStyle/>
          <a:p>
            <a:endParaRPr lang="en-US"/>
          </a:p>
        </p:txBody>
      </p:sp>
      <p:sp>
        <p:nvSpPr>
          <p:cNvPr id="5" name="Donut 4"/>
          <p:cNvSpPr/>
          <p:nvPr/>
        </p:nvSpPr>
        <p:spPr>
          <a:xfrm>
            <a:off x="838200" y="718392"/>
            <a:ext cx="2743200" cy="990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9" name="Picture 8">
            <a:extLst>
              <a:ext uri="{FF2B5EF4-FFF2-40B4-BE49-F238E27FC236}">
                <a16:creationId xmlns:a16="http://schemas.microsoft.com/office/drawing/2014/main" id="{D75618A6-3B1C-83FB-FD57-4E59D321040A}"/>
              </a:ext>
            </a:extLst>
          </p:cNvPr>
          <p:cNvPicPr>
            <a:picLocks noChangeAspect="1"/>
          </p:cNvPicPr>
          <p:nvPr/>
        </p:nvPicPr>
        <p:blipFill>
          <a:blip r:embed="rId2"/>
          <a:stretch>
            <a:fillRect/>
          </a:stretch>
        </p:blipFill>
        <p:spPr>
          <a:xfrm>
            <a:off x="-10758" y="228600"/>
            <a:ext cx="9144000" cy="5002847"/>
          </a:xfrm>
          <a:prstGeom prst="rect">
            <a:avLst/>
          </a:prstGeom>
        </p:spPr>
      </p:pic>
    </p:spTree>
    <p:extLst>
      <p:ext uri="{BB962C8B-B14F-4D97-AF65-F5344CB8AC3E}">
        <p14:creationId xmlns:p14="http://schemas.microsoft.com/office/powerpoint/2010/main" val="2560061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85972FF4-602D-95D7-570A-F5D952FACADA}"/>
              </a:ext>
            </a:extLst>
          </p:cNvPr>
          <p:cNvPicPr>
            <a:picLocks noChangeAspect="1"/>
          </p:cNvPicPr>
          <p:nvPr/>
        </p:nvPicPr>
        <p:blipFill>
          <a:blip r:embed="rId2"/>
          <a:stretch>
            <a:fillRect/>
          </a:stretch>
        </p:blipFill>
        <p:spPr>
          <a:xfrm>
            <a:off x="0" y="0"/>
            <a:ext cx="9144000" cy="4661494"/>
          </a:xfrm>
          <a:prstGeom prst="rect">
            <a:avLst/>
          </a:prstGeom>
        </p:spPr>
      </p:pic>
    </p:spTree>
    <p:extLst>
      <p:ext uri="{BB962C8B-B14F-4D97-AF65-F5344CB8AC3E}">
        <p14:creationId xmlns:p14="http://schemas.microsoft.com/office/powerpoint/2010/main" val="182614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999D-3CE3-48BC-B431-620BA6021BD9}"/>
              </a:ext>
            </a:extLst>
          </p:cNvPr>
          <p:cNvSpPr>
            <a:spLocks noGrp="1"/>
          </p:cNvSpPr>
          <p:nvPr>
            <p:ph type="title"/>
          </p:nvPr>
        </p:nvSpPr>
        <p:spPr/>
        <p:txBody>
          <a:bodyPr/>
          <a:lstStyle/>
          <a:p>
            <a:r>
              <a:rPr lang="en-US" dirty="0"/>
              <a:t>Testimony</a:t>
            </a:r>
          </a:p>
        </p:txBody>
      </p:sp>
      <p:sp>
        <p:nvSpPr>
          <p:cNvPr id="3" name="Content Placeholder 2">
            <a:extLst>
              <a:ext uri="{FF2B5EF4-FFF2-40B4-BE49-F238E27FC236}">
                <a16:creationId xmlns:a16="http://schemas.microsoft.com/office/drawing/2014/main" id="{EF67702E-EE85-4047-95E1-94C8B8DC9335}"/>
              </a:ext>
            </a:extLst>
          </p:cNvPr>
          <p:cNvSpPr>
            <a:spLocks noGrp="1"/>
          </p:cNvSpPr>
          <p:nvPr>
            <p:ph idx="1"/>
          </p:nvPr>
        </p:nvSpPr>
        <p:spPr/>
        <p:txBody>
          <a:bodyPr>
            <a:normAutofit/>
          </a:bodyPr>
          <a:lstStyle/>
          <a:p>
            <a:r>
              <a:rPr lang="en-US" dirty="0"/>
              <a:t>“Recently a fellow Lewis scholar and I were wondering aloud which Tolstoy books Lewis read and when he read them. Where to look for answers? ‘Chronologically Lewis,’ of course! This is an indispensable reference work for students of Lewis, as it is impressively thorough and highly reliable—covering all of Lewis’s life, not just his period of fame and distinction….”</a:t>
            </a:r>
            <a:endParaRPr lang="en-US" sz="3200" dirty="0"/>
          </a:p>
        </p:txBody>
      </p:sp>
    </p:spTree>
    <p:extLst>
      <p:ext uri="{BB962C8B-B14F-4D97-AF65-F5344CB8AC3E}">
        <p14:creationId xmlns:p14="http://schemas.microsoft.com/office/powerpoint/2010/main" val="1988328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999D-3CE3-48BC-B431-620BA6021BD9}"/>
              </a:ext>
            </a:extLst>
          </p:cNvPr>
          <p:cNvSpPr>
            <a:spLocks noGrp="1"/>
          </p:cNvSpPr>
          <p:nvPr>
            <p:ph type="title"/>
          </p:nvPr>
        </p:nvSpPr>
        <p:spPr/>
        <p:txBody>
          <a:bodyPr/>
          <a:lstStyle/>
          <a:p>
            <a:r>
              <a:rPr lang="en-US" dirty="0"/>
              <a:t>Testimony</a:t>
            </a:r>
          </a:p>
        </p:txBody>
      </p:sp>
      <p:sp>
        <p:nvSpPr>
          <p:cNvPr id="3" name="Content Placeholder 2">
            <a:extLst>
              <a:ext uri="{FF2B5EF4-FFF2-40B4-BE49-F238E27FC236}">
                <a16:creationId xmlns:a16="http://schemas.microsoft.com/office/drawing/2014/main" id="{EF67702E-EE85-4047-95E1-94C8B8DC9335}"/>
              </a:ext>
            </a:extLst>
          </p:cNvPr>
          <p:cNvSpPr>
            <a:spLocks noGrp="1"/>
          </p:cNvSpPr>
          <p:nvPr>
            <p:ph idx="1"/>
          </p:nvPr>
        </p:nvSpPr>
        <p:spPr/>
        <p:txBody>
          <a:bodyPr>
            <a:normAutofit/>
          </a:bodyPr>
          <a:lstStyle/>
          <a:p>
            <a:r>
              <a:rPr lang="en-US" dirty="0"/>
              <a:t>“… ‘Chronologically Lewis’ is also fun just to browse, as it gives a sense of what Lewis’s daily life was like, providing a glimpse into the rich texture of his life, both on landmark days and ordinary ones.” David C. Downing, Co-Director of the Marion E. Wade Center, Wheaton, Illinois</a:t>
            </a:r>
            <a:endParaRPr lang="en-US" sz="3200" dirty="0"/>
          </a:p>
        </p:txBody>
      </p:sp>
    </p:spTree>
    <p:extLst>
      <p:ext uri="{BB962C8B-B14F-4D97-AF65-F5344CB8AC3E}">
        <p14:creationId xmlns:p14="http://schemas.microsoft.com/office/powerpoint/2010/main" val="109770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999D-3CE3-48BC-B431-620BA6021BD9}"/>
              </a:ext>
            </a:extLst>
          </p:cNvPr>
          <p:cNvSpPr>
            <a:spLocks noGrp="1"/>
          </p:cNvSpPr>
          <p:nvPr>
            <p:ph type="title"/>
          </p:nvPr>
        </p:nvSpPr>
        <p:spPr/>
        <p:txBody>
          <a:bodyPr/>
          <a:lstStyle/>
          <a:p>
            <a:r>
              <a:rPr lang="en-US" dirty="0"/>
              <a:t>Testimony</a:t>
            </a:r>
          </a:p>
        </p:txBody>
      </p:sp>
      <p:sp>
        <p:nvSpPr>
          <p:cNvPr id="3" name="Content Placeholder 2">
            <a:extLst>
              <a:ext uri="{FF2B5EF4-FFF2-40B4-BE49-F238E27FC236}">
                <a16:creationId xmlns:a16="http://schemas.microsoft.com/office/drawing/2014/main" id="{EF67702E-EE85-4047-95E1-94C8B8DC9335}"/>
              </a:ext>
            </a:extLst>
          </p:cNvPr>
          <p:cNvSpPr>
            <a:spLocks noGrp="1"/>
          </p:cNvSpPr>
          <p:nvPr>
            <p:ph idx="1"/>
          </p:nvPr>
        </p:nvSpPr>
        <p:spPr/>
        <p:txBody>
          <a:bodyPr>
            <a:normAutofit/>
          </a:bodyPr>
          <a:lstStyle/>
          <a:p>
            <a:r>
              <a:rPr lang="en-US" dirty="0"/>
              <a:t>“Chronologically Lewis is the first search engine I go to anytime I need a Lewis question answered. As a resource for Lewis scholarship, it’s that important; it’s that good.” Charlie W. Starr, author of </a:t>
            </a:r>
            <a:r>
              <a:rPr lang="en-US" i="1" dirty="0"/>
              <a:t>Light: C. S. Lewis’s First and Final Short Story </a:t>
            </a:r>
            <a:r>
              <a:rPr lang="en-US" dirty="0"/>
              <a:t>and the Lewis handwriting expert.</a:t>
            </a:r>
            <a:endParaRPr lang="en-US" sz="3200" dirty="0"/>
          </a:p>
        </p:txBody>
      </p:sp>
    </p:spTree>
    <p:extLst>
      <p:ext uri="{BB962C8B-B14F-4D97-AF65-F5344CB8AC3E}">
        <p14:creationId xmlns:p14="http://schemas.microsoft.com/office/powerpoint/2010/main" val="46616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999D-3CE3-48BC-B431-620BA6021BD9}"/>
              </a:ext>
            </a:extLst>
          </p:cNvPr>
          <p:cNvSpPr>
            <a:spLocks noGrp="1"/>
          </p:cNvSpPr>
          <p:nvPr>
            <p:ph type="title"/>
          </p:nvPr>
        </p:nvSpPr>
        <p:spPr/>
        <p:txBody>
          <a:bodyPr/>
          <a:lstStyle/>
          <a:p>
            <a:r>
              <a:rPr lang="en-US" dirty="0"/>
              <a:t>Testimony</a:t>
            </a:r>
          </a:p>
        </p:txBody>
      </p:sp>
      <p:sp>
        <p:nvSpPr>
          <p:cNvPr id="3" name="Content Placeholder 2">
            <a:extLst>
              <a:ext uri="{FF2B5EF4-FFF2-40B4-BE49-F238E27FC236}">
                <a16:creationId xmlns:a16="http://schemas.microsoft.com/office/drawing/2014/main" id="{EF67702E-EE85-4047-95E1-94C8B8DC9335}"/>
              </a:ext>
            </a:extLst>
          </p:cNvPr>
          <p:cNvSpPr>
            <a:spLocks noGrp="1"/>
          </p:cNvSpPr>
          <p:nvPr>
            <p:ph idx="1"/>
          </p:nvPr>
        </p:nvSpPr>
        <p:spPr/>
        <p:txBody>
          <a:bodyPr>
            <a:normAutofit/>
          </a:bodyPr>
          <a:lstStyle/>
          <a:p>
            <a:r>
              <a:rPr lang="en-US" dirty="0"/>
              <a:t>“Heck has given Lewis scholars an incalculable gift with ‘Chronologically Lewis.’ What was once a 100,000-piece puzzle of trying to piece together the details of C. S. Lewis’s life story is now a much more manageable 1,000-piece puzzle. It’s really a brilliant aid.” Dr. Adam Barkman, Associate Professor of Philosophy, Redeemer University College (Canada) </a:t>
            </a:r>
            <a:endParaRPr lang="en-US" sz="3200" dirty="0"/>
          </a:p>
        </p:txBody>
      </p:sp>
    </p:spTree>
    <p:extLst>
      <p:ext uri="{BB962C8B-B14F-4D97-AF65-F5344CB8AC3E}">
        <p14:creationId xmlns:p14="http://schemas.microsoft.com/office/powerpoint/2010/main" val="357295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8C60-50E8-31B5-DCB5-DE8042FD835D}"/>
              </a:ext>
            </a:extLst>
          </p:cNvPr>
          <p:cNvSpPr>
            <a:spLocks noGrp="1"/>
          </p:cNvSpPr>
          <p:nvPr>
            <p:ph type="title"/>
          </p:nvPr>
        </p:nvSpPr>
        <p:spPr/>
        <p:txBody>
          <a:bodyPr/>
          <a:lstStyle/>
          <a:p>
            <a:r>
              <a:rPr lang="en-US" dirty="0"/>
              <a:t>For example …</a:t>
            </a:r>
          </a:p>
        </p:txBody>
      </p:sp>
      <p:sp>
        <p:nvSpPr>
          <p:cNvPr id="3" name="Content Placeholder 2">
            <a:extLst>
              <a:ext uri="{FF2B5EF4-FFF2-40B4-BE49-F238E27FC236}">
                <a16:creationId xmlns:a16="http://schemas.microsoft.com/office/drawing/2014/main" id="{E44B0F62-BE97-A832-EC6C-5B47FA7A30ED}"/>
              </a:ext>
            </a:extLst>
          </p:cNvPr>
          <p:cNvSpPr>
            <a:spLocks noGrp="1"/>
          </p:cNvSpPr>
          <p:nvPr>
            <p:ph idx="1"/>
          </p:nvPr>
        </p:nvSpPr>
        <p:spPr>
          <a:xfrm>
            <a:off x="1463040" y="2119256"/>
            <a:ext cx="6196405" cy="3921161"/>
          </a:xfrm>
        </p:spPr>
        <p:txBody>
          <a:bodyPr>
            <a:normAutofit fontScale="92500"/>
          </a:bodyPr>
          <a:lstStyle/>
          <a:p>
            <a:pPr marL="0" indent="0">
              <a:buNone/>
            </a:pPr>
            <a:r>
              <a:rPr lang="en-US" sz="2800" dirty="0"/>
              <a:t>When New Zealander Christopher Marsh discovered (as did Stephanie Derrick before him) Lewis’s previously unnoticed “A Christmas Sermon for Pagans,” published in </a:t>
            </a:r>
            <a:r>
              <a:rPr lang="en-US" sz="2800" i="1" dirty="0"/>
              <a:t>The Strand</a:t>
            </a:r>
            <a:r>
              <a:rPr lang="en-US" sz="2800" dirty="0"/>
              <a:t> in 1946, he contacted me to ascertain the exact date and the authenticity of the article. We published our findings collaboratively in Volume 34 of </a:t>
            </a:r>
            <a:r>
              <a:rPr lang="en-US" sz="2800" i="1" dirty="0"/>
              <a:t>VII</a:t>
            </a:r>
            <a:r>
              <a:rPr lang="en-US" sz="2800" dirty="0"/>
              <a:t> in 2017.</a:t>
            </a:r>
          </a:p>
        </p:txBody>
      </p:sp>
    </p:spTree>
    <p:extLst>
      <p:ext uri="{BB962C8B-B14F-4D97-AF65-F5344CB8AC3E}">
        <p14:creationId xmlns:p14="http://schemas.microsoft.com/office/powerpoint/2010/main" val="181522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C6F7-1A29-3DA1-5B45-F54F3D3BC80F}"/>
              </a:ext>
            </a:extLst>
          </p:cNvPr>
          <p:cNvSpPr>
            <a:spLocks noGrp="1"/>
          </p:cNvSpPr>
          <p:nvPr>
            <p:ph type="title"/>
          </p:nvPr>
        </p:nvSpPr>
        <p:spPr/>
        <p:txBody>
          <a:bodyPr/>
          <a:lstStyle/>
          <a:p>
            <a:r>
              <a:rPr lang="en-US" dirty="0"/>
              <a:t>For example …</a:t>
            </a:r>
          </a:p>
        </p:txBody>
      </p:sp>
      <p:sp>
        <p:nvSpPr>
          <p:cNvPr id="3" name="Content Placeholder 2">
            <a:extLst>
              <a:ext uri="{FF2B5EF4-FFF2-40B4-BE49-F238E27FC236}">
                <a16:creationId xmlns:a16="http://schemas.microsoft.com/office/drawing/2014/main" id="{69B071B4-765E-A924-2475-2D521E3D9C65}"/>
              </a:ext>
            </a:extLst>
          </p:cNvPr>
          <p:cNvSpPr>
            <a:spLocks noGrp="1"/>
          </p:cNvSpPr>
          <p:nvPr>
            <p:ph sz="quarter" idx="13"/>
          </p:nvPr>
        </p:nvSpPr>
        <p:spPr>
          <a:xfrm>
            <a:off x="838200" y="2121407"/>
            <a:ext cx="3660648" cy="3602736"/>
          </a:xfrm>
        </p:spPr>
        <p:txBody>
          <a:bodyPr>
            <a:noAutofit/>
          </a:bodyPr>
          <a:lstStyle/>
          <a:p>
            <a:pPr marL="0" indent="0">
              <a:buNone/>
            </a:pPr>
            <a:r>
              <a:rPr lang="en-US" sz="2100" dirty="0"/>
              <a:t>When in early 2023 German university professor Norbert Feinendegen found numerous newspaper articles related to Lewis, he contacted me to see if I would be interested in including information from these articles in “Chronologically Lewis.” Indeed I was and as a result produced the Feinendegen Updates.</a:t>
            </a:r>
          </a:p>
        </p:txBody>
      </p:sp>
      <p:pic>
        <p:nvPicPr>
          <p:cNvPr id="1026" name="Picture 2" descr="Image result for Norbert Feinendegen">
            <a:extLst>
              <a:ext uri="{FF2B5EF4-FFF2-40B4-BE49-F238E27FC236}">
                <a16:creationId xmlns:a16="http://schemas.microsoft.com/office/drawing/2014/main" id="{C57BC5DD-3E89-40C3-D808-775949EB9949}"/>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029200" y="2266665"/>
            <a:ext cx="2516132" cy="337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53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5094</TotalTime>
  <Words>1402</Words>
  <Application>Microsoft Office PowerPoint</Application>
  <PresentationFormat>On-screen Show (4:3)</PresentationFormat>
  <Paragraphs>99</Paragraphs>
  <Slides>33</Slides>
  <Notes>9</Notes>
  <HiddenSlides>11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Brush Script MT</vt:lpstr>
      <vt:lpstr>Calibri</vt:lpstr>
      <vt:lpstr>Constantia</vt:lpstr>
      <vt:lpstr>Franklin Gothic Book</vt:lpstr>
      <vt:lpstr>Rage Italic</vt:lpstr>
      <vt:lpstr>Times New Roman</vt:lpstr>
      <vt:lpstr>Pushpin</vt:lpstr>
      <vt:lpstr>Chronologically Lewis</vt:lpstr>
      <vt:lpstr>Testimony</vt:lpstr>
      <vt:lpstr>Testimony</vt:lpstr>
      <vt:lpstr>Testimony</vt:lpstr>
      <vt:lpstr>Testimony</vt:lpstr>
      <vt:lpstr>Testimony</vt:lpstr>
      <vt:lpstr>Testimony</vt:lpstr>
      <vt:lpstr>For example …</vt:lpstr>
      <vt:lpstr>For example …</vt:lpstr>
      <vt:lpstr>Billy Graham</vt:lpstr>
      <vt:lpstr>Beginnings</vt:lpstr>
      <vt:lpstr>PowerPoint Presentation</vt:lpstr>
      <vt:lpstr>In Summary</vt:lpstr>
      <vt:lpstr>In by Inch</vt:lpstr>
      <vt:lpstr>Features</vt:lpstr>
      <vt:lpstr>My Opening Paragraph</vt:lpstr>
      <vt:lpstr>My Opening Paragraph</vt:lpstr>
      <vt:lpstr>PowerPoint Presentation</vt:lpstr>
      <vt:lpstr>Historical Features</vt:lpstr>
      <vt:lpstr>PowerPoint Presentation</vt:lpstr>
      <vt:lpstr>Another Gem</vt:lpstr>
      <vt:lpstr>T. D. Weldon</vt:lpstr>
      <vt:lpstr>Albert Lewis</vt:lpstr>
      <vt:lpstr>Seldom Seen Images</vt:lpstr>
      <vt:lpstr>Warren’s A. J. S. Combination</vt:lpstr>
      <vt:lpstr>PowerPoint Presentation</vt:lpstr>
      <vt:lpstr>PowerPoint Presentation</vt:lpstr>
      <vt:lpstr>PowerPoint Presentation</vt:lpstr>
      <vt:lpstr>Poets’ Corner, Westminster Abbey</vt:lpstr>
      <vt:lpstr>By the way … at Lulu.com</vt:lpstr>
      <vt:lpstr>Available Online</vt:lpstr>
      <vt:lpstr>www.joelheck.com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Chronologically Lewis</dc:title>
  <dc:creator>Joel</dc:creator>
  <cp:lastModifiedBy>Joel Heck</cp:lastModifiedBy>
  <cp:revision>220</cp:revision>
  <dcterms:created xsi:type="dcterms:W3CDTF">2017-02-22T16:34:12Z</dcterms:created>
  <dcterms:modified xsi:type="dcterms:W3CDTF">2024-03-15T13:35:41Z</dcterms:modified>
</cp:coreProperties>
</file>