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71" r:id="rId3"/>
    <p:sldId id="272" r:id="rId4"/>
    <p:sldId id="276" r:id="rId5"/>
    <p:sldId id="282" r:id="rId6"/>
    <p:sldId id="277" r:id="rId7"/>
    <p:sldId id="278" r:id="rId8"/>
    <p:sldId id="273" r:id="rId9"/>
    <p:sldId id="284" r:id="rId10"/>
    <p:sldId id="285" r:id="rId11"/>
    <p:sldId id="286" r:id="rId12"/>
    <p:sldId id="279" r:id="rId13"/>
    <p:sldId id="274" r:id="rId14"/>
    <p:sldId id="280" r:id="rId15"/>
    <p:sldId id="281" r:id="rId16"/>
    <p:sldId id="275" r:id="rId17"/>
    <p:sldId id="283" r:id="rId18"/>
    <p:sldId id="267" r:id="rId19"/>
    <p:sldId id="269" r:id="rId20"/>
    <p:sldId id="257" r:id="rId21"/>
    <p:sldId id="262" r:id="rId22"/>
    <p:sldId id="263" r:id="rId23"/>
    <p:sldId id="264" r:id="rId24"/>
    <p:sldId id="259" r:id="rId25"/>
    <p:sldId id="260" r:id="rId26"/>
    <p:sldId id="270" r:id="rId27"/>
    <p:sldId id="261" r:id="rId28"/>
    <p:sldId id="266" r:id="rId2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773"/>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773"/>
          </a:xfrm>
          <a:prstGeom prst="rect">
            <a:avLst/>
          </a:prstGeom>
        </p:spPr>
        <p:txBody>
          <a:bodyPr vert="horz" lIns="92610" tIns="46305" rIns="92610" bIns="46305" rtlCol="0"/>
          <a:lstStyle>
            <a:lvl1pPr algn="r">
              <a:defRPr sz="1200"/>
            </a:lvl1pPr>
          </a:lstStyle>
          <a:p>
            <a:fld id="{B0AEF603-2E1F-4A79-8B55-8AA61CBA72D8}" type="datetimeFigureOut">
              <a:rPr lang="en-US" smtClean="0"/>
              <a:pPr/>
              <a:t>2/18/2012</a:t>
            </a:fld>
            <a:endParaRPr lang="en-US"/>
          </a:p>
        </p:txBody>
      </p:sp>
      <p:sp>
        <p:nvSpPr>
          <p:cNvPr id="4" name="Footer Placeholder 3"/>
          <p:cNvSpPr>
            <a:spLocks noGrp="1"/>
          </p:cNvSpPr>
          <p:nvPr>
            <p:ph type="ftr" sz="quarter" idx="2"/>
          </p:nvPr>
        </p:nvSpPr>
        <p:spPr>
          <a:xfrm>
            <a:off x="0" y="8841738"/>
            <a:ext cx="3056414" cy="465773"/>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1738"/>
            <a:ext cx="3056414" cy="465773"/>
          </a:xfrm>
          <a:prstGeom prst="rect">
            <a:avLst/>
          </a:prstGeom>
        </p:spPr>
        <p:txBody>
          <a:bodyPr vert="horz" lIns="92610" tIns="46305" rIns="92610" bIns="46305" rtlCol="0" anchor="b"/>
          <a:lstStyle>
            <a:lvl1pPr algn="r">
              <a:defRPr sz="1200"/>
            </a:lvl1pPr>
          </a:lstStyle>
          <a:p>
            <a:fld id="{F15906A6-639B-4F15-9782-C779D0B8A587}" type="slidenum">
              <a:rPr lang="en-US" smtClean="0"/>
              <a:pPr/>
              <a:t>‹#›</a:t>
            </a:fld>
            <a:endParaRPr lang="en-US"/>
          </a:p>
        </p:txBody>
      </p:sp>
    </p:spTree>
    <p:extLst>
      <p:ext uri="{BB962C8B-B14F-4D97-AF65-F5344CB8AC3E}">
        <p14:creationId xmlns:p14="http://schemas.microsoft.com/office/powerpoint/2010/main" val="2103534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13B63CDE-E272-4EDE-82A5-4F4D6AC46B8A}" type="datetimeFigureOut">
              <a:rPr lang="en-US" smtClean="0"/>
              <a:pPr/>
              <a:t>2/18/2012</a:t>
            </a:fld>
            <a:endParaRPr lang="en-US"/>
          </a:p>
        </p:txBody>
      </p:sp>
      <p:sp>
        <p:nvSpPr>
          <p:cNvPr id="9" name="Rectangle 14"/>
          <p:cNvSpPr>
            <a:spLocks noGrp="1"/>
          </p:cNvSpPr>
          <p:nvPr>
            <p:ph type="sldNum" sz="quarter" idx="11"/>
          </p:nvPr>
        </p:nvSpPr>
        <p:spPr/>
        <p:txBody>
          <a:bodyPr/>
          <a:lstStyle>
            <a:lvl1pPr>
              <a:defRPr lang="en-US" smtClean="0"/>
            </a:lvl1pPr>
          </a:lstStyle>
          <a:p>
            <a:fld id="{22E3B972-2E8A-48AD-99E9-E3FEE2E01BCC}"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63CDE-E272-4EDE-82A5-4F4D6AC46B8A}"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63CDE-E272-4EDE-82A5-4F4D6AC46B8A}"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13B63CDE-E272-4EDE-82A5-4F4D6AC46B8A}" type="datetimeFigureOut">
              <a:rPr lang="en-US" smtClean="0"/>
              <a:pPr/>
              <a:t>2/18/2012</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13B63CDE-E272-4EDE-82A5-4F4D6AC46B8A}" type="datetimeFigureOut">
              <a:rPr lang="en-US" smtClean="0"/>
              <a:pPr/>
              <a:t>2/18/2012</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13B63CDE-E272-4EDE-82A5-4F4D6AC46B8A}" type="datetimeFigureOut">
              <a:rPr lang="en-US" smtClean="0"/>
              <a:pPr/>
              <a:t>2/18/2012</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13B63CDE-E272-4EDE-82A5-4F4D6AC46B8A}" type="datetimeFigureOut">
              <a:rPr lang="en-US" smtClean="0"/>
              <a:pPr/>
              <a:t>2/18/2012</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13B63CDE-E272-4EDE-82A5-4F4D6AC46B8A}" type="datetimeFigureOut">
              <a:rPr lang="en-US" smtClean="0"/>
              <a:pPr/>
              <a:t>2/18/2012</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13B63CDE-E272-4EDE-82A5-4F4D6AC46B8A}" type="datetimeFigureOut">
              <a:rPr lang="en-US" smtClean="0"/>
              <a:pPr/>
              <a:t>2/18/2012</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13B63CDE-E272-4EDE-82A5-4F4D6AC46B8A}" type="datetimeFigureOut">
              <a:rPr lang="en-US" smtClean="0"/>
              <a:pPr/>
              <a:t>2/18/2012</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13B63CDE-E272-4EDE-82A5-4F4D6AC46B8A}" type="datetimeFigureOut">
              <a:rPr lang="en-US" smtClean="0"/>
              <a:pPr/>
              <a:t>2/18/2012</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22E3B972-2E8A-48AD-99E9-E3FEE2E01B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13B63CDE-E272-4EDE-82A5-4F4D6AC46B8A}" type="datetimeFigureOut">
              <a:rPr lang="en-US" smtClean="0"/>
              <a:pPr/>
              <a:t>2/18/2012</a:t>
            </a:fld>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22E3B972-2E8A-48AD-99E9-E3FEE2E01B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upload.wikimedia.org/wikipedia/commons/7/74/FieldofArbol.p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en/e/ee/CSLewis_Perelandra.jpg"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152401"/>
            <a:ext cx="4724400" cy="1371599"/>
          </a:xfrm>
        </p:spPr>
        <p:txBody>
          <a:bodyPr>
            <a:normAutofit/>
          </a:bodyPr>
          <a:lstStyle/>
          <a:p>
            <a:r>
              <a:rPr lang="en-US" sz="4000" dirty="0" smtClean="0"/>
              <a:t>The Ransom Trilogy</a:t>
            </a:r>
            <a:endParaRPr lang="en-US" sz="4000" dirty="0"/>
          </a:p>
        </p:txBody>
      </p:sp>
      <p:sp>
        <p:nvSpPr>
          <p:cNvPr id="3" name="Subtitle 2"/>
          <p:cNvSpPr>
            <a:spLocks noGrp="1"/>
          </p:cNvSpPr>
          <p:nvPr>
            <p:ph type="subTitle" idx="1"/>
          </p:nvPr>
        </p:nvSpPr>
        <p:spPr>
          <a:xfrm>
            <a:off x="4038600" y="2667000"/>
            <a:ext cx="4114800" cy="2957689"/>
          </a:xfrm>
        </p:spPr>
        <p:txBody>
          <a:bodyPr/>
          <a:lstStyle/>
          <a:p>
            <a:r>
              <a:rPr lang="en-US" dirty="0" smtClean="0"/>
              <a:t>What Lewis once described as “theological science fiction.”</a:t>
            </a:r>
            <a:endParaRPr lang="en-US" dirty="0"/>
          </a:p>
        </p:txBody>
      </p:sp>
      <p:pic>
        <p:nvPicPr>
          <p:cNvPr id="1026" name="Picture 2" descr="File:FieldofArbol.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3266440" cy="6124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6195"/>
            <a:ext cx="6705600"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5269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Perelandra</a:t>
            </a:r>
            <a:r>
              <a:rPr lang="en-US" dirty="0"/>
              <a:t> as a Supposal</a:t>
            </a:r>
          </a:p>
        </p:txBody>
      </p:sp>
      <p:sp>
        <p:nvSpPr>
          <p:cNvPr id="3" name="Content Placeholder 2"/>
          <p:cNvSpPr>
            <a:spLocks noGrp="1"/>
          </p:cNvSpPr>
          <p:nvPr>
            <p:ph idx="1"/>
          </p:nvPr>
        </p:nvSpPr>
        <p:spPr/>
        <p:txBody>
          <a:bodyPr/>
          <a:lstStyle/>
          <a:p>
            <a:pPr>
              <a:defRPr/>
            </a:pPr>
            <a:r>
              <a:rPr lang="en-US" dirty="0"/>
              <a:t>Have you ever wondered what might have happened if Adam and Eve had not eaten the forbidden fruit?</a:t>
            </a:r>
          </a:p>
          <a:p>
            <a:pPr>
              <a:defRPr/>
            </a:pPr>
            <a:r>
              <a:rPr lang="en-US" dirty="0"/>
              <a:t>Lewis did too, and he wrote </a:t>
            </a:r>
            <a:r>
              <a:rPr lang="en-US" i="1" dirty="0" err="1"/>
              <a:t>Perelandra</a:t>
            </a:r>
            <a:r>
              <a:rPr lang="en-US" dirty="0"/>
              <a:t> to tell us, not what he thought might have happened, but to speculate about another world in a similar situation</a:t>
            </a:r>
            <a:r>
              <a:rPr lang="en-US" dirty="0" smtClean="0"/>
              <a:t>.</a:t>
            </a:r>
            <a:endParaRPr lang="en-US" dirty="0"/>
          </a:p>
        </p:txBody>
      </p:sp>
    </p:spTree>
    <p:extLst>
      <p:ext uri="{BB962C8B-B14F-4D97-AF65-F5344CB8AC3E}">
        <p14:creationId xmlns:p14="http://schemas.microsoft.com/office/powerpoint/2010/main" val="263325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en-US" i="1" dirty="0" smtClean="0"/>
              <a:t>Perelandra</a:t>
            </a:r>
            <a:r>
              <a:rPr lang="en-US" dirty="0" smtClean="0"/>
              <a:t> as a Supposal</a:t>
            </a:r>
          </a:p>
        </p:txBody>
      </p:sp>
      <p:sp>
        <p:nvSpPr>
          <p:cNvPr id="6" name="Content Placeholder 5"/>
          <p:cNvSpPr>
            <a:spLocks noGrp="1"/>
          </p:cNvSpPr>
          <p:nvPr>
            <p:ph sz="half" idx="1"/>
          </p:nvPr>
        </p:nvSpPr>
        <p:spPr/>
        <p:txBody>
          <a:bodyPr>
            <a:normAutofit fontScale="92500" lnSpcReduction="10000"/>
          </a:bodyPr>
          <a:lstStyle/>
          <a:p>
            <a:pPr marL="457200" indent="-457200">
              <a:defRPr/>
            </a:pPr>
            <a:r>
              <a:rPr lang="en-US" dirty="0" smtClean="0"/>
              <a:t>It all began with a picture . . .</a:t>
            </a:r>
          </a:p>
          <a:p>
            <a:pPr marL="457200" indent="-457200">
              <a:defRPr/>
            </a:pPr>
            <a:r>
              <a:rPr lang="en-US" dirty="0" smtClean="0"/>
              <a:t>. . . of floating islands</a:t>
            </a:r>
          </a:p>
          <a:p>
            <a:pPr marL="457200" indent="-457200">
              <a:defRPr/>
            </a:pPr>
            <a:r>
              <a:rPr lang="en-US" dirty="0" smtClean="0"/>
              <a:t>Reality in story form</a:t>
            </a:r>
          </a:p>
          <a:p>
            <a:pPr marL="457200" indent="-457200">
              <a:defRPr/>
            </a:pPr>
            <a:r>
              <a:rPr lang="en-US" dirty="0" smtClean="0"/>
              <a:t>“Suppose . . . In some other planet there were a first couple undergoing the same that Adam and Eve underwent here, but successfully.” (Dec. 29, 1958, in a letter to Mrs. Hook)</a:t>
            </a:r>
          </a:p>
        </p:txBody>
      </p:sp>
      <p:sp>
        <p:nvSpPr>
          <p:cNvPr id="2" name="Content Placeholder 1"/>
          <p:cNvSpPr>
            <a:spLocks noGrp="1"/>
          </p:cNvSpPr>
          <p:nvPr>
            <p:ph sz="half" idx="2"/>
          </p:nvPr>
        </p:nvSpPr>
        <p:spPr/>
        <p:txBody>
          <a:bodyPr>
            <a:normAutofit fontScale="92500" lnSpcReduction="10000"/>
          </a:bodyPr>
          <a:lstStyle/>
          <a:p>
            <a:endParaRPr lang="en-US"/>
          </a:p>
        </p:txBody>
      </p:sp>
      <p:pic>
        <p:nvPicPr>
          <p:cNvPr id="3074" name="Picture 2" descr="File:CSLewis Perelandr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47800"/>
            <a:ext cx="3505200" cy="5159654"/>
          </a:xfrm>
          <a:prstGeom prst="rect">
            <a:avLst/>
          </a:prstGeom>
          <a:noFill/>
          <a:extLst>
            <a:ext uri="{909E8E84-426E-40DD-AFC4-6F175D3DCCD1}">
              <a14:hiddenFill xmlns:a14="http://schemas.microsoft.com/office/drawing/2010/main">
                <a:solidFill>
                  <a:srgbClr val="FFFFFF"/>
                </a:solidFill>
              </a14:hiddenFill>
            </a:ext>
          </a:extLst>
        </p:spPr>
      </p:pic>
      <p:sp>
        <p:nvSpPr>
          <p:cNvPr id="3" name="Right Arrow 2"/>
          <p:cNvSpPr/>
          <p:nvPr/>
        </p:nvSpPr>
        <p:spPr>
          <a:xfrm>
            <a:off x="3962400" y="2286000"/>
            <a:ext cx="1066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p:cTn id="2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Perelandra</a:t>
            </a:r>
            <a:r>
              <a:rPr lang="en-US" i="1" dirty="0" smtClean="0"/>
              <a:t> (1943)</a:t>
            </a:r>
            <a:endParaRPr lang="en-US" i="1" dirty="0"/>
          </a:p>
        </p:txBody>
      </p:sp>
      <p:sp>
        <p:nvSpPr>
          <p:cNvPr id="3" name="Content Placeholder 2"/>
          <p:cNvSpPr>
            <a:spLocks noGrp="1"/>
          </p:cNvSpPr>
          <p:nvPr>
            <p:ph idx="1"/>
          </p:nvPr>
        </p:nvSpPr>
        <p:spPr/>
        <p:txBody>
          <a:bodyPr>
            <a:normAutofit lnSpcReduction="10000"/>
          </a:bodyPr>
          <a:lstStyle/>
          <a:p>
            <a:r>
              <a:rPr lang="en-US" dirty="0" smtClean="0"/>
              <a:t>Lewis liked this book best among all his books.</a:t>
            </a:r>
          </a:p>
          <a:p>
            <a:r>
              <a:rPr lang="en-US" dirty="0" smtClean="0"/>
              <a:t>Dr. Ransom’s voyage to the paradise planet of Perelandra, or Venus, which turns out to be a beautiful Eden-like world. He is horrified to find that his old enemy, Dr. Weston, has also arrived and is attempting to cause the first sin by </a:t>
            </a:r>
            <a:r>
              <a:rPr lang="en-US" dirty="0" err="1" smtClean="0"/>
              <a:t>Perelandra’s</a:t>
            </a:r>
            <a:r>
              <a:rPr lang="en-US" dirty="0" smtClean="0"/>
              <a:t> Eve. As the mad Weston’s body is taken over by the forces of evil, Ransom engages in a desperate struggle (during which his heel is wounded) to save the innocence of Perelandra and its first two humans, Tor and </a:t>
            </a:r>
            <a:r>
              <a:rPr lang="en-US" dirty="0" err="1" smtClean="0"/>
              <a:t>Tinidril</a:t>
            </a:r>
            <a:r>
              <a:rPr lang="en-US" dirty="0" smtClean="0"/>
              <a:t>, the Adam and Eve of Venus!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838200"/>
          </a:xfrm>
        </p:spPr>
        <p:txBody>
          <a:bodyPr/>
          <a:lstStyle/>
          <a:p>
            <a:pPr eaLnBrk="1" hangingPunct="1"/>
            <a:r>
              <a:rPr lang="en-US" dirty="0" smtClean="0"/>
              <a:t>Theme</a:t>
            </a:r>
          </a:p>
        </p:txBody>
      </p:sp>
      <p:pic>
        <p:nvPicPr>
          <p:cNvPr id="13315" name="Content Placeholder 4" descr="Perelandra Green Lady.jpg"/>
          <p:cNvPicPr>
            <a:picLocks noGrp="1" noChangeAspect="1"/>
          </p:cNvPicPr>
          <p:nvPr>
            <p:ph sz="quarter" idx="1"/>
          </p:nvPr>
        </p:nvPicPr>
        <p:blipFill>
          <a:blip r:embed="rId2" cstate="print"/>
          <a:srcRect/>
          <a:stretch>
            <a:fillRect/>
          </a:stretch>
        </p:blipFill>
        <p:spPr>
          <a:xfrm>
            <a:off x="733425" y="1219200"/>
            <a:ext cx="3489325" cy="4937125"/>
          </a:xfrm>
        </p:spPr>
      </p:pic>
      <p:sp>
        <p:nvSpPr>
          <p:cNvPr id="13316" name="Content Placeholder 3"/>
          <p:cNvSpPr>
            <a:spLocks noGrp="1"/>
          </p:cNvSpPr>
          <p:nvPr>
            <p:ph sz="quarter" idx="2"/>
          </p:nvPr>
        </p:nvSpPr>
        <p:spPr>
          <a:xfrm>
            <a:off x="4632325" y="1216025"/>
            <a:ext cx="4041775" cy="4937125"/>
          </a:xfrm>
        </p:spPr>
        <p:txBody>
          <a:bodyPr/>
          <a:lstStyle/>
          <a:p>
            <a:pPr eaLnBrk="1" hangingPunct="1"/>
            <a:r>
              <a:rPr lang="en-US" smtClean="0"/>
              <a:t>Theme: “…Lewis’s main theme in </a:t>
            </a:r>
            <a:r>
              <a:rPr lang="en-US" i="1" smtClean="0"/>
              <a:t>Perelandra</a:t>
            </a:r>
            <a:r>
              <a:rPr lang="en-US" smtClean="0"/>
              <a:t>…The question is …how can a totally free person, without unfair manipulation by God, spontaneously carry out what God most desires, and find herself a destiny which God fully intends” (Walter Hooper 222).</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4800"/>
            <a:ext cx="8229600" cy="838200"/>
          </a:xfrm>
        </p:spPr>
        <p:txBody>
          <a:bodyPr/>
          <a:lstStyle/>
          <a:p>
            <a:r>
              <a:rPr lang="en-US" dirty="0" smtClean="0"/>
              <a:t>Reviews</a:t>
            </a:r>
          </a:p>
        </p:txBody>
      </p:sp>
      <p:sp>
        <p:nvSpPr>
          <p:cNvPr id="3" name="Content Placeholder 2"/>
          <p:cNvSpPr>
            <a:spLocks noGrp="1"/>
          </p:cNvSpPr>
          <p:nvPr>
            <p:ph sz="quarter" idx="1"/>
          </p:nvPr>
        </p:nvSpPr>
        <p:spPr>
          <a:xfrm>
            <a:off x="457200" y="1219200"/>
            <a:ext cx="8229600" cy="4937125"/>
          </a:xfrm>
        </p:spPr>
        <p:txBody>
          <a:bodyPr/>
          <a:lstStyle/>
          <a:p>
            <a:r>
              <a:rPr lang="en-US" smtClean="0"/>
              <a:t>Leonard Bacon (1946): “the poetic imagination in full blast.”</a:t>
            </a:r>
          </a:p>
          <a:p>
            <a:r>
              <a:rPr lang="en-US" smtClean="0"/>
              <a:t>John Gilland Brunini (1944): “The book can be ranked high in the fields of creative imagination, speculative theology and engrossing adventure…far superior to other tales of interplanetary adventures.”</a:t>
            </a:r>
          </a:p>
          <a:p>
            <a:r>
              <a:rPr lang="en-US" smtClean="0"/>
              <a:t>Victor M. Hamm (1945): “The substance of this wonderful scene (i.e., the description of the Oyarsa of Mars and the Oyarsa of Venus)…which culminates in a grand chorus of praises to Maleldil [is] an inspired litany of love and homage.”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That Hideous Strength (1945)</a:t>
            </a:r>
            <a:endParaRPr lang="en-US" i="1" dirty="0"/>
          </a:p>
        </p:txBody>
      </p:sp>
      <p:sp>
        <p:nvSpPr>
          <p:cNvPr id="3" name="Content Placeholder 2"/>
          <p:cNvSpPr>
            <a:spLocks noGrp="1"/>
          </p:cNvSpPr>
          <p:nvPr>
            <p:ph idx="1"/>
          </p:nvPr>
        </p:nvSpPr>
        <p:spPr>
          <a:xfrm>
            <a:off x="304800" y="1600200"/>
            <a:ext cx="8458200" cy="4525963"/>
          </a:xfrm>
        </p:spPr>
        <p:txBody>
          <a:bodyPr>
            <a:normAutofit lnSpcReduction="10000"/>
          </a:bodyPr>
          <a:lstStyle/>
          <a:p>
            <a:r>
              <a:rPr lang="en-US" dirty="0" smtClean="0"/>
              <a:t>The title comes from the line of a poem written in 1555 by David </a:t>
            </a:r>
            <a:r>
              <a:rPr lang="en-US" dirty="0" err="1" smtClean="0"/>
              <a:t>Lyndsay</a:t>
            </a:r>
            <a:r>
              <a:rPr lang="en-US" dirty="0" smtClean="0"/>
              <a:t>, referring to the Tower of Babel.</a:t>
            </a:r>
          </a:p>
          <a:p>
            <a:r>
              <a:rPr lang="en-US" dirty="0" smtClean="0"/>
              <a:t>Remember that this is the novelistic embodiment of Lewis’ 1943 book, </a:t>
            </a:r>
            <a:r>
              <a:rPr lang="en-US" i="1" dirty="0" smtClean="0"/>
              <a:t>The Abolition of Man</a:t>
            </a:r>
            <a:r>
              <a:rPr lang="en-US" dirty="0" smtClean="0"/>
              <a:t>.</a:t>
            </a:r>
          </a:p>
          <a:p>
            <a:r>
              <a:rPr lang="en-US" dirty="0" smtClean="0"/>
              <a:t>This story is set on Earth, and tells of a terrifying conspiracy against humanity. The story centers on Mark and Jane Studdock, a newly married couple. Mark is a sociologist who is invited to join an organization called the N.I.C.E., which is </a:t>
            </a:r>
            <a:r>
              <a:rPr lang="en-US" u="sng" dirty="0" smtClean="0"/>
              <a:t>not</a:t>
            </a:r>
            <a:r>
              <a:rPr lang="en-US" dirty="0" smtClean="0"/>
              <a:t> so nice, and aims to control all human life. Meanwhile, his wife has bizarre prophetic dreams about a decapitated scientist, </a:t>
            </a:r>
            <a:r>
              <a:rPr lang="en-US" dirty="0" err="1" smtClean="0"/>
              <a:t>Alcasan</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As Mark is drawn into the sinister organization, he discovers the truth of his wife’s dreams when he meets the literal head of </a:t>
            </a:r>
            <a:r>
              <a:rPr lang="en-US" dirty="0" err="1"/>
              <a:t>Alcasan</a:t>
            </a:r>
            <a:r>
              <a:rPr lang="en-US" dirty="0"/>
              <a:t> which is being kept alive by infusions of blood. Jane seeks help concerning her dreams at a community called St. Anne’s, where she meets their leader—Dr. Ransom (the main character of the previous two titles in the trilogy). </a:t>
            </a:r>
            <a:endParaRPr lang="en-US" dirty="0" smtClean="0"/>
          </a:p>
          <a:p>
            <a:r>
              <a:rPr lang="en-US" dirty="0"/>
              <a:t>In the end the angelic spirits of the planets descend to Earth to “save the day</a:t>
            </a:r>
            <a:r>
              <a:rPr lang="en-US" dirty="0" smtClean="0"/>
              <a:t>.”</a:t>
            </a:r>
            <a:endParaRPr lang="en-US" dirty="0"/>
          </a:p>
          <a:p>
            <a:r>
              <a:rPr lang="en-US" dirty="0"/>
              <a:t>The story ends in a final spectacular scene at the N.I.C.E. headquarters where Merlin (the magician from the age of King Arthur) appears to confront the powers of Hell</a:t>
            </a:r>
            <a:r>
              <a:rPr lang="en-US" dirty="0" smtClean="0"/>
              <a:t>.</a:t>
            </a:r>
            <a:endParaRPr lang="en-US" dirty="0"/>
          </a:p>
        </p:txBody>
      </p:sp>
    </p:spTree>
    <p:extLst>
      <p:ext uri="{BB962C8B-B14F-4D97-AF65-F5344CB8AC3E}">
        <p14:creationId xmlns:p14="http://schemas.microsoft.com/office/powerpoint/2010/main" val="6261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Sources of Medievalism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King Arthur stories</a:t>
            </a:r>
          </a:p>
          <a:p>
            <a:r>
              <a:rPr lang="en-US" dirty="0" smtClean="0"/>
              <a:t>Chaucer, e.g., the poem </a:t>
            </a:r>
            <a:r>
              <a:rPr lang="en-US" i="1" dirty="0" smtClean="0"/>
              <a:t>Troilus and Criseyde</a:t>
            </a:r>
            <a:endParaRPr lang="en-US" dirty="0" smtClean="0"/>
          </a:p>
          <a:p>
            <a:r>
              <a:rPr lang="en-US" i="1" dirty="0" smtClean="0"/>
              <a:t>Beowulf</a:t>
            </a:r>
            <a:r>
              <a:rPr lang="en-US" dirty="0" smtClean="0"/>
              <a:t> (in Old English)</a:t>
            </a:r>
          </a:p>
          <a:p>
            <a:r>
              <a:rPr lang="en-US" dirty="0" smtClean="0"/>
              <a:t>Dante’s </a:t>
            </a:r>
            <a:r>
              <a:rPr lang="en-US" i="1" dirty="0" smtClean="0"/>
              <a:t>The Divine Comedy</a:t>
            </a:r>
          </a:p>
          <a:p>
            <a:r>
              <a:rPr lang="en-US" i="1" dirty="0" smtClean="0"/>
              <a:t>The Romance of the Rose</a:t>
            </a:r>
            <a:r>
              <a:rPr lang="en-US" dirty="0" smtClean="0"/>
              <a:t>, Guillaume de </a:t>
            </a:r>
            <a:r>
              <a:rPr lang="en-US" dirty="0" err="1" smtClean="0"/>
              <a:t>Lorris</a:t>
            </a:r>
            <a:r>
              <a:rPr lang="en-US" dirty="0" smtClean="0"/>
              <a:t> and Jean de </a:t>
            </a:r>
            <a:r>
              <a:rPr lang="en-US" dirty="0" err="1" smtClean="0"/>
              <a:t>Meun</a:t>
            </a:r>
            <a:endParaRPr lang="en-US" dirty="0" smtClean="0"/>
          </a:p>
          <a:p>
            <a:r>
              <a:rPr lang="en-US" dirty="0" smtClean="0"/>
              <a:t>Works by John Gower (</a:t>
            </a:r>
            <a:r>
              <a:rPr lang="en-US" i="1" dirty="0" err="1" smtClean="0"/>
              <a:t>Confessio</a:t>
            </a:r>
            <a:r>
              <a:rPr lang="en-US" i="1" dirty="0" smtClean="0"/>
              <a:t> </a:t>
            </a:r>
            <a:r>
              <a:rPr lang="en-US" i="1" dirty="0" err="1" smtClean="0"/>
              <a:t>Amantis</a:t>
            </a:r>
            <a:r>
              <a:rPr lang="en-US" dirty="0" smtClean="0"/>
              <a:t>), Thomas </a:t>
            </a:r>
            <a:r>
              <a:rPr lang="en-US" dirty="0" err="1" smtClean="0"/>
              <a:t>Usk</a:t>
            </a:r>
            <a:r>
              <a:rPr lang="en-US" dirty="0" smtClean="0"/>
              <a:t>, and John Lydgate</a:t>
            </a:r>
          </a:p>
          <a:p>
            <a:r>
              <a:rPr lang="en-US" dirty="0" smtClean="0"/>
              <a:t>Thomas Aquinas’ </a:t>
            </a:r>
            <a:r>
              <a:rPr lang="en-US" i="1" dirty="0" smtClean="0"/>
              <a:t>Summa </a:t>
            </a:r>
            <a:r>
              <a:rPr lang="en-US" i="1" dirty="0" err="1" smtClean="0"/>
              <a:t>Theologica</a:t>
            </a:r>
            <a:r>
              <a:rPr lang="en-US" dirty="0" smtClean="0"/>
              <a:t> (everything in its place)</a:t>
            </a:r>
          </a:p>
          <a:p>
            <a:r>
              <a:rPr lang="en-US" dirty="0" smtClean="0"/>
              <a:t>Dante’s </a:t>
            </a:r>
            <a:r>
              <a:rPr lang="en-US" i="1" dirty="0" smtClean="0"/>
              <a:t>Divine Comedy</a:t>
            </a:r>
            <a:r>
              <a:rPr lang="en-US" dirty="0" smtClean="0"/>
              <a:t> (Hell, Purgatory, Paradise)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The Attraction of </a:t>
            </a:r>
            <a:r>
              <a:rPr lang="en-US" u="sng" dirty="0" smtClean="0"/>
              <a:t>Medievalism</a:t>
            </a:r>
            <a:endParaRPr lang="en-US" dirty="0"/>
          </a:p>
        </p:txBody>
      </p:sp>
      <p:sp>
        <p:nvSpPr>
          <p:cNvPr id="3" name="Content Placeholder 2"/>
          <p:cNvSpPr>
            <a:spLocks noGrp="1"/>
          </p:cNvSpPr>
          <p:nvPr>
            <p:ph idx="1"/>
          </p:nvPr>
        </p:nvSpPr>
        <p:spPr/>
        <p:txBody>
          <a:bodyPr/>
          <a:lstStyle/>
          <a:p>
            <a:r>
              <a:rPr lang="en-US" dirty="0" smtClean="0"/>
              <a:t>Its artistic and aesthetic splendor</a:t>
            </a:r>
          </a:p>
          <a:p>
            <a:r>
              <a:rPr lang="en-US" dirty="0" smtClean="0"/>
              <a:t>The personalized society</a:t>
            </a:r>
          </a:p>
          <a:p>
            <a:r>
              <a:rPr lang="en-US" dirty="0" smtClean="0"/>
              <a:t>The sense of order and hierarchy</a:t>
            </a:r>
          </a:p>
          <a:p>
            <a:r>
              <a:rPr lang="en-US" dirty="0" smtClean="0"/>
              <a:t>The bond between church, kings, and aristocracy</a:t>
            </a:r>
          </a:p>
          <a:p>
            <a:r>
              <a:rPr lang="en-US" dirty="0" smtClean="0"/>
              <a:t>A chivalric society tied to land and nature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 …</a:t>
            </a:r>
            <a:endParaRPr lang="en-US" dirty="0"/>
          </a:p>
        </p:txBody>
      </p:sp>
      <p:sp>
        <p:nvSpPr>
          <p:cNvPr id="3" name="Content Placeholder 2"/>
          <p:cNvSpPr>
            <a:spLocks noGrp="1"/>
          </p:cNvSpPr>
          <p:nvPr>
            <p:ph idx="1"/>
          </p:nvPr>
        </p:nvSpPr>
        <p:spPr/>
        <p:txBody>
          <a:bodyPr>
            <a:normAutofit lnSpcReduction="10000"/>
          </a:bodyPr>
          <a:lstStyle/>
          <a:p>
            <a:r>
              <a:rPr lang="en-US" u="sng" dirty="0" smtClean="0"/>
              <a:t>In an East African newspaper</a:t>
            </a:r>
            <a:r>
              <a:rPr lang="en-US" dirty="0" smtClean="0"/>
              <a:t>: “A new swimming pool is rapidly taking shape since the contractors have thrown in the bulk of their workers.”</a:t>
            </a:r>
          </a:p>
          <a:p>
            <a:r>
              <a:rPr lang="en-US" u="sng" dirty="0" smtClean="0"/>
              <a:t>In a car rental firm in Tokyo</a:t>
            </a:r>
            <a:r>
              <a:rPr lang="en-US" dirty="0" smtClean="0"/>
              <a:t>: “When passenger of foot heave in sight, tootle the horn. Trumpet him melodiously at first, but if he still obstacles your passage then tootle him with vigor.”</a:t>
            </a:r>
          </a:p>
          <a:p>
            <a:r>
              <a:rPr lang="en-US" u="sng" dirty="0" smtClean="0"/>
              <a:t>A Slovakian tourist agency</a:t>
            </a:r>
            <a:r>
              <a:rPr lang="en-US" dirty="0" smtClean="0"/>
              <a:t>: “Take one of our horse-driven city tours—we guarantee no miscarriages.”</a:t>
            </a:r>
          </a:p>
          <a:p>
            <a:r>
              <a:rPr lang="en-US" u="sng" dirty="0" smtClean="0"/>
              <a:t>Detour sign in Kyushu, Japan</a:t>
            </a:r>
            <a:r>
              <a:rPr lang="en-US" dirty="0" smtClean="0"/>
              <a:t>: “Stop: Drive Sideways.”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3800" dirty="0" smtClean="0"/>
              <a:t>Introduction to Medievalism in Lewis</a:t>
            </a:r>
            <a:endParaRPr lang="en-US" sz="3800" dirty="0"/>
          </a:p>
        </p:txBody>
      </p:sp>
      <p:sp>
        <p:nvSpPr>
          <p:cNvPr id="3" name="Content Placeholder 2"/>
          <p:cNvSpPr>
            <a:spLocks noGrp="1"/>
          </p:cNvSpPr>
          <p:nvPr>
            <p:ph idx="1"/>
          </p:nvPr>
        </p:nvSpPr>
        <p:spPr/>
        <p:txBody>
          <a:bodyPr/>
          <a:lstStyle/>
          <a:p>
            <a:r>
              <a:rPr lang="en-US" dirty="0" smtClean="0"/>
              <a:t>“Renaissance”</a:t>
            </a:r>
          </a:p>
          <a:p>
            <a:r>
              <a:rPr lang="en-US" i="1" dirty="0" smtClean="0"/>
              <a:t>The Allegory of Love</a:t>
            </a:r>
          </a:p>
          <a:p>
            <a:r>
              <a:rPr lang="en-US" i="1" dirty="0" smtClean="0"/>
              <a:t>The Discarded Image</a:t>
            </a:r>
          </a:p>
          <a:p>
            <a:r>
              <a:rPr lang="en-US" dirty="0" smtClean="0"/>
              <a:t>Both the Chronicles of Narnia and the Ransom Trilogy attempt to recover some of that.</a:t>
            </a:r>
          </a:p>
          <a:p>
            <a:r>
              <a:rPr lang="en-US" dirty="0" smtClean="0"/>
              <a:t>What is medieval in Lewis’s fiction: language, dress, polity, geography &amp; transportation, weaponry, cosmology, customs, creatures, astronomy, and clothing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What is Medieval in Narnia?</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Language</a:t>
            </a:r>
            <a:r>
              <a:rPr lang="en-US" dirty="0" smtClean="0"/>
              <a:t>: “</a:t>
            </a:r>
            <a:r>
              <a:rPr lang="en-US" dirty="0" err="1" smtClean="0"/>
              <a:t>hastilude</a:t>
            </a:r>
            <a:r>
              <a:rPr lang="en-US" dirty="0" smtClean="0"/>
              <a:t>,” “</a:t>
            </a:r>
            <a:r>
              <a:rPr lang="en-US" dirty="0" err="1" smtClean="0"/>
              <a:t>gentilesse</a:t>
            </a:r>
            <a:r>
              <a:rPr lang="en-US" dirty="0" smtClean="0"/>
              <a:t>,” “</a:t>
            </a:r>
            <a:r>
              <a:rPr lang="en-US" dirty="0" err="1" smtClean="0"/>
              <a:t>estres</a:t>
            </a:r>
            <a:r>
              <a:rPr lang="en-US" dirty="0" smtClean="0"/>
              <a:t>,” “</a:t>
            </a:r>
            <a:r>
              <a:rPr lang="en-US" dirty="0" err="1" smtClean="0"/>
              <a:t>pajock</a:t>
            </a:r>
            <a:r>
              <a:rPr lang="en-US" dirty="0" smtClean="0"/>
              <a:t>,” “seneschal,” “</a:t>
            </a:r>
            <a:r>
              <a:rPr lang="en-US" dirty="0" err="1" smtClean="0"/>
              <a:t>cantrips</a:t>
            </a:r>
            <a:r>
              <a:rPr lang="en-US" dirty="0" smtClean="0"/>
              <a:t>,” and “</a:t>
            </a:r>
            <a:r>
              <a:rPr lang="en-US" dirty="0" err="1" smtClean="0"/>
              <a:t>dromonds</a:t>
            </a:r>
            <a:r>
              <a:rPr lang="en-US" dirty="0" smtClean="0"/>
              <a:t>.”</a:t>
            </a:r>
          </a:p>
          <a:p>
            <a:r>
              <a:rPr lang="en-US" u="sng" dirty="0" smtClean="0"/>
              <a:t>Clothing</a:t>
            </a:r>
            <a:r>
              <a:rPr lang="en-US" dirty="0" smtClean="0"/>
              <a:t>: “silk and cloth of gold … snowy linen glancing through slashed sleeves … silver mail shirts and jeweled sword hilts … gilt helmets and feathered bonnets” in </a:t>
            </a:r>
            <a:r>
              <a:rPr lang="en-US" i="1" dirty="0" smtClean="0"/>
              <a:t>Prince Caspian</a:t>
            </a:r>
            <a:r>
              <a:rPr lang="en-US" dirty="0" smtClean="0"/>
              <a:t>.</a:t>
            </a:r>
          </a:p>
          <a:p>
            <a:r>
              <a:rPr lang="en-US" u="sng" dirty="0" smtClean="0"/>
              <a:t>Polity</a:t>
            </a:r>
            <a:r>
              <a:rPr lang="en-US" dirty="0" smtClean="0"/>
              <a:t>: Narnia as a medieval definition of kingdom</a:t>
            </a:r>
          </a:p>
          <a:p>
            <a:r>
              <a:rPr lang="en-US" u="sng" dirty="0" smtClean="0"/>
              <a:t>Geography</a:t>
            </a:r>
            <a:r>
              <a:rPr lang="en-US" dirty="0" smtClean="0"/>
              <a:t>: Narnia is flat, not spherical</a:t>
            </a:r>
          </a:p>
          <a:p>
            <a:r>
              <a:rPr lang="en-US" u="sng" dirty="0" smtClean="0"/>
              <a:t>Cosmology</a:t>
            </a:r>
            <a:r>
              <a:rPr lang="en-US" dirty="0" smtClean="0"/>
              <a:t>: the planets have “influences” in </a:t>
            </a:r>
            <a:r>
              <a:rPr lang="en-US" i="1" dirty="0" smtClean="0"/>
              <a:t>TSC</a:t>
            </a:r>
          </a:p>
          <a:p>
            <a:r>
              <a:rPr lang="en-US" u="sng" dirty="0" smtClean="0"/>
              <a:t>Astrology</a:t>
            </a:r>
            <a:r>
              <a:rPr lang="en-US" dirty="0" smtClean="0"/>
              <a:t>: planetary influence (Dr. Cornelius, the centaur </a:t>
            </a:r>
            <a:r>
              <a:rPr lang="en-US" dirty="0" err="1" smtClean="0"/>
              <a:t>Glenstorm</a:t>
            </a:r>
            <a:r>
              <a:rPr lang="en-US" dirty="0" smtClean="0"/>
              <a:t>, and the centaur </a:t>
            </a:r>
            <a:r>
              <a:rPr lang="en-US" dirty="0" err="1" smtClean="0"/>
              <a:t>Roonwit</a:t>
            </a:r>
            <a:r>
              <a:rPr lang="en-US" dirty="0" smtClean="0"/>
              <a:t>)</a:t>
            </a:r>
          </a:p>
          <a:p>
            <a:r>
              <a:rPr lang="en-US" u="sng" dirty="0" smtClean="0"/>
              <a:t>Cartography</a:t>
            </a:r>
            <a:r>
              <a:rPr lang="en-US" dirty="0" smtClean="0"/>
              <a:t>: “more like a medieval map than an Ordnance Survey”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What is </a:t>
            </a:r>
            <a:r>
              <a:rPr dirty="0" smtClean="0"/>
              <a:t>Medieval in Narnia?</a:t>
            </a:r>
            <a:endParaRPr lang="en-US" dirty="0"/>
          </a:p>
        </p:txBody>
      </p:sp>
      <p:sp>
        <p:nvSpPr>
          <p:cNvPr id="3" name="Content Placeholder 2"/>
          <p:cNvSpPr>
            <a:spLocks noGrp="1"/>
          </p:cNvSpPr>
          <p:nvPr>
            <p:ph idx="1"/>
          </p:nvPr>
        </p:nvSpPr>
        <p:spPr/>
        <p:txBody>
          <a:bodyPr>
            <a:normAutofit lnSpcReduction="10000"/>
          </a:bodyPr>
          <a:lstStyle/>
          <a:p>
            <a:r>
              <a:rPr lang="en-US" u="sng" dirty="0" smtClean="0"/>
              <a:t>Buildings</a:t>
            </a:r>
            <a:r>
              <a:rPr lang="en-US" dirty="0" smtClean="0"/>
              <a:t>: castles, walled cities</a:t>
            </a:r>
          </a:p>
          <a:p>
            <a:r>
              <a:rPr lang="en-US" u="sng" dirty="0" smtClean="0"/>
              <a:t>Transportation</a:t>
            </a:r>
            <a:r>
              <a:rPr lang="en-US" dirty="0" smtClean="0"/>
              <a:t>: horseback, ship, bipedalism</a:t>
            </a:r>
          </a:p>
          <a:p>
            <a:r>
              <a:rPr lang="en-US" u="sng" dirty="0" smtClean="0"/>
              <a:t>Weaponry</a:t>
            </a:r>
            <a:r>
              <a:rPr lang="en-US" dirty="0" smtClean="0"/>
              <a:t>: catapult, crossbow, bow and arrow, sword (the same is true in </a:t>
            </a:r>
            <a:r>
              <a:rPr lang="en-US" dirty="0" err="1" smtClean="0"/>
              <a:t>Malacandra</a:t>
            </a:r>
            <a:r>
              <a:rPr lang="en-US" dirty="0" smtClean="0"/>
              <a:t>)</a:t>
            </a:r>
          </a:p>
          <a:p>
            <a:r>
              <a:rPr lang="en-US" u="sng" dirty="0" smtClean="0"/>
              <a:t>Creatures</a:t>
            </a:r>
            <a:r>
              <a:rPr lang="en-US" dirty="0" smtClean="0"/>
              <a:t>: fauns, satyrs, tree nymphs, giants, gnomes, dwarves, dragons, centaurs</a:t>
            </a:r>
          </a:p>
          <a:p>
            <a:r>
              <a:rPr lang="en-US" u="sng" dirty="0" smtClean="0"/>
              <a:t>Deities</a:t>
            </a:r>
            <a:r>
              <a:rPr lang="en-US" dirty="0" smtClean="0"/>
              <a:t>: Bacchus, Pomona</a:t>
            </a:r>
          </a:p>
          <a:p>
            <a:r>
              <a:rPr lang="en-US" u="sng" dirty="0" smtClean="0"/>
              <a:t>Customs</a:t>
            </a:r>
            <a:r>
              <a:rPr lang="en-US" dirty="0" smtClean="0"/>
              <a:t>: </a:t>
            </a:r>
            <a:r>
              <a:rPr lang="en-US" dirty="0"/>
              <a:t>storytelling (the same is true in </a:t>
            </a:r>
            <a:r>
              <a:rPr lang="en-US" dirty="0" err="1"/>
              <a:t>Malacandra</a:t>
            </a:r>
            <a:r>
              <a:rPr lang="en-US" dirty="0"/>
              <a:t>)</a:t>
            </a:r>
            <a:endParaRPr lang="en-US" dirty="0" smtClean="0"/>
          </a:p>
          <a:p>
            <a:r>
              <a:rPr lang="en-US" u="sng" dirty="0" smtClean="0"/>
              <a:t>Education</a:t>
            </a:r>
            <a:r>
              <a:rPr lang="en-US" dirty="0" smtClean="0"/>
              <a:t>: grammar, logic, and rhetoric (and the Four Cardinal Virtues)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Order of Space</a:t>
            </a:r>
            <a:endParaRPr lang="en-US" dirty="0"/>
          </a:p>
        </p:txBody>
      </p:sp>
      <p:sp>
        <p:nvSpPr>
          <p:cNvPr id="3" name="Content Placeholder 2"/>
          <p:cNvSpPr>
            <a:spLocks noGrp="1"/>
          </p:cNvSpPr>
          <p:nvPr>
            <p:ph idx="1"/>
          </p:nvPr>
        </p:nvSpPr>
        <p:spPr/>
        <p:txBody>
          <a:bodyPr>
            <a:normAutofit fontScale="92500"/>
          </a:bodyPr>
          <a:lstStyle/>
          <a:p>
            <a:r>
              <a:rPr lang="en-US" dirty="0" smtClean="0"/>
              <a:t>Earth at the center, motionless, not considered a planet because it did not wander (</a:t>
            </a:r>
            <a:r>
              <a:rPr lang="en-US" i="1" dirty="0" smtClean="0"/>
              <a:t>planet</a:t>
            </a:r>
            <a:r>
              <a:rPr lang="en-US" dirty="0" smtClean="0"/>
              <a:t> means “wanderer”)</a:t>
            </a:r>
          </a:p>
          <a:p>
            <a:r>
              <a:rPr lang="en-US" dirty="0" smtClean="0"/>
              <a:t>Surrounded by seven hollow, perfect concentric circles</a:t>
            </a:r>
          </a:p>
          <a:p>
            <a:r>
              <a:rPr lang="en-US" dirty="0" smtClean="0"/>
              <a:t>Lowest globe was the moon</a:t>
            </a:r>
          </a:p>
          <a:p>
            <a:r>
              <a:rPr lang="en-US" dirty="0" smtClean="0"/>
              <a:t>Then Mercury, Venus, the  Sun, Mars, Jupiter, Saturn, and the sphere of the Fixed Stars (7 globes)</a:t>
            </a:r>
          </a:p>
          <a:p>
            <a:r>
              <a:rPr lang="en-US" dirty="0" smtClean="0"/>
              <a:t>Then the </a:t>
            </a:r>
            <a:r>
              <a:rPr lang="en-US" dirty="0" err="1" smtClean="0"/>
              <a:t>Primum</a:t>
            </a:r>
            <a:r>
              <a:rPr lang="en-US" dirty="0" smtClean="0"/>
              <a:t> Mobile</a:t>
            </a:r>
          </a:p>
          <a:p>
            <a:r>
              <a:rPr lang="en-US" dirty="0" smtClean="0"/>
              <a:t>Then the Empyrean, or true Heaven</a:t>
            </a:r>
          </a:p>
          <a:p>
            <a:r>
              <a:rPr lang="en-US" dirty="0" smtClean="0"/>
              <a:t>For example, Dante’s </a:t>
            </a:r>
            <a:r>
              <a:rPr lang="en-US" i="1" dirty="0" smtClean="0"/>
              <a:t>Divine Comedy</a:t>
            </a:r>
          </a:p>
          <a:p>
            <a:r>
              <a:rPr lang="en-US" dirty="0" smtClean="0"/>
              <a:t>“The Great Dance”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sz="3600" dirty="0" smtClean="0"/>
              <a:t>The Order of the Heavens (not "space")</a:t>
            </a:r>
            <a:endParaRPr lang="en-US" sz="3600" dirty="0"/>
          </a:p>
        </p:txBody>
      </p:sp>
      <p:pic>
        <p:nvPicPr>
          <p:cNvPr id="8" name="Content Placeholder 7" descr="aristotles universe.gif"/>
          <p:cNvPicPr>
            <a:picLocks noGrp="1" noChangeAspect="1"/>
          </p:cNvPicPr>
          <p:nvPr>
            <p:ph idx="1"/>
          </p:nvPr>
        </p:nvPicPr>
        <p:blipFill>
          <a:blip r:embed="rId2" cstate="print"/>
          <a:stretch>
            <a:fillRect/>
          </a:stretch>
        </p:blipFill>
        <p:spPr>
          <a:xfrm>
            <a:off x="2156619" y="1447800"/>
            <a:ext cx="4724400" cy="4724400"/>
          </a:xfrm>
        </p:spPr>
      </p:pic>
      <p:sp>
        <p:nvSpPr>
          <p:cNvPr id="2" name="TextBox 1"/>
          <p:cNvSpPr txBox="1"/>
          <p:nvPr/>
        </p:nvSpPr>
        <p:spPr>
          <a:xfrm>
            <a:off x="228600" y="4419600"/>
            <a:ext cx="2133600" cy="1200329"/>
          </a:xfrm>
          <a:prstGeom prst="rect">
            <a:avLst/>
          </a:prstGeom>
          <a:noFill/>
        </p:spPr>
        <p:txBody>
          <a:bodyPr wrap="square" rtlCol="0">
            <a:spAutoFit/>
          </a:bodyPr>
          <a:lstStyle/>
          <a:p>
            <a:r>
              <a:rPr lang="en-US" dirty="0" smtClean="0"/>
              <a:t>The word “space” was used for the heavens only since the 17</a:t>
            </a:r>
            <a:r>
              <a:rPr lang="en-US" baseline="30000" dirty="0" smtClean="0"/>
              <a:t>th</a:t>
            </a:r>
            <a:r>
              <a:rPr lang="en-US" dirty="0" smtClean="0"/>
              <a:t> century.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Also Medieval</a:t>
            </a:r>
            <a:endParaRPr lang="en-US" dirty="0"/>
          </a:p>
        </p:txBody>
      </p:sp>
      <p:sp>
        <p:nvSpPr>
          <p:cNvPr id="3" name="Content Placeholder 2"/>
          <p:cNvSpPr>
            <a:spLocks noGrp="1"/>
          </p:cNvSpPr>
          <p:nvPr>
            <p:ph idx="1"/>
          </p:nvPr>
        </p:nvSpPr>
        <p:spPr/>
        <p:txBody>
          <a:bodyPr>
            <a:normAutofit/>
          </a:bodyPr>
          <a:lstStyle/>
          <a:p>
            <a:r>
              <a:rPr lang="en-US" dirty="0" smtClean="0"/>
              <a:t>The Great Dance: order and freedom</a:t>
            </a:r>
          </a:p>
          <a:p>
            <a:r>
              <a:rPr lang="en-US" dirty="0" smtClean="0"/>
              <a:t>The Great Chain of Being (Perelandra, Malacandra)</a:t>
            </a:r>
          </a:p>
          <a:p>
            <a:pPr lvl="1"/>
            <a:r>
              <a:rPr lang="en-US" dirty="0" smtClean="0"/>
              <a:t>The Old One			The Old One</a:t>
            </a:r>
          </a:p>
          <a:p>
            <a:pPr lvl="1"/>
            <a:r>
              <a:rPr lang="en-US" dirty="0" smtClean="0"/>
              <a:t>Maleldil the  Young		Maleldil the Young </a:t>
            </a:r>
          </a:p>
          <a:p>
            <a:pPr lvl="1"/>
            <a:r>
              <a:rPr lang="en-US" dirty="0" err="1" smtClean="0"/>
              <a:t>Oyarsa</a:t>
            </a:r>
            <a:r>
              <a:rPr lang="en-US" dirty="0" smtClean="0"/>
              <a:t>				</a:t>
            </a:r>
            <a:r>
              <a:rPr lang="en-US" dirty="0" err="1" smtClean="0"/>
              <a:t>Oyarsa</a:t>
            </a:r>
            <a:endParaRPr lang="en-US" dirty="0" smtClean="0"/>
          </a:p>
          <a:p>
            <a:pPr lvl="1"/>
            <a:r>
              <a:rPr lang="en-US" dirty="0" smtClean="0"/>
              <a:t>The King				</a:t>
            </a:r>
            <a:r>
              <a:rPr lang="en-US" dirty="0" err="1" smtClean="0"/>
              <a:t>Eldila</a:t>
            </a:r>
            <a:endParaRPr lang="en-US" dirty="0" smtClean="0"/>
          </a:p>
          <a:p>
            <a:pPr lvl="1"/>
            <a:r>
              <a:rPr lang="en-US" dirty="0" smtClean="0"/>
              <a:t>The Green Lady			</a:t>
            </a:r>
            <a:r>
              <a:rPr lang="en-US" dirty="0" err="1" smtClean="0"/>
              <a:t>Hnau</a:t>
            </a:r>
            <a:endParaRPr lang="en-US" dirty="0" smtClean="0"/>
          </a:p>
          <a:p>
            <a:pPr lvl="1"/>
            <a:r>
              <a:rPr lang="en-US" dirty="0" smtClean="0"/>
              <a:t>Animals				</a:t>
            </a:r>
            <a:r>
              <a:rPr lang="en-US" dirty="0" err="1" smtClean="0"/>
              <a:t>Animals</a:t>
            </a:r>
            <a:endParaRPr lang="en-US" dirty="0" smtClean="0"/>
          </a:p>
          <a:p>
            <a:r>
              <a:rPr lang="en-US" dirty="0" smtClean="0"/>
              <a:t>Human Personality: concentric circles (next slide)</a:t>
            </a:r>
          </a:p>
          <a:p>
            <a:r>
              <a:rPr lang="en-US" dirty="0" smtClean="0"/>
              <a:t>Nine Classes of Angels (second slide)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linds(horizontal)">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2819400" y="2286000"/>
            <a:ext cx="3429000" cy="327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429000" y="2895600"/>
            <a:ext cx="2209800" cy="205740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Human Personality</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3962400" y="3429000"/>
            <a:ext cx="1066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14800" y="3733800"/>
            <a:ext cx="762000" cy="369332"/>
          </a:xfrm>
          <a:prstGeom prst="rect">
            <a:avLst/>
          </a:prstGeom>
          <a:noFill/>
        </p:spPr>
        <p:txBody>
          <a:bodyPr wrap="square" rtlCol="0">
            <a:spAutoFit/>
          </a:bodyPr>
          <a:lstStyle/>
          <a:p>
            <a:pPr algn="ctr"/>
            <a:r>
              <a:rPr lang="en-US" dirty="0" smtClean="0">
                <a:solidFill>
                  <a:schemeClr val="bg1"/>
                </a:solidFill>
              </a:rPr>
              <a:t>Will</a:t>
            </a:r>
            <a:endParaRPr lang="en-US" dirty="0">
              <a:solidFill>
                <a:schemeClr val="bg1"/>
              </a:solidFill>
            </a:endParaRPr>
          </a:p>
        </p:txBody>
      </p:sp>
      <p:sp>
        <p:nvSpPr>
          <p:cNvPr id="7" name="TextBox 6"/>
          <p:cNvSpPr txBox="1"/>
          <p:nvPr/>
        </p:nvSpPr>
        <p:spPr>
          <a:xfrm>
            <a:off x="3962400" y="3048000"/>
            <a:ext cx="1143000" cy="369332"/>
          </a:xfrm>
          <a:prstGeom prst="rect">
            <a:avLst/>
          </a:prstGeom>
          <a:noFill/>
        </p:spPr>
        <p:txBody>
          <a:bodyPr wrap="square" rtlCol="0">
            <a:spAutoFit/>
          </a:bodyPr>
          <a:lstStyle/>
          <a:p>
            <a:pPr algn="ctr"/>
            <a:r>
              <a:rPr lang="en-US" dirty="0" smtClean="0"/>
              <a:t>Intellect</a:t>
            </a:r>
            <a:endParaRPr lang="en-US" dirty="0"/>
          </a:p>
        </p:txBody>
      </p:sp>
      <p:sp>
        <p:nvSpPr>
          <p:cNvPr id="9" name="TextBox 8"/>
          <p:cNvSpPr txBox="1"/>
          <p:nvPr/>
        </p:nvSpPr>
        <p:spPr>
          <a:xfrm>
            <a:off x="3733800" y="2438400"/>
            <a:ext cx="1600200" cy="369332"/>
          </a:xfrm>
          <a:prstGeom prst="rect">
            <a:avLst/>
          </a:prstGeom>
          <a:noFill/>
        </p:spPr>
        <p:txBody>
          <a:bodyPr wrap="square" rtlCol="0">
            <a:spAutoFit/>
          </a:bodyPr>
          <a:lstStyle/>
          <a:p>
            <a:pPr algn="ctr"/>
            <a:r>
              <a:rPr lang="en-US" dirty="0" smtClean="0">
                <a:solidFill>
                  <a:schemeClr val="bg1"/>
                </a:solidFill>
              </a:rPr>
              <a:t>Imagination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Nine Classes of Angels</a:t>
            </a:r>
            <a:endParaRPr lang="en-US" dirty="0"/>
          </a:p>
        </p:txBody>
      </p:sp>
      <p:sp>
        <p:nvSpPr>
          <p:cNvPr id="3" name="Content Placeholder 2"/>
          <p:cNvSpPr>
            <a:spLocks noGrp="1"/>
          </p:cNvSpPr>
          <p:nvPr>
            <p:ph idx="1"/>
          </p:nvPr>
        </p:nvSpPr>
        <p:spPr/>
        <p:txBody>
          <a:bodyPr>
            <a:noAutofit/>
          </a:bodyPr>
          <a:lstStyle/>
          <a:p>
            <a:r>
              <a:rPr lang="en-US" sz="2500" i="1" u="sng" dirty="0" smtClean="0"/>
              <a:t>Name</a:t>
            </a:r>
            <a:r>
              <a:rPr lang="en-US" sz="2500" dirty="0" smtClean="0"/>
              <a:t>		</a:t>
            </a:r>
            <a:r>
              <a:rPr lang="en-US" sz="2500" i="1" u="sng" dirty="0" smtClean="0"/>
              <a:t>Orientation</a:t>
            </a:r>
            <a:r>
              <a:rPr lang="en-US" sz="2500" dirty="0" smtClean="0"/>
              <a:t> (3 + 3 + 3)</a:t>
            </a:r>
          </a:p>
          <a:p>
            <a:r>
              <a:rPr lang="en-US" sz="2500" dirty="0" smtClean="0"/>
              <a:t>Seraphim		closest to God</a:t>
            </a:r>
          </a:p>
          <a:p>
            <a:r>
              <a:rPr lang="en-US" sz="2500" dirty="0" smtClean="0"/>
              <a:t>Cherubim		look God-ward	</a:t>
            </a:r>
          </a:p>
          <a:p>
            <a:r>
              <a:rPr lang="en-US" sz="2500" dirty="0" smtClean="0"/>
              <a:t>Thrones		contemplate the Divine essence; 				unconcerned with the created 	</a:t>
            </a:r>
            <a:r>
              <a:rPr lang="en-US" sz="2500" u="sng" dirty="0" smtClean="0"/>
              <a:t>			universe; associated with heat, burning</a:t>
            </a:r>
          </a:p>
          <a:p>
            <a:r>
              <a:rPr lang="en-US" sz="2500" dirty="0" smtClean="0"/>
              <a:t>Dominations	face God with backs to earth</a:t>
            </a:r>
          </a:p>
          <a:p>
            <a:r>
              <a:rPr lang="en-US" sz="2500" dirty="0" smtClean="0"/>
              <a:t>Virtues		responsible for general order of Nature</a:t>
            </a:r>
          </a:p>
          <a:p>
            <a:r>
              <a:rPr lang="en-US" sz="2500" u="sng" dirty="0" smtClean="0"/>
              <a:t>Powers		potentially active</a:t>
            </a:r>
          </a:p>
          <a:p>
            <a:r>
              <a:rPr lang="en-US" sz="2500" dirty="0" smtClean="0"/>
              <a:t>Principalities	deal with destiny of nations</a:t>
            </a:r>
          </a:p>
          <a:p>
            <a:r>
              <a:rPr lang="en-US" sz="2500" dirty="0" smtClean="0"/>
              <a:t>Archangels 	deal with individuals</a:t>
            </a:r>
          </a:p>
          <a:p>
            <a:r>
              <a:rPr lang="en-US" sz="2500" dirty="0" smtClean="0"/>
              <a:t>Angels		deal with individuals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linds(horizontal)">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unity of spirit and matter, God and mankind, language and reality</a:t>
            </a:r>
          </a:p>
          <a:p>
            <a:r>
              <a:rPr lang="en-US" dirty="0" smtClean="0"/>
              <a:t>Order and hierarchy vs. disorder (Space, Music, Dance)—everything is ordered</a:t>
            </a:r>
          </a:p>
          <a:p>
            <a:r>
              <a:rPr lang="en-US" dirty="0" smtClean="0"/>
              <a:t>Vitality of space</a:t>
            </a:r>
          </a:p>
          <a:p>
            <a:r>
              <a:rPr lang="en-US" dirty="0" smtClean="0"/>
              <a:t>Discipline vs. free spirit</a:t>
            </a:r>
          </a:p>
          <a:p>
            <a:r>
              <a:rPr lang="en-US" dirty="0" smtClean="0"/>
              <a:t>God-centered vs. man-centered</a:t>
            </a:r>
          </a:p>
          <a:p>
            <a:r>
              <a:rPr lang="en-US" dirty="0" smtClean="0"/>
              <a:t>The reality of sin</a:t>
            </a:r>
          </a:p>
          <a:p>
            <a:r>
              <a:rPr lang="en-US" dirty="0" smtClean="0"/>
              <a:t>Creative majesty</a:t>
            </a:r>
          </a:p>
          <a:p>
            <a:r>
              <a:rPr lang="en-US" dirty="0" smtClean="0"/>
              <a:t>Chivalry</a:t>
            </a:r>
          </a:p>
          <a:p>
            <a:r>
              <a:rPr lang="en-US" dirty="0" smtClean="0"/>
              <a:t>Aesthetic splendor</a:t>
            </a:r>
          </a:p>
          <a:p>
            <a:r>
              <a:rPr lang="en-US" dirty="0" smtClean="0"/>
              <a:t>C. S. Lewis: “I have made no serious effort to hide the fact that the old Model delights me as I believe it delighted our ancestors. Few constructions of the imagination seem to me to have combined splendor, sobriety, and coherence in the same degree” (</a:t>
            </a:r>
            <a:r>
              <a:rPr lang="en-US" i="1" dirty="0" smtClean="0"/>
              <a:t>The Discarded Image</a:t>
            </a:r>
            <a:r>
              <a:rPr lang="en-US" dirty="0" smtClean="0"/>
              <a:t>, 216).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u="sng" dirty="0" smtClean="0"/>
              <a:t>In a Swiss mountain inn</a:t>
            </a:r>
            <a:r>
              <a:rPr lang="en-US" dirty="0" smtClean="0"/>
              <a:t>: “Special today—no ice cream.”</a:t>
            </a:r>
          </a:p>
          <a:p>
            <a:r>
              <a:rPr lang="en-US" u="sng" dirty="0" smtClean="0"/>
              <a:t>In an Austrian hotel catering to skiers</a:t>
            </a:r>
            <a:r>
              <a:rPr lang="en-US" dirty="0" smtClean="0"/>
              <a:t>: “Not to perambulate the corridors in the hours of repose in the boots of ascension.”</a:t>
            </a:r>
          </a:p>
          <a:p>
            <a:r>
              <a:rPr lang="en-US" u="sng" dirty="0" smtClean="0"/>
              <a:t>In a Hong Kong supermarket</a:t>
            </a:r>
            <a:r>
              <a:rPr lang="en-US" dirty="0" smtClean="0"/>
              <a:t>: “For your convenience, we recommend courteous, efficient self-service.”</a:t>
            </a:r>
          </a:p>
          <a:p>
            <a:r>
              <a:rPr lang="en-US" u="sng" dirty="0" smtClean="0"/>
              <a:t>At a Budapest zoo</a:t>
            </a:r>
            <a:r>
              <a:rPr lang="en-US" dirty="0" smtClean="0"/>
              <a:t>: “Please do not feed the animals. If you have any suitable food, give it to the guard on duty.”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Rocketry”</a:t>
            </a:r>
            <a:endParaRPr lang="en-US" dirty="0"/>
          </a:p>
        </p:txBody>
      </p:sp>
      <p:sp>
        <p:nvSpPr>
          <p:cNvPr id="3" name="Content Placeholder 2"/>
          <p:cNvSpPr>
            <a:spLocks noGrp="1"/>
          </p:cNvSpPr>
          <p:nvPr>
            <p:ph idx="1"/>
          </p:nvPr>
        </p:nvSpPr>
        <p:spPr/>
        <p:txBody>
          <a:bodyPr>
            <a:normAutofit/>
          </a:bodyPr>
          <a:lstStyle/>
          <a:p>
            <a:r>
              <a:rPr lang="en-US" dirty="0" smtClean="0"/>
              <a:t>Originally published in April 1958 in the </a:t>
            </a:r>
            <a:r>
              <a:rPr lang="en-US" i="1" dirty="0" smtClean="0"/>
              <a:t>Christian Herald</a:t>
            </a:r>
            <a:r>
              <a:rPr lang="en-US" dirty="0" smtClean="0"/>
              <a:t> and entitled “Will We Lose God in Outer Space?”</a:t>
            </a:r>
          </a:p>
          <a:p>
            <a:r>
              <a:rPr lang="en-US" dirty="0" smtClean="0"/>
              <a:t>The essay was written in partial response to the writings of Professor Fred B. Hoyle, the Cambridge astronomer and founder of the Institute of Astronomy at Cambridge.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Rocketry”</a:t>
            </a:r>
            <a:endParaRPr lang="en-US" dirty="0"/>
          </a:p>
        </p:txBody>
      </p:sp>
      <p:sp>
        <p:nvSpPr>
          <p:cNvPr id="3" name="Content Placeholder 2"/>
          <p:cNvSpPr>
            <a:spLocks noGrp="1"/>
          </p:cNvSpPr>
          <p:nvPr>
            <p:ph idx="1"/>
          </p:nvPr>
        </p:nvSpPr>
        <p:spPr/>
        <p:txBody>
          <a:bodyPr>
            <a:normAutofit lnSpcReduction="10000"/>
          </a:bodyPr>
          <a:lstStyle/>
          <a:p>
            <a:r>
              <a:rPr lang="en-US" dirty="0" smtClean="0"/>
              <a:t>The essay itself starts with Lewis proclaiming two equal and opposite scientific proposals: </a:t>
            </a:r>
            <a:r>
              <a:rPr lang="en-US" b="1" u="sng" dirty="0" smtClean="0"/>
              <a:t>one</a:t>
            </a:r>
            <a:r>
              <a:rPr lang="en-US" dirty="0" smtClean="0"/>
              <a:t>, that life only began on earth with the rarest of accidents, and </a:t>
            </a:r>
            <a:r>
              <a:rPr lang="en-US" b="1" u="sng" dirty="0" smtClean="0"/>
              <a:t>another</a:t>
            </a:r>
            <a:r>
              <a:rPr lang="en-US" dirty="0" smtClean="0"/>
              <a:t>, proposed by Hoyle, that life probably began in many places. Both positions, Lewis wrote, claim to show the absurdity of the Christian belief in divine origins and the Incarnation of Christ.</a:t>
            </a:r>
          </a:p>
          <a:p>
            <a:r>
              <a:rPr lang="en-US" dirty="0" smtClean="0"/>
              <a:t>The odd thing is that arguments from two very different positions would both be used to attack Christianity, but such is the desperation of the anti-religionist.</a:t>
            </a:r>
          </a:p>
        </p:txBody>
      </p:sp>
    </p:spTree>
    <p:extLst>
      <p:ext uri="{BB962C8B-B14F-4D97-AF65-F5344CB8AC3E}">
        <p14:creationId xmlns:p14="http://schemas.microsoft.com/office/powerpoint/2010/main" val="351633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Lewis’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1. Are there animals anywhere else besides earth?</a:t>
            </a:r>
          </a:p>
          <a:p>
            <a:r>
              <a:rPr lang="en-US" dirty="0" smtClean="0"/>
              <a:t>2. If yes, do any of these animals have what we call “rational souls”? That is, are they spiritual beings?</a:t>
            </a:r>
          </a:p>
          <a:p>
            <a:r>
              <a:rPr lang="en-US" dirty="0" smtClean="0"/>
              <a:t>3. If there are such spiritual beings, are any or all of them, like us, fallen?</a:t>
            </a:r>
          </a:p>
          <a:p>
            <a:r>
              <a:rPr lang="en-US" dirty="0" smtClean="0"/>
              <a:t>4. If any of them have fallen, have they been denied Redemption by the Incarnation and Passion of Christ? Christ could have come to those worlds also.</a:t>
            </a:r>
          </a:p>
          <a:p>
            <a:r>
              <a:rPr lang="en-US" dirty="0" smtClean="0"/>
              <a:t>5. Finally, if all of the first four questions could be answered yes, is it certain that this is the only possible mode of Redemption?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entire article …</a:t>
            </a:r>
            <a:endParaRPr lang="en-US" dirty="0"/>
          </a:p>
        </p:txBody>
      </p:sp>
      <p:sp>
        <p:nvSpPr>
          <p:cNvPr id="3" name="Content Placeholder 2"/>
          <p:cNvSpPr>
            <a:spLocks noGrp="1"/>
          </p:cNvSpPr>
          <p:nvPr>
            <p:ph idx="1"/>
          </p:nvPr>
        </p:nvSpPr>
        <p:spPr/>
        <p:txBody>
          <a:bodyPr/>
          <a:lstStyle/>
          <a:p>
            <a:r>
              <a:rPr lang="en-US" dirty="0" smtClean="0"/>
              <a:t>http://booksbycslewis.blogspot.com/2008/04/religion-and-rocketry.html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Out of the Silent Planet (1938)</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Dr. Elwin Ransom, Edward Weston, Dick Devine</a:t>
            </a:r>
          </a:p>
          <a:p>
            <a:r>
              <a:rPr lang="en-US" dirty="0" smtClean="0"/>
              <a:t>“Elwin” means “Elf friend” in Anglo-Saxon</a:t>
            </a:r>
          </a:p>
          <a:p>
            <a:r>
              <a:rPr lang="en-US" dirty="0" smtClean="0"/>
              <a:t>Malacandra (Mars)</a:t>
            </a:r>
          </a:p>
          <a:p>
            <a:r>
              <a:rPr lang="en-US" dirty="0" smtClean="0"/>
              <a:t>Three types of creatures: </a:t>
            </a:r>
            <a:r>
              <a:rPr lang="en-US" dirty="0" err="1" smtClean="0"/>
              <a:t>hrossa</a:t>
            </a:r>
            <a:r>
              <a:rPr lang="en-US" dirty="0" smtClean="0"/>
              <a:t>, </a:t>
            </a:r>
            <a:r>
              <a:rPr lang="en-US" dirty="0" err="1" smtClean="0"/>
              <a:t>pfifltriggi</a:t>
            </a:r>
            <a:r>
              <a:rPr lang="en-US" dirty="0" smtClean="0"/>
              <a:t>, </a:t>
            </a:r>
            <a:r>
              <a:rPr lang="en-US" dirty="0" err="1" smtClean="0"/>
              <a:t>sorns</a:t>
            </a:r>
            <a:endParaRPr lang="en-US" dirty="0" smtClean="0"/>
          </a:p>
          <a:p>
            <a:pPr rtl="0"/>
            <a:r>
              <a:rPr lang="en-US" dirty="0" smtClean="0"/>
              <a:t>Dr. Ransom, a Cambridge academic, is abducted and taken on a spaceship to the planet of Malacandra. His captors are plotting to plunder the planet’s treasures and plan to offer Ransom as a sacrifice to the creatures who live there. Ransom discovers he has come from the “silent planet”—Earth—whose tragic story is known throughout the universe!</a:t>
            </a:r>
          </a:p>
          <a:p>
            <a:pPr rtl="0"/>
            <a:r>
              <a:rPr lang="en-US" dirty="0" smtClean="0"/>
              <a:t>An </a:t>
            </a:r>
            <a:r>
              <a:rPr lang="en-US" dirty="0" err="1" smtClean="0"/>
              <a:t>unfallen</a:t>
            </a:r>
            <a:r>
              <a:rPr lang="en-US" dirty="0" smtClean="0"/>
              <a:t> world</a:t>
            </a:r>
          </a:p>
          <a:p>
            <a:pPr rtl="0"/>
            <a:r>
              <a:rPr lang="en-US" dirty="0" smtClean="0"/>
              <a:t>The Oyarsa of Malacandra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Silent Planet</a:t>
            </a:r>
            <a:endParaRPr lang="en-US" dirty="0"/>
          </a:p>
        </p:txBody>
      </p:sp>
      <p:sp>
        <p:nvSpPr>
          <p:cNvPr id="3" name="Content Placeholder 2"/>
          <p:cNvSpPr>
            <a:spLocks noGrp="1"/>
          </p:cNvSpPr>
          <p:nvPr>
            <p:ph idx="1"/>
          </p:nvPr>
        </p:nvSpPr>
        <p:spPr/>
        <p:txBody>
          <a:bodyPr/>
          <a:lstStyle/>
          <a:p>
            <a:r>
              <a:rPr lang="en-US" dirty="0" smtClean="0"/>
              <a:t>According to the medieval mind, the music </a:t>
            </a:r>
            <a:r>
              <a:rPr lang="en-US" dirty="0"/>
              <a:t>of the </a:t>
            </a:r>
            <a:r>
              <a:rPr lang="en-US" dirty="0" smtClean="0"/>
              <a:t>spheres meant that </a:t>
            </a:r>
            <a:r>
              <a:rPr lang="en-US" dirty="0"/>
              <a:t>each planet </a:t>
            </a:r>
            <a:r>
              <a:rPr lang="en-US" dirty="0" smtClean="0"/>
              <a:t>sounded </a:t>
            </a:r>
            <a:r>
              <a:rPr lang="en-US" dirty="0"/>
              <a:t>a </a:t>
            </a:r>
            <a:r>
              <a:rPr lang="en-US" dirty="0" smtClean="0"/>
              <a:t>note.</a:t>
            </a:r>
            <a:endParaRPr lang="en-US" dirty="0"/>
          </a:p>
          <a:p>
            <a:r>
              <a:rPr lang="en-US" dirty="0" smtClean="0"/>
              <a:t>If there is harmony among the planets, all planets sound a note and form a beautiful chord.</a:t>
            </a:r>
          </a:p>
          <a:p>
            <a:r>
              <a:rPr lang="en-US" dirty="0" smtClean="0"/>
              <a:t>One planet is ruled by a fallen angel, who does not participate in this harmony, so it does not make a sound. It is silent. Hence, earth is “the silent planet.”</a:t>
            </a:r>
          </a:p>
          <a:p>
            <a:r>
              <a:rPr lang="en-US" dirty="0" smtClean="0"/>
              <a:t>One other note: when Ransom first sees the Earth from </a:t>
            </a:r>
            <a:r>
              <a:rPr lang="en-US" dirty="0" err="1" smtClean="0"/>
              <a:t>Malacandra</a:t>
            </a:r>
            <a:r>
              <a:rPr lang="en-US" dirty="0" smtClean="0"/>
              <a:t> (Mars), he sees it upside down (next slide).</a:t>
            </a:r>
            <a:endParaRPr lang="en-US" dirty="0"/>
          </a:p>
        </p:txBody>
      </p:sp>
    </p:spTree>
    <p:extLst>
      <p:ext uri="{BB962C8B-B14F-4D97-AF65-F5344CB8AC3E}">
        <p14:creationId xmlns:p14="http://schemas.microsoft.com/office/powerpoint/2010/main" val="259534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1409</TotalTime>
  <Words>1955</Words>
  <Application>Microsoft Office PowerPoint</Application>
  <PresentationFormat>On-screen Show (4:3)</PresentationFormat>
  <Paragraphs>147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Human</vt:lpstr>
      <vt:lpstr>The Ransom Trilogy</vt:lpstr>
      <vt:lpstr>But first …</vt:lpstr>
      <vt:lpstr>PowerPoint Presentation</vt:lpstr>
      <vt:lpstr>“Religion and Rocketry”</vt:lpstr>
      <vt:lpstr>“Religion and Rocketry”</vt:lpstr>
      <vt:lpstr>Lewis’ Questions</vt:lpstr>
      <vt:lpstr>For the entire article …</vt:lpstr>
      <vt:lpstr>Out of the Silent Planet (1938)</vt:lpstr>
      <vt:lpstr>The Silent Planet</vt:lpstr>
      <vt:lpstr>PowerPoint Presentation</vt:lpstr>
      <vt:lpstr>Perelandra as a Supposal</vt:lpstr>
      <vt:lpstr>Perelandra as a Supposal</vt:lpstr>
      <vt:lpstr>Perelandra (1943)</vt:lpstr>
      <vt:lpstr>Theme</vt:lpstr>
      <vt:lpstr>Reviews</vt:lpstr>
      <vt:lpstr>That Hideous Strength (1945)</vt:lpstr>
      <vt:lpstr>PowerPoint Presentation</vt:lpstr>
      <vt:lpstr>The Sources of Medievalism</vt:lpstr>
      <vt:lpstr>The Attraction of Medievalism</vt:lpstr>
      <vt:lpstr>Introduction to Medievalism in Lewis</vt:lpstr>
      <vt:lpstr>What is Medieval in Narnia?</vt:lpstr>
      <vt:lpstr>What is Medieval in Narnia?</vt:lpstr>
      <vt:lpstr>The Order of Space</vt:lpstr>
      <vt:lpstr>The Order of the Heavens (not "space")</vt:lpstr>
      <vt:lpstr>Also Medieval</vt:lpstr>
      <vt:lpstr>Human Personality</vt:lpstr>
      <vt:lpstr>Nine Classes of Angels</vt:lpstr>
      <vt:lpstr>Summary</vt:lpstr>
    </vt:vector>
  </TitlesOfParts>
  <Company>Concordia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Medieval Mind and the Trilogy</dc:title>
  <dc:creator>Joel D. Heck</dc:creator>
  <cp:lastModifiedBy>Joel Heck</cp:lastModifiedBy>
  <cp:revision>183</cp:revision>
  <dcterms:created xsi:type="dcterms:W3CDTF">2008-10-08T19:36:55Z</dcterms:created>
  <dcterms:modified xsi:type="dcterms:W3CDTF">2012-02-18T21:29:09Z</dcterms:modified>
</cp:coreProperties>
</file>